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7.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comments/comment1.xml" ContentType="application/vnd.openxmlformats-officedocument.presentationml.comments+xml"/>
  <Default Extension="vml" ContentType="application/vnd.openxmlformats-officedocument.vmlDrawing"/>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89" r:id="rId3"/>
    <p:sldId id="291" r:id="rId4"/>
    <p:sldId id="288" r:id="rId5"/>
    <p:sldId id="290" r:id="rId6"/>
    <p:sldId id="323" r:id="rId7"/>
    <p:sldId id="325" r:id="rId8"/>
    <p:sldId id="324" r:id="rId9"/>
    <p:sldId id="292" r:id="rId10"/>
    <p:sldId id="329" r:id="rId11"/>
    <p:sldId id="293" r:id="rId12"/>
    <p:sldId id="318" r:id="rId13"/>
    <p:sldId id="294" r:id="rId14"/>
    <p:sldId id="295" r:id="rId15"/>
    <p:sldId id="296" r:id="rId16"/>
    <p:sldId id="297" r:id="rId17"/>
    <p:sldId id="298" r:id="rId18"/>
    <p:sldId id="299" r:id="rId19"/>
    <p:sldId id="300" r:id="rId20"/>
    <p:sldId id="301" r:id="rId21"/>
    <p:sldId id="302" r:id="rId22"/>
    <p:sldId id="303" r:id="rId23"/>
    <p:sldId id="326" r:id="rId24"/>
    <p:sldId id="307" r:id="rId25"/>
    <p:sldId id="308" r:id="rId26"/>
    <p:sldId id="309" r:id="rId27"/>
    <p:sldId id="310" r:id="rId28"/>
    <p:sldId id="311" r:id="rId29"/>
    <p:sldId id="312" r:id="rId30"/>
    <p:sldId id="313" r:id="rId31"/>
    <p:sldId id="314" r:id="rId32"/>
    <p:sldId id="327" r:id="rId33"/>
    <p:sldId id="328" r:id="rId34"/>
    <p:sldId id="320" r:id="rId35"/>
    <p:sldId id="321" r:id="rId36"/>
    <p:sldId id="315" r:id="rId37"/>
    <p:sldId id="316" r:id="rId38"/>
    <p:sldId id="319" r:id="rId39"/>
    <p:sldId id="317" r:id="rId40"/>
    <p:sldId id="330" r:id="rId41"/>
    <p:sldId id="280" r:id="rId4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ertkova, Olga {MCCC~Moscow}" initials="CO{" lastIdx="2" clrIdx="0"/>
  <p:cmAuthor id="1" name="Abizhanova, Elmira {MCRR~Almaty}" initials="AE{" lastIdx="1" clrIdx="1"/>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2.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0.19558434960718724"/>
          <c:y val="2.8080855794514119E-2"/>
          <c:w val="0.80441565039281282"/>
          <c:h val="0.82509013408098153"/>
        </c:manualLayout>
      </c:layout>
      <c:barChart>
        <c:barDir val="col"/>
        <c:grouping val="clustered"/>
        <c:ser>
          <c:idx val="0"/>
          <c:order val="0"/>
          <c:tx>
            <c:strRef>
              <c:f>Sheet1!$B$1</c:f>
              <c:strCache>
                <c:ptCount val="1"/>
                <c:pt idx="0">
                  <c:v>Column1</c:v>
                </c:pt>
              </c:strCache>
            </c:strRef>
          </c:tx>
          <c:spPr>
            <a:solidFill>
              <a:schemeClr val="tx2"/>
            </a:solidFill>
            <a:ln>
              <a:solidFill>
                <a:schemeClr val="tx2"/>
              </a:solidFill>
            </a:ln>
          </c:spPr>
          <c:dPt>
            <c:idx val="1"/>
            <c:spPr>
              <a:solidFill>
                <a:srgbClr val="00B0F0"/>
              </a:solidFill>
              <a:ln>
                <a:solidFill>
                  <a:srgbClr val="00B0F0"/>
                </a:solidFill>
              </a:ln>
            </c:spPr>
            <c:extLst xmlns:c16r2="http://schemas.microsoft.com/office/drawing/2015/06/chart">
              <c:ext xmlns:c16="http://schemas.microsoft.com/office/drawing/2014/chart" uri="{C3380CC4-5D6E-409C-BE32-E72D297353CC}">
                <c16:uniqueId val="{00000002-DFAE-42D3-BB3C-B89BB7040F1F}"/>
              </c:ext>
            </c:extLst>
          </c:dPt>
          <c:dLbls>
            <c:numFmt formatCode="#,##0" sourceLinked="0"/>
            <c:spPr>
              <a:noFill/>
              <a:ln>
                <a:noFill/>
              </a:ln>
              <a:effectLst/>
            </c:spPr>
            <c:txPr>
              <a:bodyPr/>
              <a:lstStyle/>
              <a:p>
                <a:pPr>
                  <a:defRPr lang="en-US"/>
                </a:pPr>
                <a:endParaRPr lang="ru-RU"/>
              </a:p>
            </c:txPr>
            <c:dLblPos val="outEnd"/>
            <c:showVal val="1"/>
            <c:extLst xmlns:c16r2="http://schemas.microsoft.com/office/drawing/2015/06/chart">
              <c:ext xmlns:c15="http://schemas.microsoft.com/office/drawing/2012/chart" uri="{CE6537A1-D6FC-4f65-9D91-7224C49458BB}">
                <c15:layout/>
                <c15:showLeaderLines val="1"/>
              </c:ext>
            </c:extLst>
          </c:dLbls>
          <c:cat>
            <c:strRef>
              <c:f>Sheet1!$A$2:$A$3</c:f>
              <c:strCache>
                <c:ptCount val="2"/>
                <c:pt idx="0">
                  <c:v>n=24</c:v>
                </c:pt>
                <c:pt idx="1">
                  <c:v>n=46</c:v>
                </c:pt>
              </c:strCache>
            </c:strRef>
          </c:cat>
          <c:val>
            <c:numRef>
              <c:f>Sheet1!$B$2:$B$3</c:f>
              <c:numCache>
                <c:formatCode>0.00</c:formatCode>
                <c:ptCount val="2"/>
                <c:pt idx="0">
                  <c:v>75</c:v>
                </c:pt>
                <c:pt idx="1">
                  <c:v>44</c:v>
                </c:pt>
              </c:numCache>
            </c:numRef>
          </c:val>
          <c:extLst xmlns:c16r2="http://schemas.microsoft.com/office/drawing/2015/06/chart">
            <c:ext xmlns:c16="http://schemas.microsoft.com/office/drawing/2014/chart" uri="{C3380CC4-5D6E-409C-BE32-E72D297353CC}">
              <c16:uniqueId val="{00000001-DFAE-42D3-BB3C-B89BB7040F1F}"/>
            </c:ext>
          </c:extLst>
        </c:ser>
        <c:dLbls>
          <c:showVal val="1"/>
        </c:dLbls>
        <c:gapWidth val="47"/>
        <c:overlap val="-20"/>
        <c:axId val="181793920"/>
        <c:axId val="181795456"/>
      </c:barChart>
      <c:catAx>
        <c:axId val="181793920"/>
        <c:scaling>
          <c:orientation val="minMax"/>
        </c:scaling>
        <c:axPos val="b"/>
        <c:numFmt formatCode="General" sourceLinked="1"/>
        <c:tickLblPos val="nextTo"/>
        <c:spPr>
          <a:ln w="28575" cap="sq">
            <a:solidFill>
              <a:schemeClr val="tx1"/>
            </a:solidFill>
          </a:ln>
        </c:spPr>
        <c:txPr>
          <a:bodyPr/>
          <a:lstStyle/>
          <a:p>
            <a:pPr>
              <a:defRPr lang="en-US"/>
            </a:pPr>
            <a:endParaRPr lang="ru-RU"/>
          </a:p>
        </c:txPr>
        <c:crossAx val="181795456"/>
        <c:crosses val="autoZero"/>
        <c:auto val="1"/>
        <c:lblAlgn val="ctr"/>
        <c:lblOffset val="100"/>
      </c:catAx>
      <c:valAx>
        <c:axId val="181795456"/>
        <c:scaling>
          <c:orientation val="minMax"/>
          <c:max val="100"/>
          <c:min val="0"/>
        </c:scaling>
        <c:axPos val="l"/>
        <c:numFmt formatCode="0" sourceLinked="0"/>
        <c:tickLblPos val="nextTo"/>
        <c:spPr>
          <a:ln w="28575" cap="sq">
            <a:solidFill>
              <a:schemeClr val="tx1"/>
            </a:solidFill>
          </a:ln>
        </c:spPr>
        <c:txPr>
          <a:bodyPr/>
          <a:lstStyle/>
          <a:p>
            <a:pPr>
              <a:defRPr lang="en-US"/>
            </a:pPr>
            <a:endParaRPr lang="ru-RU"/>
          </a:p>
        </c:txPr>
        <c:crossAx val="181793920"/>
        <c:crosses val="autoZero"/>
        <c:crossBetween val="between"/>
        <c:majorUnit val="20"/>
        <c:minorUnit val="20"/>
      </c:valAx>
      <c:spPr>
        <a:noFill/>
        <a:ln w="25400">
          <a:noFill/>
        </a:ln>
      </c:spPr>
    </c:plotArea>
    <c:plotVisOnly val="1"/>
    <c:dispBlanksAs val="gap"/>
  </c:chart>
  <c:txPr>
    <a:bodyPr/>
    <a:lstStyle/>
    <a:p>
      <a:pPr>
        <a:defRPr lang="en-GB" sz="1400" b="1" kern="1200">
          <a:solidFill>
            <a:schemeClr val="tx1"/>
          </a:solidFill>
          <a:latin typeface="+mn-lt"/>
          <a:ea typeface="+mn-ea"/>
          <a:cs typeface="+mn-cs"/>
        </a:defRPr>
      </a:pPr>
      <a:endParaRPr lang="ru-RU"/>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0.19558434960718721"/>
          <c:y val="2.8080855794514116E-2"/>
          <c:w val="0.80441565039281282"/>
          <c:h val="0.82509013408098153"/>
        </c:manualLayout>
      </c:layout>
      <c:barChart>
        <c:barDir val="col"/>
        <c:grouping val="clustered"/>
        <c:ser>
          <c:idx val="0"/>
          <c:order val="0"/>
          <c:tx>
            <c:strRef>
              <c:f>Sheet1!$B$1</c:f>
              <c:strCache>
                <c:ptCount val="1"/>
                <c:pt idx="0">
                  <c:v>Column1</c:v>
                </c:pt>
              </c:strCache>
            </c:strRef>
          </c:tx>
          <c:spPr>
            <a:solidFill>
              <a:schemeClr val="tx2"/>
            </a:solidFill>
            <a:ln>
              <a:solidFill>
                <a:schemeClr val="tx2"/>
              </a:solidFill>
            </a:ln>
          </c:spPr>
          <c:dPt>
            <c:idx val="1"/>
            <c:spPr>
              <a:solidFill>
                <a:srgbClr val="00B0F0"/>
              </a:solidFill>
              <a:ln>
                <a:solidFill>
                  <a:srgbClr val="00B0F0"/>
                </a:solidFill>
              </a:ln>
            </c:spPr>
            <c:extLst xmlns:c16r2="http://schemas.microsoft.com/office/drawing/2015/06/chart">
              <c:ext xmlns:c16="http://schemas.microsoft.com/office/drawing/2014/chart" uri="{C3380CC4-5D6E-409C-BE32-E72D297353CC}">
                <c16:uniqueId val="{00000002-662A-4293-B618-E1F5147A248B}"/>
              </c:ext>
            </c:extLst>
          </c:dPt>
          <c:dLbls>
            <c:numFmt formatCode="#,##0" sourceLinked="0"/>
            <c:spPr>
              <a:noFill/>
              <a:ln>
                <a:noFill/>
              </a:ln>
              <a:effectLst/>
            </c:spPr>
            <c:txPr>
              <a:bodyPr wrap="square" lIns="38100" tIns="19050" rIns="38100" bIns="19050" anchor="ctr">
                <a:spAutoFit/>
              </a:bodyPr>
              <a:lstStyle/>
              <a:p>
                <a:pPr>
                  <a:defRPr lang="en-US" sz="1400" b="1"/>
                </a:pPr>
                <a:endParaRPr lang="ru-RU"/>
              </a:p>
            </c:txPr>
            <c:dLblPos val="outEnd"/>
            <c:showVal val="1"/>
            <c:extLst xmlns:c16r2="http://schemas.microsoft.com/office/drawing/2015/06/chart">
              <c:ext xmlns:c15="http://schemas.microsoft.com/office/drawing/2012/chart" uri="{CE6537A1-D6FC-4f65-9D91-7224C49458BB}">
                <c15:layout/>
                <c15:showLeaderLines val="1"/>
              </c:ext>
            </c:extLst>
          </c:dLbls>
          <c:cat>
            <c:strRef>
              <c:f>Sheet1!$A$2:$A$3</c:f>
              <c:strCache>
                <c:ptCount val="2"/>
                <c:pt idx="0">
                  <c:v>n=20</c:v>
                </c:pt>
                <c:pt idx="1">
                  <c:v>n=37</c:v>
                </c:pt>
              </c:strCache>
            </c:strRef>
          </c:cat>
          <c:val>
            <c:numRef>
              <c:f>Sheet1!$B$2:$B$3</c:f>
              <c:numCache>
                <c:formatCode>0.00</c:formatCode>
                <c:ptCount val="2"/>
                <c:pt idx="0">
                  <c:v>80</c:v>
                </c:pt>
                <c:pt idx="1">
                  <c:v>38</c:v>
                </c:pt>
              </c:numCache>
            </c:numRef>
          </c:val>
          <c:extLst xmlns:c16r2="http://schemas.microsoft.com/office/drawing/2015/06/chart">
            <c:ext xmlns:c16="http://schemas.microsoft.com/office/drawing/2014/chart" uri="{C3380CC4-5D6E-409C-BE32-E72D297353CC}">
              <c16:uniqueId val="{00000003-662A-4293-B618-E1F5147A248B}"/>
            </c:ext>
          </c:extLst>
        </c:ser>
        <c:dLbls>
          <c:showVal val="1"/>
        </c:dLbls>
        <c:gapWidth val="47"/>
        <c:overlap val="-20"/>
        <c:axId val="180073600"/>
        <c:axId val="180075136"/>
      </c:barChart>
      <c:catAx>
        <c:axId val="180073600"/>
        <c:scaling>
          <c:orientation val="minMax"/>
        </c:scaling>
        <c:axPos val="b"/>
        <c:numFmt formatCode="General" sourceLinked="1"/>
        <c:tickLblPos val="nextTo"/>
        <c:spPr>
          <a:ln w="28575" cap="sq">
            <a:solidFill>
              <a:schemeClr val="tx1"/>
            </a:solidFill>
          </a:ln>
        </c:spPr>
        <c:txPr>
          <a:bodyPr/>
          <a:lstStyle/>
          <a:p>
            <a:pPr>
              <a:defRPr lang="en-US" sz="1400" b="1">
                <a:solidFill>
                  <a:schemeClr val="tx1"/>
                </a:solidFill>
                <a:latin typeface="Imago" pitchFamily="2" charset="0"/>
                <a:cs typeface="Arial" panose="020B0604020202020204" pitchFamily="34" charset="0"/>
              </a:defRPr>
            </a:pPr>
            <a:endParaRPr lang="ru-RU"/>
          </a:p>
        </c:txPr>
        <c:crossAx val="180075136"/>
        <c:crosses val="autoZero"/>
        <c:auto val="1"/>
        <c:lblAlgn val="ctr"/>
        <c:lblOffset val="100"/>
      </c:catAx>
      <c:valAx>
        <c:axId val="180075136"/>
        <c:scaling>
          <c:orientation val="minMax"/>
          <c:max val="100"/>
          <c:min val="0"/>
        </c:scaling>
        <c:axPos val="l"/>
        <c:numFmt formatCode="0" sourceLinked="0"/>
        <c:tickLblPos val="nextTo"/>
        <c:spPr>
          <a:ln w="28575" cap="sq">
            <a:solidFill>
              <a:schemeClr val="tx1"/>
            </a:solidFill>
          </a:ln>
        </c:spPr>
        <c:txPr>
          <a:bodyPr/>
          <a:lstStyle/>
          <a:p>
            <a:pPr>
              <a:defRPr lang="en-US" sz="1400" b="1">
                <a:solidFill>
                  <a:schemeClr val="tx1"/>
                </a:solidFill>
                <a:latin typeface="+mn-lt"/>
                <a:cs typeface="Arial" panose="020B0604020202020204" pitchFamily="34" charset="0"/>
              </a:defRPr>
            </a:pPr>
            <a:endParaRPr lang="ru-RU"/>
          </a:p>
        </c:txPr>
        <c:crossAx val="180073600"/>
        <c:crosses val="autoZero"/>
        <c:crossBetween val="between"/>
        <c:majorUnit val="20"/>
        <c:minorUnit val="20"/>
      </c:valAx>
      <c:spPr>
        <a:noFill/>
        <a:ln w="25400">
          <a:noFill/>
        </a:ln>
      </c:spPr>
    </c:plotArea>
    <c:plotVisOnly val="1"/>
    <c:dispBlanksAs val="gap"/>
  </c:chart>
  <c:txPr>
    <a:bodyPr/>
    <a:lstStyle/>
    <a:p>
      <a:pPr>
        <a:defRPr sz="1800"/>
      </a:pPr>
      <a:endParaRPr lang="ru-RU"/>
    </a:p>
  </c:txPr>
  <c:externalData r:id="rId1"/>
  <c:userShapes r:id="rId2"/>
</c:chartSpace>
</file>

<file path=ppt/comments/comment1.xml><?xml version="1.0" encoding="utf-8"?>
<p:cmLst xmlns:a="http://schemas.openxmlformats.org/drawingml/2006/main" xmlns:r="http://schemas.openxmlformats.org/officeDocument/2006/relationships" xmlns:p="http://schemas.openxmlformats.org/presentationml/2006/main">
  <p:cm authorId="0" dt="2018-11-20T10:48:22.635" idx="1">
    <p:pos x="5088" y="261"/>
    <p:text>В предыдущей презентации были данные о том, что IL-6 повышен больше при пЮИА, чем при сЮИА. И там указана ссылка на более свежие данные.</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8-11-20T11:03:43.868" idx="2">
    <p:pos x="1707" y="2249"/>
    <p:text>Исправить грамматическую ошибку</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25.emf"/></Relationships>
</file>

<file path=ppt/drawings/drawing1.xml><?xml version="1.0" encoding="utf-8"?>
<c:userShapes xmlns:c="http://schemas.openxmlformats.org/drawingml/2006/chart">
  <cdr:relSizeAnchor xmlns:cdr="http://schemas.openxmlformats.org/drawingml/2006/chartDrawing">
    <cdr:from>
      <cdr:x>0.18079</cdr:x>
      <cdr:y>0.04508</cdr:y>
    </cdr:from>
    <cdr:to>
      <cdr:x>0.29222</cdr:x>
      <cdr:y>0.24956</cdr:y>
    </cdr:to>
    <cdr:sp macro="" textlink="">
      <cdr:nvSpPr>
        <cdr:cNvPr id="2" name="TextBox 1"/>
        <cdr:cNvSpPr txBox="1"/>
      </cdr:nvSpPr>
      <cdr:spPr>
        <a:xfrm xmlns:a="http://schemas.openxmlformats.org/drawingml/2006/main">
          <a:off x="1483501" y="20161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0.18079</cdr:x>
      <cdr:y>0.04508</cdr:y>
    </cdr:from>
    <cdr:to>
      <cdr:x>0.29222</cdr:x>
      <cdr:y>0.24956</cdr:y>
    </cdr:to>
    <cdr:sp macro="" textlink="">
      <cdr:nvSpPr>
        <cdr:cNvPr id="2" name="TextBox 1"/>
        <cdr:cNvSpPr txBox="1"/>
      </cdr:nvSpPr>
      <cdr:spPr>
        <a:xfrm xmlns:a="http://schemas.openxmlformats.org/drawingml/2006/main">
          <a:off x="1483501" y="201612"/>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GB"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F6D571-4A25-4ADD-A5DC-9EEA609FB78C}" type="datetimeFigureOut">
              <a:rPr lang="ru-RU" smtClean="0"/>
              <a:pPr/>
              <a:t>05.03.2020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F5EA2C-4CD5-4D57-B16B-9A7258CCAA1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6BBAD8E-E876-413F-8622-6F47BC9FD4E2}" type="slidenum">
              <a:rPr lang="en-US" smtClean="0"/>
              <a:pPr/>
              <a:t>2</a:t>
            </a:fld>
            <a:endParaRPr lang="en-US"/>
          </a:p>
        </p:txBody>
      </p:sp>
    </p:spTree>
    <p:extLst>
      <p:ext uri="{BB962C8B-B14F-4D97-AF65-F5344CB8AC3E}">
        <p14:creationId xmlns:p14="http://schemas.microsoft.com/office/powerpoint/2010/main" xmlns="" val="1349338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1924A08D-014C-4CB6-8024-DE13BB46339C}" type="slidenum">
              <a:rPr lang="en-GB"/>
              <a:pPr/>
              <a:t>5</a:t>
            </a:fld>
            <a:endParaRPr lang="en-GB"/>
          </a:p>
        </p:txBody>
      </p:sp>
      <p:sp>
        <p:nvSpPr>
          <p:cNvPr id="262148" name="Rectangle 4"/>
          <p:cNvSpPr>
            <a:spLocks noGrp="1" noRot="1" noChangeAspect="1" noChangeArrowheads="1" noTextEdit="1"/>
          </p:cNvSpPr>
          <p:nvPr>
            <p:ph type="sldImg"/>
          </p:nvPr>
        </p:nvSpPr>
        <p:spPr>
          <a:xfrm>
            <a:off x="1143000" y="685800"/>
            <a:ext cx="4572000" cy="3429000"/>
          </a:xfrm>
          <a:ln/>
        </p:spPr>
      </p:sp>
      <p:sp>
        <p:nvSpPr>
          <p:cNvPr id="262149" name="Rectangle 5"/>
          <p:cNvSpPr>
            <a:spLocks noGrp="1" noChangeArrowheads="1"/>
          </p:cNvSpPr>
          <p:nvPr>
            <p:ph type="body" idx="1"/>
          </p:nvPr>
        </p:nvSpPr>
        <p:spPr/>
        <p:txBody>
          <a:bodyPr/>
          <a:lstStyle/>
          <a:p>
            <a:pPr marL="0" lvl="1">
              <a:spcBef>
                <a:spcPts val="0"/>
              </a:spcBef>
            </a:pPr>
            <a:r>
              <a:rPr lang="en-GB" sz="1000" dirty="0" smtClean="0"/>
              <a:t>Sir George Frederic Still described 19 patients with three patterns of childhood arthritis, one of which came to be known later as Still’s disease.</a:t>
            </a:r>
            <a:r>
              <a:rPr lang="en-GB" sz="1000" baseline="30000" dirty="0" smtClean="0"/>
              <a:t>1 </a:t>
            </a:r>
          </a:p>
          <a:p>
            <a:pPr marL="0" lvl="1">
              <a:spcBef>
                <a:spcPts val="0"/>
              </a:spcBef>
            </a:pPr>
            <a:endParaRPr lang="en-GB" sz="1000" baseline="30000" dirty="0" smtClean="0"/>
          </a:p>
          <a:p>
            <a:pPr marL="0" lvl="1">
              <a:spcBef>
                <a:spcPts val="0"/>
              </a:spcBef>
            </a:pPr>
            <a:r>
              <a:rPr lang="en-GB" sz="1000" dirty="0" smtClean="0"/>
              <a:t>Still’s disease was renamed </a:t>
            </a:r>
            <a:r>
              <a:rPr lang="en-GB" sz="1000" dirty="0" err="1" smtClean="0"/>
              <a:t>sJIA</a:t>
            </a:r>
            <a:r>
              <a:rPr lang="en-GB" sz="1000" dirty="0" smtClean="0"/>
              <a:t> (which is also often referred to as systemic-onset JIA); it is a heterogeneous form of childhood arthritis and represents 6–11% of all juvenile idiopathic </a:t>
            </a:r>
            <a:r>
              <a:rPr lang="en-GB" sz="1000" dirty="0" err="1" smtClean="0"/>
              <a:t>arthritides</a:t>
            </a:r>
            <a:r>
              <a:rPr lang="en-GB" sz="1000" dirty="0" smtClean="0"/>
              <a:t> in the Caucasian populations of North America and Europe.</a:t>
            </a:r>
            <a:r>
              <a:rPr lang="en-GB" sz="1000" baseline="30000" dirty="0" smtClean="0"/>
              <a:t> </a:t>
            </a:r>
            <a:r>
              <a:rPr lang="en-GB" sz="1000" dirty="0" err="1" smtClean="0"/>
              <a:t>sJIA</a:t>
            </a:r>
            <a:r>
              <a:rPr lang="en-GB" sz="1000" dirty="0" smtClean="0"/>
              <a:t> is quite distinct from other subtypes. Up to 30% of patients will still have active disease after 10 years, and morbidity within this group is high. In the Caucasian populations of Europe and North America, the incidence of disease is the same in both sexes, unlike the other subtypes of JIA that have a female preponderance in younger age groups.</a:t>
            </a:r>
            <a:r>
              <a:rPr lang="en-GB" sz="1000" baseline="30000" dirty="0" smtClean="0"/>
              <a:t>2</a:t>
            </a:r>
            <a:r>
              <a:rPr lang="en-GB" sz="1000" dirty="0" smtClean="0"/>
              <a:t> </a:t>
            </a:r>
          </a:p>
          <a:p>
            <a:pPr marL="0" lvl="1">
              <a:spcBef>
                <a:spcPts val="0"/>
              </a:spcBef>
            </a:pPr>
            <a:endParaRPr lang="en-GB" sz="1000" dirty="0" smtClean="0"/>
          </a:p>
          <a:p>
            <a:pPr marL="0" lvl="1">
              <a:spcBef>
                <a:spcPts val="0"/>
              </a:spcBef>
            </a:pPr>
            <a:r>
              <a:rPr lang="en-GB" sz="1000" dirty="0" smtClean="0"/>
              <a:t>Aetiology of </a:t>
            </a:r>
            <a:r>
              <a:rPr lang="en-GB" sz="1000" dirty="0" err="1" smtClean="0"/>
              <a:t>sJIA</a:t>
            </a:r>
            <a:r>
              <a:rPr lang="en-GB" sz="1000" dirty="0" smtClean="0"/>
              <a:t> is largely unknown. Secondary complications (e.g. growth failure, osteoporosis, deformities and loss of function) and amyloidosis are the medical sequelae, but there are also serious developmental and social consequences.</a:t>
            </a:r>
            <a:r>
              <a:rPr lang="en-GB" sz="1000" baseline="30000" dirty="0" smtClean="0"/>
              <a:t>2</a:t>
            </a:r>
          </a:p>
          <a:p>
            <a:pPr lvl="1"/>
            <a:endParaRPr lang="en-GB" sz="1000" dirty="0" smtClean="0"/>
          </a:p>
          <a:p>
            <a:r>
              <a:rPr lang="en-GB" dirty="0" smtClean="0"/>
              <a:t>1. </a:t>
            </a:r>
            <a:r>
              <a:rPr lang="en-GB" dirty="0" err="1" smtClean="0"/>
              <a:t>Vastert</a:t>
            </a:r>
            <a:r>
              <a:rPr lang="en-GB" dirty="0" smtClean="0"/>
              <a:t> S, </a:t>
            </a:r>
            <a:r>
              <a:rPr lang="en-GB" i="1" dirty="0" smtClean="0"/>
              <a:t>et al. Best </a:t>
            </a:r>
            <a:r>
              <a:rPr lang="en-GB" i="1" dirty="0" err="1" smtClean="0"/>
              <a:t>Pract</a:t>
            </a:r>
            <a:r>
              <a:rPr lang="en-GB" i="1" dirty="0" smtClean="0"/>
              <a:t> Res </a:t>
            </a:r>
            <a:r>
              <a:rPr lang="en-GB" i="1" dirty="0" err="1" smtClean="0"/>
              <a:t>Clin</a:t>
            </a:r>
            <a:r>
              <a:rPr lang="en-GB" i="1" dirty="0" smtClean="0"/>
              <a:t> </a:t>
            </a:r>
            <a:r>
              <a:rPr lang="en-GB" i="1" dirty="0" err="1" smtClean="0"/>
              <a:t>Rheumatol</a:t>
            </a:r>
            <a:r>
              <a:rPr lang="en-GB" dirty="0" smtClean="0"/>
              <a:t> 2009; </a:t>
            </a:r>
            <a:r>
              <a:rPr lang="en-GB" b="1" dirty="0" smtClean="0"/>
              <a:t>23</a:t>
            </a:r>
            <a:r>
              <a:rPr lang="en-GB" dirty="0" smtClean="0"/>
              <a:t>:655–664.</a:t>
            </a:r>
          </a:p>
          <a:p>
            <a:r>
              <a:rPr lang="en-GB" dirty="0" smtClean="0"/>
              <a:t>2. Woo P, </a:t>
            </a:r>
            <a:r>
              <a:rPr lang="en-GB" i="1" dirty="0" smtClean="0"/>
              <a:t>et al. Nat </a:t>
            </a:r>
            <a:r>
              <a:rPr lang="en-GB" i="1" dirty="0" err="1" smtClean="0"/>
              <a:t>Clin</a:t>
            </a:r>
            <a:r>
              <a:rPr lang="en-GB" i="1" dirty="0" smtClean="0"/>
              <a:t> </a:t>
            </a:r>
            <a:r>
              <a:rPr lang="en-GB" i="1" dirty="0" err="1" smtClean="0"/>
              <a:t>Pract</a:t>
            </a:r>
            <a:r>
              <a:rPr lang="en-GB" i="1" dirty="0" smtClean="0"/>
              <a:t> </a:t>
            </a:r>
            <a:r>
              <a:rPr lang="en-GB" i="1" dirty="0" err="1" smtClean="0"/>
              <a:t>Rheumatol</a:t>
            </a:r>
            <a:r>
              <a:rPr lang="en-GB" dirty="0" smtClean="0"/>
              <a:t> 2006; </a:t>
            </a:r>
            <a:r>
              <a:rPr lang="en-GB" b="1" dirty="0" smtClean="0"/>
              <a:t>2</a:t>
            </a:r>
            <a:r>
              <a:rPr lang="en-GB" dirty="0" smtClean="0"/>
              <a:t>:28–34.</a:t>
            </a:r>
            <a:endParaRPr lang="en-GB" sz="1000" dirty="0" smtClean="0"/>
          </a:p>
          <a:p>
            <a:pPr lvl="1"/>
            <a:endParaRPr lang="en-GB" dirty="0"/>
          </a:p>
        </p:txBody>
      </p:sp>
    </p:spTree>
    <p:extLst>
      <p:ext uri="{BB962C8B-B14F-4D97-AF65-F5344CB8AC3E}">
        <p14:creationId xmlns:p14="http://schemas.microsoft.com/office/powerpoint/2010/main" xmlns="" val="2868446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4" name="Slide Number Placeholder 3"/>
          <p:cNvSpPr>
            <a:spLocks noGrp="1"/>
          </p:cNvSpPr>
          <p:nvPr>
            <p:ph type="sldNum" sz="quarter" idx="10"/>
          </p:nvPr>
        </p:nvSpPr>
        <p:spPr/>
        <p:txBody>
          <a:bodyPr/>
          <a:lstStyle/>
          <a:p>
            <a:fld id="{F7F82865-198E-1048-980B-045630A0B204}" type="slidenum">
              <a:rPr lang="en-US" smtClean="0">
                <a:solidFill>
                  <a:prstClr val="black"/>
                </a:solidFill>
                <a:latin typeface="Calibri"/>
              </a:rPr>
              <a:pPr/>
              <a:t>11</a:t>
            </a:fld>
            <a:endParaRPr lang="en-US">
              <a:solidFill>
                <a:prstClr val="black"/>
              </a:solidFill>
              <a:latin typeface="Calibri"/>
            </a:endParaRPr>
          </a:p>
        </p:txBody>
      </p:sp>
      <p:sp>
        <p:nvSpPr>
          <p:cNvPr id="6" name="Notes Placeholder 2"/>
          <p:cNvSpPr>
            <a:spLocks noGrp="1"/>
          </p:cNvSpPr>
          <p:nvPr>
            <p:ph type="body" idx="3"/>
          </p:nvPr>
        </p:nvSpPr>
        <p:spPr>
          <a:xfrm>
            <a:off x="935327" y="4174325"/>
            <a:ext cx="5214772" cy="4351918"/>
          </a:xfrm>
        </p:spPr>
        <p:txBody>
          <a:bodyPr>
            <a:normAutofit fontScale="92500"/>
          </a:bodyPr>
          <a:lstStyle/>
          <a:p>
            <a:pPr marL="156143" indent="-156143">
              <a:lnSpc>
                <a:spcPct val="90000"/>
              </a:lnSpc>
            </a:pPr>
            <a:r>
              <a:rPr lang="en-US" sz="900" b="1" dirty="0" smtClean="0">
                <a:latin typeface="Arial"/>
                <a:ea typeface="MS PGothic" pitchFamily="34" charset="-128"/>
                <a:cs typeface="Arial"/>
              </a:rPr>
              <a:t>Key Point</a:t>
            </a:r>
            <a:r>
              <a:rPr lang="en-US" sz="900" b="1" baseline="30000" dirty="0" smtClean="0">
                <a:latin typeface="Arial"/>
                <a:ea typeface="MS PGothic" pitchFamily="34" charset="-128"/>
                <a:cs typeface="Arial"/>
              </a:rPr>
              <a:t>1,2</a:t>
            </a:r>
            <a:r>
              <a:rPr lang="en-US" sz="900" b="1" dirty="0" smtClean="0">
                <a:latin typeface="Arial"/>
                <a:ea typeface="MS PGothic" pitchFamily="34" charset="-128"/>
                <a:cs typeface="Arial"/>
              </a:rPr>
              <a:t>:</a:t>
            </a:r>
          </a:p>
          <a:p>
            <a:pPr marL="171450" indent="-171450">
              <a:lnSpc>
                <a:spcPct val="90000"/>
              </a:lnSpc>
              <a:buFont typeface="Arial"/>
              <a:buChar char="•"/>
            </a:pPr>
            <a:r>
              <a:rPr lang="en-US" sz="900" dirty="0" smtClean="0">
                <a:latin typeface="Arial"/>
                <a:ea typeface="MS PGothic" pitchFamily="34" charset="-128"/>
                <a:cs typeface="Arial"/>
              </a:rPr>
              <a:t>IL-6,</a:t>
            </a:r>
            <a:r>
              <a:rPr lang="en-US" sz="900" baseline="0" dirty="0" smtClean="0">
                <a:latin typeface="Arial"/>
                <a:ea typeface="MS PGothic" pitchFamily="34" charset="-128"/>
                <a:cs typeface="Arial"/>
              </a:rPr>
              <a:t> through its involvement in both the innate and adaptive immunity, may play an important role in the articular and systemic features of </a:t>
            </a:r>
            <a:r>
              <a:rPr lang="en-US" sz="900" dirty="0" smtClean="0">
                <a:latin typeface="Arial"/>
                <a:ea typeface="MS PGothic" pitchFamily="34" charset="-128"/>
                <a:cs typeface="Arial"/>
              </a:rPr>
              <a:t>P</a:t>
            </a:r>
            <a:r>
              <a:rPr lang="ru-RU" sz="900" baseline="0" dirty="0" smtClean="0">
                <a:latin typeface="Arial"/>
                <a:ea typeface="MS PGothic" pitchFamily="34" charset="-128"/>
                <a:cs typeface="Arial"/>
              </a:rPr>
              <a:t>ЮИА</a:t>
            </a:r>
            <a:r>
              <a:rPr lang="en-US" sz="900" baseline="0" dirty="0" smtClean="0">
                <a:latin typeface="Arial"/>
                <a:ea typeface="MS PGothic" pitchFamily="34" charset="-128"/>
                <a:cs typeface="Arial"/>
              </a:rPr>
              <a:t> and </a:t>
            </a:r>
            <a:r>
              <a:rPr lang="en-US" sz="900" dirty="0" smtClean="0">
                <a:latin typeface="Arial"/>
                <a:ea typeface="MS PGothic" pitchFamily="34" charset="-128"/>
                <a:cs typeface="Arial"/>
              </a:rPr>
              <a:t>S</a:t>
            </a:r>
            <a:r>
              <a:rPr lang="ru-RU" sz="900" baseline="0" dirty="0" smtClean="0">
                <a:latin typeface="Arial"/>
                <a:ea typeface="MS PGothic" pitchFamily="34" charset="-128"/>
                <a:cs typeface="Arial"/>
              </a:rPr>
              <a:t>ЮИА</a:t>
            </a:r>
            <a:endParaRPr lang="en-US" sz="900" dirty="0" smtClean="0">
              <a:latin typeface="Arial"/>
              <a:ea typeface="MS PGothic" pitchFamily="34" charset="-128"/>
              <a:cs typeface="Arial"/>
            </a:endParaRPr>
          </a:p>
          <a:p>
            <a:pPr marL="171450" indent="-171450">
              <a:lnSpc>
                <a:spcPct val="90000"/>
              </a:lnSpc>
              <a:buFont typeface="Arial"/>
              <a:buChar char="•"/>
            </a:pPr>
            <a:endParaRPr lang="en-US" sz="900" b="1" dirty="0" smtClean="0">
              <a:latin typeface="Arial"/>
              <a:ea typeface="MS PGothic" pitchFamily="34" charset="-128"/>
              <a:cs typeface="Arial"/>
            </a:endParaRPr>
          </a:p>
          <a:p>
            <a:pPr marL="156143" indent="-156143">
              <a:lnSpc>
                <a:spcPct val="90000"/>
              </a:lnSpc>
            </a:pPr>
            <a:r>
              <a:rPr lang="en-US" sz="900" b="1" dirty="0" smtClean="0">
                <a:latin typeface="Arial"/>
                <a:ea typeface="MS PGothic" pitchFamily="34" charset="-128"/>
                <a:cs typeface="Arial"/>
              </a:rPr>
              <a:t>Additional</a:t>
            </a:r>
            <a:r>
              <a:rPr lang="en-US" sz="900" b="1" baseline="0" dirty="0" smtClean="0">
                <a:latin typeface="Arial"/>
                <a:ea typeface="MS PGothic" pitchFamily="34" charset="-128"/>
                <a:cs typeface="Arial"/>
              </a:rPr>
              <a:t> Information:</a:t>
            </a:r>
            <a:endParaRPr lang="en-US" sz="900" b="1" dirty="0" smtClean="0">
              <a:latin typeface="Arial"/>
              <a:ea typeface="MS PGothic" pitchFamily="34" charset="-128"/>
              <a:cs typeface="Arial"/>
            </a:endParaRPr>
          </a:p>
          <a:p>
            <a:pPr marL="156143" indent="-156143">
              <a:lnSpc>
                <a:spcPct val="90000"/>
              </a:lnSpc>
            </a:pPr>
            <a:r>
              <a:rPr lang="en-US" sz="900" b="1" dirty="0" smtClean="0">
                <a:latin typeface="Arial"/>
                <a:ea typeface="MS PGothic" pitchFamily="34" charset="-128"/>
                <a:cs typeface="Arial"/>
              </a:rPr>
              <a:t>S</a:t>
            </a:r>
            <a:r>
              <a:rPr lang="ru-RU" sz="900" b="1" dirty="0" smtClean="0">
                <a:latin typeface="Arial"/>
                <a:ea typeface="MS PGothic" pitchFamily="34" charset="-128"/>
                <a:cs typeface="Arial"/>
              </a:rPr>
              <a:t>ЮИА</a:t>
            </a:r>
            <a:r>
              <a:rPr lang="en-US" sz="900" b="1" baseline="30000" dirty="0" smtClean="0">
                <a:latin typeface="Arial"/>
                <a:ea typeface="MS PGothic" pitchFamily="34" charset="-128"/>
                <a:cs typeface="Arial"/>
              </a:rPr>
              <a:t>1</a:t>
            </a:r>
            <a:r>
              <a:rPr lang="en-US" sz="900" b="1" dirty="0" smtClean="0">
                <a:latin typeface="Arial"/>
                <a:ea typeface="MS PGothic" pitchFamily="34" charset="-128"/>
                <a:cs typeface="Arial"/>
              </a:rPr>
              <a:t>:</a:t>
            </a:r>
          </a:p>
          <a:p>
            <a:pPr marL="171450" indent="-171450">
              <a:lnSpc>
                <a:spcPct val="90000"/>
              </a:lnSpc>
              <a:buFont typeface="Arial"/>
              <a:buChar char="•"/>
            </a:pPr>
            <a:r>
              <a:rPr lang="en-US" sz="900" b="0" dirty="0" smtClean="0">
                <a:latin typeface="Arial"/>
                <a:ea typeface="MS PGothic" pitchFamily="34" charset="-128"/>
                <a:cs typeface="Arial"/>
              </a:rPr>
              <a:t>IL-6</a:t>
            </a:r>
            <a:r>
              <a:rPr lang="en-US" sz="900" b="0" baseline="0" dirty="0" smtClean="0">
                <a:latin typeface="Arial"/>
                <a:ea typeface="MS PGothic" pitchFamily="34" charset="-128"/>
                <a:cs typeface="Arial"/>
              </a:rPr>
              <a:t> is spontaneously generated by the monocular cells (including macrophages) </a:t>
            </a:r>
          </a:p>
          <a:p>
            <a:pPr marL="171450" indent="-171450">
              <a:lnSpc>
                <a:spcPct val="90000"/>
              </a:lnSpc>
              <a:buFont typeface="Arial"/>
              <a:buChar char="•"/>
            </a:pPr>
            <a:r>
              <a:rPr lang="en-US" sz="900" b="0" baseline="0" dirty="0" smtClean="0">
                <a:latin typeface="Arial"/>
                <a:ea typeface="MS PGothic" pitchFamily="34" charset="-128"/>
                <a:cs typeface="Arial"/>
              </a:rPr>
              <a:t>A major feature of S</a:t>
            </a:r>
            <a:r>
              <a:rPr lang="ru-RU" sz="900" b="0" baseline="0" dirty="0" smtClean="0">
                <a:latin typeface="Arial"/>
                <a:ea typeface="MS PGothic" pitchFamily="34" charset="-128"/>
                <a:cs typeface="Arial"/>
              </a:rPr>
              <a:t>ЮИА</a:t>
            </a:r>
            <a:r>
              <a:rPr lang="en-US" sz="900" b="0" baseline="0" dirty="0" smtClean="0">
                <a:latin typeface="Arial"/>
                <a:ea typeface="MS PGothic" pitchFamily="34" charset="-128"/>
                <a:cs typeface="Arial"/>
              </a:rPr>
              <a:t> is high spiking fever</a:t>
            </a:r>
          </a:p>
          <a:p>
            <a:pPr marL="356616" lvl="1" indent="-173736">
              <a:lnSpc>
                <a:spcPct val="90000"/>
              </a:lnSpc>
              <a:buFont typeface="Arial"/>
              <a:buChar char="•"/>
            </a:pPr>
            <a:r>
              <a:rPr lang="en-US" sz="900" b="0" baseline="0" dirty="0" smtClean="0">
                <a:latin typeface="Arial"/>
                <a:ea typeface="MS PGothic" pitchFamily="34" charset="-128"/>
                <a:cs typeface="Arial"/>
              </a:rPr>
              <a:t>IL-6 is pyrogenic in both animal and humans </a:t>
            </a:r>
          </a:p>
          <a:p>
            <a:pPr marL="356616" lvl="1" indent="-173736">
              <a:lnSpc>
                <a:spcPct val="90000"/>
              </a:lnSpc>
              <a:buFont typeface="Arial"/>
              <a:buChar char="•"/>
            </a:pPr>
            <a:r>
              <a:rPr lang="en-US" sz="900" b="0" baseline="0" dirty="0" smtClean="0">
                <a:latin typeface="Arial"/>
                <a:ea typeface="MS PGothic" pitchFamily="34" charset="-128"/>
                <a:cs typeface="Arial"/>
              </a:rPr>
              <a:t>IL-6 levels increase, by 2- to 8-fold, concurrent with fever peaks in S</a:t>
            </a:r>
            <a:r>
              <a:rPr lang="ru-RU" sz="900" b="0" baseline="0" dirty="0" smtClean="0">
                <a:latin typeface="Arial"/>
                <a:ea typeface="MS PGothic" pitchFamily="34" charset="-128"/>
                <a:cs typeface="Arial"/>
              </a:rPr>
              <a:t>ЮИА</a:t>
            </a:r>
            <a:r>
              <a:rPr lang="en-US" sz="900" b="0" baseline="0" dirty="0" smtClean="0">
                <a:latin typeface="Arial"/>
                <a:ea typeface="MS PGothic" pitchFamily="34" charset="-128"/>
                <a:cs typeface="Arial"/>
              </a:rPr>
              <a:t> (no temporal association was found between fever peak and changes in IL-1β or TNF-α levels)</a:t>
            </a:r>
          </a:p>
          <a:p>
            <a:pPr marL="171450" lvl="0" indent="-171450">
              <a:lnSpc>
                <a:spcPct val="90000"/>
              </a:lnSpc>
              <a:buFont typeface="Arial"/>
              <a:buChar char="•"/>
            </a:pPr>
            <a:r>
              <a:rPr lang="en-US" sz="900" b="0" baseline="0" dirty="0" smtClean="0">
                <a:latin typeface="Arial"/>
                <a:ea typeface="MS PGothic" pitchFamily="34" charset="-128"/>
                <a:cs typeface="Arial"/>
              </a:rPr>
              <a:t>Acute-phase protein levels in addition to platelet counts are notably elevated in S</a:t>
            </a:r>
            <a:r>
              <a:rPr lang="ru-RU" sz="900" b="0" baseline="0" dirty="0" smtClean="0">
                <a:latin typeface="Arial"/>
                <a:ea typeface="MS PGothic" pitchFamily="34" charset="-128"/>
                <a:cs typeface="Arial"/>
              </a:rPr>
              <a:t>ЮИА</a:t>
            </a:r>
            <a:endParaRPr lang="en-US" sz="900" b="0" baseline="0" dirty="0" smtClean="0">
              <a:latin typeface="Arial"/>
              <a:ea typeface="MS PGothic" pitchFamily="34" charset="-128"/>
              <a:cs typeface="Arial"/>
            </a:endParaRPr>
          </a:p>
          <a:p>
            <a:pPr marL="356616" lvl="1" indent="-171450">
              <a:lnSpc>
                <a:spcPct val="90000"/>
              </a:lnSpc>
              <a:buFont typeface="Arial"/>
              <a:buChar char="•"/>
            </a:pPr>
            <a:r>
              <a:rPr lang="en-US" sz="900" b="0" baseline="0" dirty="0" smtClean="0">
                <a:latin typeface="Arial"/>
                <a:ea typeface="MS PGothic" pitchFamily="34" charset="-128"/>
                <a:cs typeface="Arial"/>
              </a:rPr>
              <a:t>IL-6 is a critical inducer of acute-phase protein production by the liver</a:t>
            </a:r>
          </a:p>
          <a:p>
            <a:pPr marL="356616" marR="0" lvl="1" indent="-171450" algn="l" defTabSz="457200" rtl="0" eaLnBrk="1" fontAlgn="auto" latinLnBrk="0" hangingPunct="1">
              <a:lnSpc>
                <a:spcPct val="90000"/>
              </a:lnSpc>
              <a:spcBef>
                <a:spcPts val="0"/>
              </a:spcBef>
              <a:spcAft>
                <a:spcPts val="0"/>
              </a:spcAft>
              <a:buClrTx/>
              <a:buSzTx/>
              <a:buFont typeface="Arial"/>
              <a:buChar char="•"/>
              <a:tabLst/>
              <a:defRPr/>
            </a:pPr>
            <a:r>
              <a:rPr lang="en-US" sz="900" b="0" baseline="0" dirty="0" smtClean="0">
                <a:latin typeface="Arial"/>
                <a:ea typeface="MS PGothic" pitchFamily="34" charset="-128"/>
                <a:cs typeface="Arial"/>
              </a:rPr>
              <a:t>Circulating IL-6 (but not IL-1β or TNF-α) levels correlate significantly with CRP levels</a:t>
            </a:r>
          </a:p>
          <a:p>
            <a:pPr marL="171450" lvl="0" indent="-171450">
              <a:lnSpc>
                <a:spcPct val="90000"/>
              </a:lnSpc>
              <a:buFont typeface="Arial"/>
              <a:buChar char="•"/>
            </a:pPr>
            <a:r>
              <a:rPr lang="en-US" sz="900" b="0" baseline="0" dirty="0" smtClean="0">
                <a:latin typeface="Arial"/>
                <a:ea typeface="MS PGothic" pitchFamily="34" charset="-128"/>
                <a:cs typeface="Arial"/>
              </a:rPr>
              <a:t>IL-6 promotes thrombocytosis in S</a:t>
            </a:r>
            <a:r>
              <a:rPr lang="ru-RU" sz="900" b="0" baseline="0" dirty="0" smtClean="0">
                <a:latin typeface="Arial"/>
                <a:ea typeface="MS PGothic" pitchFamily="34" charset="-128"/>
                <a:cs typeface="Arial"/>
              </a:rPr>
              <a:t>ЮИА</a:t>
            </a:r>
            <a:r>
              <a:rPr lang="en-US" sz="900" b="0" baseline="0" dirty="0" smtClean="0">
                <a:latin typeface="Arial"/>
                <a:ea typeface="MS PGothic" pitchFamily="34" charset="-128"/>
                <a:cs typeface="Arial"/>
              </a:rPr>
              <a:t> </a:t>
            </a:r>
          </a:p>
          <a:p>
            <a:pPr marL="356616" lvl="1" indent="-171450">
              <a:lnSpc>
                <a:spcPct val="90000"/>
              </a:lnSpc>
              <a:buFont typeface="Arial"/>
              <a:buChar char="•"/>
            </a:pPr>
            <a:r>
              <a:rPr lang="en-US" sz="900" b="0" baseline="0" dirty="0" smtClean="0">
                <a:latin typeface="Arial"/>
                <a:ea typeface="MS PGothic" pitchFamily="34" charset="-128"/>
                <a:cs typeface="Arial"/>
              </a:rPr>
              <a:t>IL-6 levels correlate with platelet counts</a:t>
            </a:r>
          </a:p>
          <a:p>
            <a:pPr marL="171450" lvl="0" indent="-171450">
              <a:lnSpc>
                <a:spcPct val="90000"/>
              </a:lnSpc>
              <a:buFont typeface="Arial"/>
              <a:buChar char="•"/>
            </a:pPr>
            <a:r>
              <a:rPr lang="en-US" sz="900" b="0" baseline="0" dirty="0" smtClean="0">
                <a:latin typeface="Arial"/>
                <a:ea typeface="MS PGothic" pitchFamily="34" charset="-128"/>
                <a:cs typeface="Arial"/>
              </a:rPr>
              <a:t>IL-6 (not IL-1β or TNF-α) induces liver production of </a:t>
            </a:r>
            <a:r>
              <a:rPr lang="en-US" sz="900" b="0" baseline="0" dirty="0" err="1" smtClean="0">
                <a:latin typeface="Arial"/>
                <a:ea typeface="MS PGothic" pitchFamily="34" charset="-128"/>
                <a:cs typeface="Arial"/>
              </a:rPr>
              <a:t>hepcidin</a:t>
            </a:r>
            <a:r>
              <a:rPr lang="en-US" sz="900" b="0" baseline="0" dirty="0" smtClean="0">
                <a:latin typeface="Arial"/>
                <a:ea typeface="MS PGothic" pitchFamily="34" charset="-128"/>
                <a:cs typeface="Arial"/>
              </a:rPr>
              <a:t>, which inhibits iron absorption in the small intestine and release of recycled iron from macrophages (demonstrated in in vitro liver cell culture and mouse models) </a:t>
            </a:r>
          </a:p>
          <a:p>
            <a:pPr marL="171450" lvl="0" indent="-171450">
              <a:lnSpc>
                <a:spcPct val="90000"/>
              </a:lnSpc>
              <a:buFont typeface="Arial"/>
              <a:buChar char="•"/>
            </a:pPr>
            <a:r>
              <a:rPr lang="en-US" sz="900" b="0" baseline="0" dirty="0" smtClean="0">
                <a:latin typeface="Arial"/>
                <a:ea typeface="MS PGothic" pitchFamily="34" charset="-128"/>
                <a:cs typeface="Arial"/>
              </a:rPr>
              <a:t>In humans, short-term administration of IL-6 has been observed to result in decreased serum iron levels and increased ferritin levels</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900" b="0" baseline="0" dirty="0" smtClean="0">
                <a:latin typeface="Arial"/>
                <a:ea typeface="MS PGothic" pitchFamily="34" charset="-128"/>
                <a:cs typeface="Arial"/>
              </a:rPr>
              <a:t>IL-6 can also impact osteoclast activity </a:t>
            </a:r>
          </a:p>
          <a:p>
            <a:pPr marL="171450" lvl="0" indent="-171450">
              <a:lnSpc>
                <a:spcPct val="90000"/>
              </a:lnSpc>
              <a:buFont typeface="Arial"/>
              <a:buChar char="•"/>
            </a:pPr>
            <a:endParaRPr lang="en-US" sz="900" b="0" baseline="0" dirty="0" smtClean="0">
              <a:latin typeface="Arial"/>
              <a:ea typeface="MS PGothic" pitchFamily="34" charset="-128"/>
              <a:cs typeface="Arial"/>
            </a:endParaRP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endParaRPr lang="en-US" sz="900" b="1" baseline="0" dirty="0" smtClean="0">
              <a:latin typeface="Arial"/>
              <a:ea typeface="MS PGothic" pitchFamily="34" charset="-128"/>
              <a:cs typeface="Arial"/>
            </a:endParaRPr>
          </a:p>
          <a:p>
            <a:pPr marL="0" marR="0" lvl="0" indent="0" algn="l" defTabSz="457200" rtl="0" eaLnBrk="1" fontAlgn="auto" latinLnBrk="0" hangingPunct="1">
              <a:lnSpc>
                <a:spcPct val="90000"/>
              </a:lnSpc>
              <a:spcBef>
                <a:spcPts val="0"/>
              </a:spcBef>
              <a:spcAft>
                <a:spcPts val="0"/>
              </a:spcAft>
              <a:buClrTx/>
              <a:buSzTx/>
              <a:buFont typeface="Arial"/>
              <a:buNone/>
              <a:tabLst/>
              <a:defRPr/>
            </a:pPr>
            <a:r>
              <a:rPr lang="en-US" sz="900" b="1" baseline="0" dirty="0" smtClean="0">
                <a:latin typeface="Arial"/>
                <a:ea typeface="MS PGothic" pitchFamily="34" charset="-128"/>
                <a:cs typeface="Arial"/>
              </a:rPr>
              <a:t>P</a:t>
            </a:r>
            <a:r>
              <a:rPr lang="ru-RU" sz="900" b="1" baseline="0" dirty="0" smtClean="0">
                <a:latin typeface="Arial"/>
                <a:ea typeface="MS PGothic" pitchFamily="34" charset="-128"/>
                <a:cs typeface="Arial"/>
              </a:rPr>
              <a:t>ЮИА</a:t>
            </a:r>
            <a:r>
              <a:rPr lang="en-US" sz="900" b="1" baseline="30000" dirty="0" smtClean="0">
                <a:latin typeface="Arial"/>
                <a:ea typeface="MS PGothic" pitchFamily="34" charset="-128"/>
                <a:cs typeface="Arial"/>
              </a:rPr>
              <a:t>2</a:t>
            </a:r>
            <a:r>
              <a:rPr lang="en-US" sz="900" b="1" baseline="0" dirty="0" smtClean="0">
                <a:latin typeface="Arial"/>
                <a:ea typeface="MS PGothic" pitchFamily="34" charset="-128"/>
                <a:cs typeface="Arial"/>
              </a:rPr>
              <a:t>:</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900" b="0" baseline="0" dirty="0" smtClean="0">
                <a:latin typeface="Arial"/>
                <a:ea typeface="MS PGothic" pitchFamily="34" charset="-128"/>
                <a:cs typeface="Arial"/>
              </a:rPr>
              <a:t>Imbalance between T</a:t>
            </a:r>
            <a:r>
              <a:rPr lang="en-US" sz="900" b="0" baseline="-25000" dirty="0" smtClean="0">
                <a:latin typeface="Arial"/>
                <a:ea typeface="MS PGothic" pitchFamily="34" charset="-128"/>
                <a:cs typeface="Arial"/>
              </a:rPr>
              <a:t>H</a:t>
            </a:r>
            <a:r>
              <a:rPr lang="en-US" sz="900" b="0" baseline="0" dirty="0" smtClean="0">
                <a:latin typeface="Arial"/>
                <a:ea typeface="MS PGothic" pitchFamily="34" charset="-128"/>
                <a:cs typeface="Arial"/>
              </a:rPr>
              <a:t>17 and </a:t>
            </a:r>
            <a:r>
              <a:rPr lang="en-US" sz="900" b="0" baseline="0" dirty="0" err="1" smtClean="0">
                <a:latin typeface="Arial"/>
                <a:ea typeface="MS PGothic" pitchFamily="34" charset="-128"/>
                <a:cs typeface="Arial"/>
              </a:rPr>
              <a:t>T</a:t>
            </a:r>
            <a:r>
              <a:rPr lang="en-US" sz="900" b="0" baseline="-25000" dirty="0" err="1" smtClean="0">
                <a:latin typeface="Arial"/>
                <a:ea typeface="MS PGothic" pitchFamily="34" charset="-128"/>
                <a:cs typeface="Arial"/>
              </a:rPr>
              <a:t>reg</a:t>
            </a:r>
            <a:r>
              <a:rPr lang="en-US" sz="900" b="0" baseline="0" dirty="0" smtClean="0">
                <a:latin typeface="Arial"/>
                <a:ea typeface="MS PGothic" pitchFamily="34" charset="-128"/>
                <a:cs typeface="Arial"/>
              </a:rPr>
              <a:t> cells is believed to play an important role in P</a:t>
            </a:r>
            <a:r>
              <a:rPr lang="ru-RU" sz="900" b="0" baseline="0" dirty="0" smtClean="0">
                <a:latin typeface="Arial"/>
                <a:ea typeface="MS PGothic" pitchFamily="34" charset="-128"/>
                <a:cs typeface="Arial"/>
              </a:rPr>
              <a:t>ЮИА</a:t>
            </a:r>
            <a:r>
              <a:rPr lang="en-US" sz="900" b="0" baseline="0" dirty="0" smtClean="0">
                <a:latin typeface="Arial"/>
                <a:ea typeface="MS PGothic" pitchFamily="34" charset="-128"/>
                <a:cs typeface="Arial"/>
              </a:rPr>
              <a:t> pathogenesis</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900" b="0" baseline="0" dirty="0" smtClean="0">
                <a:latin typeface="Arial"/>
                <a:ea typeface="MS PGothic" pitchFamily="34" charset="-128"/>
                <a:cs typeface="Arial"/>
              </a:rPr>
              <a:t>T</a:t>
            </a:r>
            <a:r>
              <a:rPr lang="en-US" sz="900" b="0" baseline="-25000" dirty="0" smtClean="0">
                <a:latin typeface="Arial"/>
                <a:ea typeface="MS PGothic" pitchFamily="34" charset="-128"/>
                <a:cs typeface="Arial"/>
              </a:rPr>
              <a:t>H</a:t>
            </a:r>
            <a:r>
              <a:rPr lang="en-US" sz="900" b="0" baseline="0" dirty="0" smtClean="0">
                <a:latin typeface="Arial"/>
                <a:ea typeface="MS PGothic" pitchFamily="34" charset="-128"/>
                <a:cs typeface="Arial"/>
              </a:rPr>
              <a:t>17 cells generate cytokines, including IL-17, which has pleiotropic effects on effector cells from the innate immune system that contribute to cartilage and bone damage</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900" b="0" baseline="0" dirty="0" err="1" smtClean="0">
                <a:latin typeface="Arial"/>
                <a:ea typeface="MS PGothic" pitchFamily="34" charset="-128"/>
                <a:cs typeface="Arial"/>
              </a:rPr>
              <a:t>T</a:t>
            </a:r>
            <a:r>
              <a:rPr lang="en-US" sz="900" b="0" baseline="-25000" dirty="0" err="1" smtClean="0">
                <a:latin typeface="Arial"/>
                <a:ea typeface="MS PGothic" pitchFamily="34" charset="-128"/>
                <a:cs typeface="Arial"/>
              </a:rPr>
              <a:t>reg</a:t>
            </a:r>
            <a:r>
              <a:rPr lang="en-US" sz="900" b="0" baseline="0" dirty="0" smtClean="0">
                <a:latin typeface="Arial"/>
                <a:ea typeface="MS PGothic" pitchFamily="34" charset="-128"/>
                <a:cs typeface="Arial"/>
              </a:rPr>
              <a:t> cells suppress the function of effector T cells, thus deficiency of </a:t>
            </a:r>
            <a:r>
              <a:rPr lang="en-US" sz="900" b="0" baseline="0" dirty="0" err="1" smtClean="0">
                <a:latin typeface="Arial"/>
                <a:ea typeface="MS PGothic" pitchFamily="34" charset="-128"/>
                <a:cs typeface="Arial"/>
              </a:rPr>
              <a:t>T</a:t>
            </a:r>
            <a:r>
              <a:rPr lang="en-US" sz="900" b="0" baseline="-25000" dirty="0" err="1" smtClean="0">
                <a:latin typeface="Arial"/>
                <a:ea typeface="MS PGothic" pitchFamily="34" charset="-128"/>
                <a:cs typeface="Arial"/>
              </a:rPr>
              <a:t>reg</a:t>
            </a:r>
            <a:r>
              <a:rPr lang="en-US" sz="900" b="0" baseline="0" dirty="0" smtClean="0">
                <a:latin typeface="Arial"/>
                <a:ea typeface="MS PGothic" pitchFamily="34" charset="-128"/>
                <a:cs typeface="Arial"/>
              </a:rPr>
              <a:t> cells can often lead to the development of autoimmune disease</a:t>
            </a:r>
          </a:p>
          <a:p>
            <a:pPr marL="171450" marR="0" lvl="0" indent="-171450" algn="l" defTabSz="457200" rtl="0" eaLnBrk="1" fontAlgn="auto" latinLnBrk="0" hangingPunct="1">
              <a:lnSpc>
                <a:spcPct val="90000"/>
              </a:lnSpc>
              <a:spcBef>
                <a:spcPts val="0"/>
              </a:spcBef>
              <a:spcAft>
                <a:spcPts val="0"/>
              </a:spcAft>
              <a:buClrTx/>
              <a:buSzTx/>
              <a:buFont typeface="Arial"/>
              <a:buChar char="•"/>
              <a:tabLst/>
              <a:defRPr/>
            </a:pPr>
            <a:r>
              <a:rPr lang="en-US" sz="900" b="0" baseline="0" dirty="0" smtClean="0">
                <a:latin typeface="Arial"/>
                <a:ea typeface="MS PGothic" pitchFamily="34" charset="-128"/>
                <a:cs typeface="Arial"/>
              </a:rPr>
              <a:t>IL-6 promotes the differentiation of T cells toward T</a:t>
            </a:r>
            <a:r>
              <a:rPr lang="en-US" sz="900" b="0" baseline="-25000" dirty="0" smtClean="0">
                <a:latin typeface="Arial"/>
                <a:ea typeface="MS PGothic" pitchFamily="34" charset="-128"/>
                <a:cs typeface="Arial"/>
              </a:rPr>
              <a:t>H</a:t>
            </a:r>
            <a:r>
              <a:rPr lang="en-US" sz="900" b="0" baseline="0" dirty="0" smtClean="0">
                <a:latin typeface="Arial"/>
                <a:ea typeface="MS PGothic" pitchFamily="34" charset="-128"/>
                <a:cs typeface="Arial"/>
              </a:rPr>
              <a:t>17 cell while suppressing the differentiation of </a:t>
            </a:r>
            <a:r>
              <a:rPr lang="en-US" sz="900" b="0" baseline="0" dirty="0" err="1" smtClean="0">
                <a:latin typeface="Arial"/>
                <a:ea typeface="MS PGothic" pitchFamily="34" charset="-128"/>
                <a:cs typeface="Arial"/>
              </a:rPr>
              <a:t>T</a:t>
            </a:r>
            <a:r>
              <a:rPr lang="en-US" sz="900" b="0" baseline="-25000" dirty="0" err="1" smtClean="0">
                <a:latin typeface="Arial"/>
                <a:ea typeface="MS PGothic" pitchFamily="34" charset="-128"/>
                <a:cs typeface="Arial"/>
              </a:rPr>
              <a:t>reg</a:t>
            </a:r>
            <a:r>
              <a:rPr lang="en-US" sz="900" b="0" baseline="0" dirty="0" smtClean="0">
                <a:latin typeface="Arial"/>
                <a:ea typeface="MS PGothic" pitchFamily="34" charset="-128"/>
                <a:cs typeface="Arial"/>
              </a:rPr>
              <a:t> cells </a:t>
            </a:r>
            <a:endParaRPr lang="en-US" sz="900" b="0" dirty="0" smtClean="0">
              <a:latin typeface="Arial"/>
              <a:ea typeface="MS PGothic" pitchFamily="34" charset="-128"/>
              <a:cs typeface="Arial"/>
            </a:endParaRPr>
          </a:p>
          <a:p>
            <a:pPr marL="0" indent="0">
              <a:lnSpc>
                <a:spcPct val="90000"/>
              </a:lnSpc>
              <a:buFont typeface="Arial"/>
              <a:buNone/>
            </a:pPr>
            <a:endParaRPr lang="en-US" sz="900" b="1" dirty="0" smtClean="0">
              <a:latin typeface="Arial"/>
              <a:ea typeface="MS PGothic" pitchFamily="34" charset="-128"/>
              <a:cs typeface="Arial"/>
            </a:endParaRPr>
          </a:p>
          <a:p>
            <a:pPr marL="0" marR="0" indent="0" algn="l" defTabSz="457200" rtl="0" eaLnBrk="1" fontAlgn="auto" latinLnBrk="0" hangingPunct="1">
              <a:lnSpc>
                <a:spcPct val="90000"/>
              </a:lnSpc>
              <a:spcBef>
                <a:spcPts val="0"/>
              </a:spcBef>
              <a:spcAft>
                <a:spcPts val="0"/>
              </a:spcAft>
              <a:buClrTx/>
              <a:buSzTx/>
              <a:buFont typeface="Arial"/>
              <a:buNone/>
              <a:tabLst/>
              <a:defRPr/>
            </a:pPr>
            <a:r>
              <a:rPr lang="en-US" sz="900" b="1" dirty="0" smtClean="0">
                <a:latin typeface="Arial"/>
                <a:cs typeface="Arial"/>
              </a:rPr>
              <a:t>Please</a:t>
            </a:r>
            <a:r>
              <a:rPr lang="en-US" sz="900" b="1" baseline="0" dirty="0" smtClean="0">
                <a:latin typeface="Arial"/>
                <a:cs typeface="Arial"/>
              </a:rPr>
              <a:t> note that the slide illustration is not an all-inclusive representation of all the cytokine and cell interactions within the cytokine network </a:t>
            </a:r>
            <a:endParaRPr lang="en-US" sz="900" b="1" dirty="0" smtClean="0">
              <a:latin typeface="Arial"/>
              <a:cs typeface="Arial"/>
            </a:endParaRPr>
          </a:p>
          <a:p>
            <a:pPr marL="0" indent="0">
              <a:lnSpc>
                <a:spcPct val="90000"/>
              </a:lnSpc>
              <a:buFont typeface="Arial"/>
              <a:buNone/>
            </a:pPr>
            <a:endParaRPr lang="en-US" sz="900" b="1" dirty="0" smtClean="0">
              <a:latin typeface="Arial"/>
              <a:ea typeface="MS PGothic" pitchFamily="34" charset="-128"/>
              <a:cs typeface="Arial"/>
            </a:endParaRPr>
          </a:p>
          <a:p>
            <a:pPr marL="0" indent="0">
              <a:lnSpc>
                <a:spcPct val="90000"/>
              </a:lnSpc>
              <a:buFont typeface="Arial"/>
              <a:buNone/>
            </a:pPr>
            <a:r>
              <a:rPr lang="en-US" sz="900" b="1" dirty="0" smtClean="0">
                <a:latin typeface="Arial"/>
                <a:ea typeface="MS PGothic" pitchFamily="34" charset="-128"/>
                <a:cs typeface="Arial"/>
              </a:rPr>
              <a:t>References:</a:t>
            </a:r>
            <a:endParaRPr lang="en-US" sz="900" dirty="0" smtClean="0">
              <a:latin typeface="Arial"/>
              <a:cs typeface="Arial"/>
            </a:endParaRPr>
          </a:p>
          <a:p>
            <a:pPr marL="228600" marR="0" indent="-228600" algn="l" defTabSz="457200" rtl="0" eaLnBrk="1" fontAlgn="auto" latinLnBrk="0" hangingPunct="1">
              <a:lnSpc>
                <a:spcPct val="90000"/>
              </a:lnSpc>
              <a:spcBef>
                <a:spcPts val="0"/>
              </a:spcBef>
              <a:spcAft>
                <a:spcPts val="0"/>
              </a:spcAft>
              <a:buClrTx/>
              <a:buSzTx/>
              <a:buFontTx/>
              <a:buAutoNum type="arabicPeriod"/>
              <a:tabLst/>
              <a:defRPr/>
            </a:pPr>
            <a:r>
              <a:rPr lang="en-US" sz="900" dirty="0" smtClean="0">
                <a:latin typeface="Arial"/>
                <a:cs typeface="Arial"/>
              </a:rPr>
              <a:t>de Benedetti F,</a:t>
            </a:r>
            <a:r>
              <a:rPr lang="en-US" sz="900" baseline="0" dirty="0" smtClean="0">
                <a:latin typeface="Arial"/>
                <a:cs typeface="Arial"/>
              </a:rPr>
              <a:t> </a:t>
            </a:r>
            <a:r>
              <a:rPr lang="en-US" sz="900" dirty="0" smtClean="0">
                <a:latin typeface="Arial"/>
                <a:cs typeface="Arial"/>
              </a:rPr>
              <a:t>Martini A. </a:t>
            </a:r>
            <a:r>
              <a:rPr lang="en-US" sz="900" i="1" dirty="0" smtClean="0">
                <a:latin typeface="Arial"/>
                <a:cs typeface="Arial"/>
              </a:rPr>
              <a:t>Arthritis Rheum.</a:t>
            </a:r>
            <a:r>
              <a:rPr lang="en-US" sz="900" dirty="0" smtClean="0">
                <a:latin typeface="Arial"/>
                <a:cs typeface="Arial"/>
              </a:rPr>
              <a:t> 2005;52:687-693.</a:t>
            </a:r>
          </a:p>
          <a:p>
            <a:pPr marL="228600" marR="0" indent="-228600" algn="l" defTabSz="457200" rtl="0" eaLnBrk="1" fontAlgn="auto" latinLnBrk="0" hangingPunct="1">
              <a:lnSpc>
                <a:spcPct val="90000"/>
              </a:lnSpc>
              <a:spcBef>
                <a:spcPts val="0"/>
              </a:spcBef>
              <a:spcAft>
                <a:spcPts val="0"/>
              </a:spcAft>
              <a:buClrTx/>
              <a:buSzTx/>
              <a:buFontTx/>
              <a:buAutoNum type="arabicPeriod"/>
              <a:tabLst/>
              <a:defRPr/>
            </a:pPr>
            <a:r>
              <a:rPr lang="en-US" sz="900" dirty="0" smtClean="0">
                <a:latin typeface="Arial"/>
                <a:cs typeface="Arial"/>
              </a:rPr>
              <a:t>Lin YT, et al. </a:t>
            </a:r>
            <a:r>
              <a:rPr lang="en-US" sz="900" i="1" dirty="0" err="1" smtClean="0">
                <a:latin typeface="Arial"/>
                <a:cs typeface="Arial"/>
              </a:rPr>
              <a:t>Autoimmun</a:t>
            </a:r>
            <a:r>
              <a:rPr lang="en-US" sz="900" i="1" dirty="0" smtClean="0">
                <a:latin typeface="Arial"/>
                <a:cs typeface="Arial"/>
              </a:rPr>
              <a:t> Rev. </a:t>
            </a:r>
            <a:r>
              <a:rPr lang="en-US" sz="900" dirty="0" smtClean="0">
                <a:latin typeface="Arial"/>
                <a:cs typeface="Arial"/>
              </a:rPr>
              <a:t>2011;10:482-489. </a:t>
            </a:r>
          </a:p>
          <a:p>
            <a:pPr marL="0" marR="0" indent="0" algn="l" defTabSz="457200" rtl="0" eaLnBrk="1" fontAlgn="auto" latinLnBrk="0" hangingPunct="1">
              <a:lnSpc>
                <a:spcPct val="90000"/>
              </a:lnSpc>
              <a:spcBef>
                <a:spcPts val="0"/>
              </a:spcBef>
              <a:spcAft>
                <a:spcPts val="0"/>
              </a:spcAft>
              <a:buClrTx/>
              <a:buSzTx/>
              <a:buFontTx/>
              <a:buNone/>
              <a:tabLst/>
              <a:defRPr/>
            </a:pPr>
            <a:endParaRPr lang="en-US" sz="900" b="1" dirty="0" smtClean="0">
              <a:latin typeface="Arial"/>
              <a:ea typeface="MS PGothic" pitchFamily="34" charset="-128"/>
              <a:cs typeface="Arial"/>
            </a:endParaRPr>
          </a:p>
          <a:p>
            <a:pPr marL="0" indent="0">
              <a:buFont typeface="Arial"/>
              <a:buNone/>
            </a:pPr>
            <a:r>
              <a:rPr lang="ru-RU" sz="900" dirty="0" smtClean="0"/>
              <a:t/>
            </a:r>
            <a:br>
              <a:rPr lang="ru-RU" sz="900" dirty="0" smtClean="0"/>
            </a:br>
            <a:r>
              <a:rPr lang="ru-RU" sz="1200" b="0" i="0" kern="1200" dirty="0" smtClean="0">
                <a:solidFill>
                  <a:schemeClr val="tx1"/>
                </a:solidFill>
                <a:latin typeface="+mn-lt"/>
                <a:ea typeface="+mn-ea"/>
                <a:cs typeface="+mn-cs"/>
              </a:rPr>
              <a:t>IL-6, благодаря своей вовлеченности как в врожденный, так и в адаптивный иммунитет, может играть важную роль в суставных и системных особенностях PJIA и SJIA. Дополнительная информация: SJIA1: IL-6 самопроизвольно генерируется монокулярными клетками (включая макрофаги) Главная особенность SJIA - высокая пиковая лихорадка IL-6 является пирогенным как у животных, так и у людей Уровни IL-6 увеличиваются в 2-8 раз одновременно с пиками лихорадки в SJIA (не было обнаружено временной связи между пиком лихорадки и изменениями уровней IL-1β или </a:t>
            </a:r>
            <a:r>
              <a:rPr lang="ru-RU" sz="1200" b="0" i="0" kern="1200" dirty="0" err="1" smtClean="0">
                <a:solidFill>
                  <a:schemeClr val="tx1"/>
                </a:solidFill>
                <a:latin typeface="+mn-lt"/>
                <a:ea typeface="+mn-ea"/>
                <a:cs typeface="+mn-cs"/>
              </a:rPr>
              <a:t>TNF-α</a:t>
            </a:r>
            <a:r>
              <a:rPr lang="ru-RU" sz="1200" b="0" i="0" kern="1200" dirty="0" smtClean="0">
                <a:solidFill>
                  <a:schemeClr val="tx1"/>
                </a:solidFill>
                <a:latin typeface="+mn-lt"/>
                <a:ea typeface="+mn-ea"/>
                <a:cs typeface="+mn-cs"/>
              </a:rPr>
              <a:t>) Уровни белка в острой фазе в дополнение к количеству тромбоцитов заметно повышены при SIA IL-6 является критическим индуктором продукции белка в острой фазе печенью Циркулирующие уровни IL-6 (но не IL-1β или </a:t>
            </a:r>
            <a:r>
              <a:rPr lang="ru-RU" sz="1200" b="0" i="0" kern="1200" dirty="0" err="1" smtClean="0">
                <a:solidFill>
                  <a:schemeClr val="tx1"/>
                </a:solidFill>
                <a:latin typeface="+mn-lt"/>
                <a:ea typeface="+mn-ea"/>
                <a:cs typeface="+mn-cs"/>
              </a:rPr>
              <a:t>TNF-α</a:t>
            </a:r>
            <a:r>
              <a:rPr lang="ru-RU" sz="1200" b="0" i="0" kern="1200" dirty="0" smtClean="0">
                <a:solidFill>
                  <a:schemeClr val="tx1"/>
                </a:solidFill>
                <a:latin typeface="+mn-lt"/>
                <a:ea typeface="+mn-ea"/>
                <a:cs typeface="+mn-cs"/>
              </a:rPr>
              <a:t>) значительно </a:t>
            </a:r>
            <a:r>
              <a:rPr lang="ru-RU" sz="1200" b="0" i="0" kern="1200" dirty="0" err="1" smtClean="0">
                <a:solidFill>
                  <a:schemeClr val="tx1"/>
                </a:solidFill>
                <a:latin typeface="+mn-lt"/>
                <a:ea typeface="+mn-ea"/>
                <a:cs typeface="+mn-cs"/>
              </a:rPr>
              <a:t>коррелируют</a:t>
            </a:r>
            <a:r>
              <a:rPr lang="ru-RU" sz="1200" b="0" i="0" kern="1200" dirty="0" smtClean="0">
                <a:solidFill>
                  <a:schemeClr val="tx1"/>
                </a:solidFill>
                <a:latin typeface="+mn-lt"/>
                <a:ea typeface="+mn-ea"/>
                <a:cs typeface="+mn-cs"/>
              </a:rPr>
              <a:t> с уровнями CRP IL-6 способствует тромбоцитозу в SJIA Уровни IL-6 </a:t>
            </a:r>
            <a:r>
              <a:rPr lang="ru-RU" sz="1200" b="0" i="0" kern="1200" dirty="0" err="1" smtClean="0">
                <a:solidFill>
                  <a:schemeClr val="tx1"/>
                </a:solidFill>
                <a:latin typeface="+mn-lt"/>
                <a:ea typeface="+mn-ea"/>
                <a:cs typeface="+mn-cs"/>
              </a:rPr>
              <a:t>коррелируют</a:t>
            </a:r>
            <a:r>
              <a:rPr lang="ru-RU" sz="1200" b="0" i="0" kern="1200" dirty="0" smtClean="0">
                <a:solidFill>
                  <a:schemeClr val="tx1"/>
                </a:solidFill>
                <a:latin typeface="+mn-lt"/>
                <a:ea typeface="+mn-ea"/>
                <a:cs typeface="+mn-cs"/>
              </a:rPr>
              <a:t> с количеством тромбоцитов IL-6 (не IL-1β или </a:t>
            </a:r>
            <a:r>
              <a:rPr lang="ru-RU" sz="1200" b="0" i="0" kern="1200" dirty="0" err="1" smtClean="0">
                <a:solidFill>
                  <a:schemeClr val="tx1"/>
                </a:solidFill>
                <a:latin typeface="+mn-lt"/>
                <a:ea typeface="+mn-ea"/>
                <a:cs typeface="+mn-cs"/>
              </a:rPr>
              <a:t>TNF-α</a:t>
            </a:r>
            <a:r>
              <a:rPr lang="ru-RU" sz="1200" b="0" i="0" kern="1200" dirty="0" smtClean="0">
                <a:solidFill>
                  <a:schemeClr val="tx1"/>
                </a:solidFill>
                <a:latin typeface="+mn-lt"/>
                <a:ea typeface="+mn-ea"/>
                <a:cs typeface="+mn-cs"/>
              </a:rPr>
              <a:t>) индуцирует выработку в печени </a:t>
            </a:r>
            <a:r>
              <a:rPr lang="ru-RU" sz="1200" b="0" i="0" kern="1200" dirty="0" err="1" smtClean="0">
                <a:solidFill>
                  <a:schemeClr val="tx1"/>
                </a:solidFill>
                <a:latin typeface="+mn-lt"/>
                <a:ea typeface="+mn-ea"/>
                <a:cs typeface="+mn-cs"/>
              </a:rPr>
              <a:t>гепсидина</a:t>
            </a:r>
            <a:r>
              <a:rPr lang="ru-RU" sz="1200" b="0" i="0" kern="1200" dirty="0" smtClean="0">
                <a:solidFill>
                  <a:schemeClr val="tx1"/>
                </a:solidFill>
                <a:latin typeface="+mn-lt"/>
                <a:ea typeface="+mn-ea"/>
                <a:cs typeface="+mn-cs"/>
              </a:rPr>
              <a:t>, который ингибирует всасывание железа в тонкой кишке и выделение переработанного железа из макрофагов (продемонстрировано на культуре клеток печени </a:t>
            </a:r>
            <a:r>
              <a:rPr lang="ru-RU" sz="1200" b="0" i="0" kern="1200" dirty="0" err="1" smtClean="0">
                <a:solidFill>
                  <a:schemeClr val="tx1"/>
                </a:solidFill>
                <a:latin typeface="+mn-lt"/>
                <a:ea typeface="+mn-ea"/>
                <a:cs typeface="+mn-cs"/>
              </a:rPr>
              <a:t>in</a:t>
            </a:r>
            <a:r>
              <a:rPr lang="ru-RU" sz="1200" b="0" i="0" kern="1200" dirty="0" smtClean="0">
                <a:solidFill>
                  <a:schemeClr val="tx1"/>
                </a:solidFill>
                <a:latin typeface="+mn-lt"/>
                <a:ea typeface="+mn-ea"/>
                <a:cs typeface="+mn-cs"/>
              </a:rPr>
              <a:t> </a:t>
            </a:r>
            <a:r>
              <a:rPr lang="ru-RU" sz="1200" b="0" i="0" kern="1200" dirty="0" err="1" smtClean="0">
                <a:solidFill>
                  <a:schemeClr val="tx1"/>
                </a:solidFill>
                <a:latin typeface="+mn-lt"/>
                <a:ea typeface="+mn-ea"/>
                <a:cs typeface="+mn-cs"/>
              </a:rPr>
              <a:t>vitro</a:t>
            </a:r>
            <a:r>
              <a:rPr lang="ru-RU" sz="1200" b="0" i="0" kern="1200" dirty="0" smtClean="0">
                <a:solidFill>
                  <a:schemeClr val="tx1"/>
                </a:solidFill>
                <a:latin typeface="+mn-lt"/>
                <a:ea typeface="+mn-ea"/>
                <a:cs typeface="+mn-cs"/>
              </a:rPr>
              <a:t> и на мышах) У людей было показано, что кратковременное введение IL-6 приводит к снижению уровня железа в сыворотке и повышению уровня </a:t>
            </a:r>
            <a:r>
              <a:rPr lang="ru-RU" sz="1200" b="0" i="0" kern="1200" dirty="0" err="1" smtClean="0">
                <a:solidFill>
                  <a:schemeClr val="tx1"/>
                </a:solidFill>
                <a:latin typeface="+mn-lt"/>
                <a:ea typeface="+mn-ea"/>
                <a:cs typeface="+mn-cs"/>
              </a:rPr>
              <a:t>ферритина</a:t>
            </a:r>
            <a:r>
              <a:rPr lang="ru-RU" sz="1200" b="0" i="0" kern="1200" dirty="0" smtClean="0">
                <a:solidFill>
                  <a:schemeClr val="tx1"/>
                </a:solidFill>
                <a:latin typeface="+mn-lt"/>
                <a:ea typeface="+mn-ea"/>
                <a:cs typeface="+mn-cs"/>
              </a:rPr>
              <a:t> IL-6 также может влиять на активность остеокластов RUIA2: Считается, что дисбаланс между TH17 и клетками </a:t>
            </a:r>
            <a:r>
              <a:rPr lang="ru-RU" sz="1200" b="0" i="0" kern="1200" dirty="0" err="1" smtClean="0">
                <a:solidFill>
                  <a:schemeClr val="tx1"/>
                </a:solidFill>
                <a:latin typeface="+mn-lt"/>
                <a:ea typeface="+mn-ea"/>
                <a:cs typeface="+mn-cs"/>
              </a:rPr>
              <a:t>Treg</a:t>
            </a:r>
            <a:r>
              <a:rPr lang="ru-RU" sz="1200" b="0" i="0" kern="1200" dirty="0" smtClean="0">
                <a:solidFill>
                  <a:schemeClr val="tx1"/>
                </a:solidFill>
                <a:latin typeface="+mn-lt"/>
                <a:ea typeface="+mn-ea"/>
                <a:cs typeface="+mn-cs"/>
              </a:rPr>
              <a:t> играет важную роль в патогенезе PJIA Клетки TH17 генерируют </a:t>
            </a:r>
            <a:r>
              <a:rPr lang="ru-RU" sz="1200" b="0" i="0" kern="1200" dirty="0" err="1" smtClean="0">
                <a:solidFill>
                  <a:schemeClr val="tx1"/>
                </a:solidFill>
                <a:latin typeface="+mn-lt"/>
                <a:ea typeface="+mn-ea"/>
                <a:cs typeface="+mn-cs"/>
              </a:rPr>
              <a:t>цитокины</a:t>
            </a:r>
            <a:r>
              <a:rPr lang="ru-RU" sz="1200" b="0" i="0" kern="1200" dirty="0" smtClean="0">
                <a:solidFill>
                  <a:schemeClr val="tx1"/>
                </a:solidFill>
                <a:latin typeface="+mn-lt"/>
                <a:ea typeface="+mn-ea"/>
                <a:cs typeface="+mn-cs"/>
              </a:rPr>
              <a:t>, в том числе IL-17, который оказывает </a:t>
            </a:r>
            <a:r>
              <a:rPr lang="ru-RU" sz="1200" b="0" i="0" kern="1200" dirty="0" err="1" smtClean="0">
                <a:solidFill>
                  <a:schemeClr val="tx1"/>
                </a:solidFill>
                <a:latin typeface="+mn-lt"/>
                <a:ea typeface="+mn-ea"/>
                <a:cs typeface="+mn-cs"/>
              </a:rPr>
              <a:t>плейотропное</a:t>
            </a:r>
            <a:r>
              <a:rPr lang="ru-RU" sz="1200" b="0" i="0" kern="1200" dirty="0" smtClean="0">
                <a:solidFill>
                  <a:schemeClr val="tx1"/>
                </a:solidFill>
                <a:latin typeface="+mn-lt"/>
                <a:ea typeface="+mn-ea"/>
                <a:cs typeface="+mn-cs"/>
              </a:rPr>
              <a:t> действие на </a:t>
            </a:r>
            <a:r>
              <a:rPr lang="ru-RU" sz="1200" b="0" i="0" kern="1200" dirty="0" err="1" smtClean="0">
                <a:solidFill>
                  <a:schemeClr val="tx1"/>
                </a:solidFill>
                <a:latin typeface="+mn-lt"/>
                <a:ea typeface="+mn-ea"/>
                <a:cs typeface="+mn-cs"/>
              </a:rPr>
              <a:t>эффекторные</a:t>
            </a:r>
            <a:r>
              <a:rPr lang="ru-RU" sz="1200" b="0" i="0" kern="1200" dirty="0" smtClean="0">
                <a:solidFill>
                  <a:schemeClr val="tx1"/>
                </a:solidFill>
                <a:latin typeface="+mn-lt"/>
                <a:ea typeface="+mn-ea"/>
                <a:cs typeface="+mn-cs"/>
              </a:rPr>
              <a:t> клетки врожденной иммунной системы, которые способствуют повреждению хряща и кости Treg-клетки подавляют функцию </a:t>
            </a:r>
            <a:r>
              <a:rPr lang="ru-RU" sz="1200" b="0" i="0" kern="1200" dirty="0" err="1" smtClean="0">
                <a:solidFill>
                  <a:schemeClr val="tx1"/>
                </a:solidFill>
                <a:latin typeface="+mn-lt"/>
                <a:ea typeface="+mn-ea"/>
                <a:cs typeface="+mn-cs"/>
              </a:rPr>
              <a:t>эффекторных</a:t>
            </a:r>
            <a:r>
              <a:rPr lang="ru-RU" sz="1200" b="0" i="0" kern="1200" dirty="0" smtClean="0">
                <a:solidFill>
                  <a:schemeClr val="tx1"/>
                </a:solidFill>
                <a:latin typeface="+mn-lt"/>
                <a:ea typeface="+mn-ea"/>
                <a:cs typeface="+mn-cs"/>
              </a:rPr>
              <a:t> T-клеток, поэтому дефицит Treg-клеток часто может привести к развитию аутоиммунного заболевания IL-6 способствует дифференцировке T-клеток в сторону TH17-клеток, подавляя дифференцировку Treg-клеток Обратите внимание, что слайд-иллюстрация не является всеобъемлющим представлением всех </a:t>
            </a:r>
            <a:r>
              <a:rPr lang="ru-RU" sz="1200" b="0" i="0" kern="1200" dirty="0" err="1" smtClean="0">
                <a:solidFill>
                  <a:schemeClr val="tx1"/>
                </a:solidFill>
                <a:latin typeface="+mn-lt"/>
                <a:ea typeface="+mn-ea"/>
                <a:cs typeface="+mn-cs"/>
              </a:rPr>
              <a:t>цитокиновых</a:t>
            </a:r>
            <a:r>
              <a:rPr lang="ru-RU" sz="1200" b="0" i="0" kern="1200" dirty="0" smtClean="0">
                <a:solidFill>
                  <a:schemeClr val="tx1"/>
                </a:solidFill>
                <a:latin typeface="+mn-lt"/>
                <a:ea typeface="+mn-ea"/>
                <a:cs typeface="+mn-cs"/>
              </a:rPr>
              <a:t> и клеточных взаимодействий в сети </a:t>
            </a:r>
            <a:r>
              <a:rPr lang="ru-RU" sz="1200" b="0" i="0" kern="1200" dirty="0" err="1" smtClean="0">
                <a:solidFill>
                  <a:schemeClr val="tx1"/>
                </a:solidFill>
                <a:latin typeface="+mn-lt"/>
                <a:ea typeface="+mn-ea"/>
                <a:cs typeface="+mn-cs"/>
              </a:rPr>
              <a:t>цитокинов</a:t>
            </a:r>
            <a:r>
              <a:rPr lang="ru-RU" sz="1200" b="0" i="0" kern="1200" dirty="0" smtClean="0">
                <a:solidFill>
                  <a:schemeClr val="tx1"/>
                </a:solidFill>
                <a:latin typeface="+mn-lt"/>
                <a:ea typeface="+mn-ea"/>
                <a:cs typeface="+mn-cs"/>
              </a:rPr>
              <a:t>. </a:t>
            </a:r>
            <a:r>
              <a:rPr lang="ru-RU" sz="900" dirty="0" smtClean="0"/>
              <a:t/>
            </a:r>
            <a:br>
              <a:rPr lang="ru-RU" sz="900" dirty="0" smtClean="0"/>
            </a:br>
            <a:endParaRPr lang="en-US" sz="900" kern="1200" dirty="0" smtClean="0">
              <a:latin typeface="Arial"/>
              <a:cs typeface="Arial"/>
            </a:endParaRPr>
          </a:p>
        </p:txBody>
      </p:sp>
    </p:spTree>
    <p:extLst>
      <p:ext uri="{BB962C8B-B14F-4D97-AF65-F5344CB8AC3E}">
        <p14:creationId xmlns:p14="http://schemas.microsoft.com/office/powerpoint/2010/main" xmlns="" val="3559505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DF5EA2C-4CD5-4D57-B16B-9A7258CCAA11}" type="slidenum">
              <a:rPr lang="ru-RU" smtClean="0"/>
              <a:pPr/>
              <a:t>13</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
          <p:cNvSpPr>
            <a:spLocks noGrp="1" noChangeArrowheads="1"/>
          </p:cNvSpPr>
          <p:nvPr>
            <p:ph type="sldNum" sz="quarter" idx="5"/>
          </p:nvPr>
        </p:nvSpPr>
        <p:spPr>
          <a:ln/>
        </p:spPr>
        <p:txBody>
          <a:bodyPr/>
          <a:lstStyle/>
          <a:p>
            <a:fld id="{67F45107-8BF8-45E8-8D55-7B6C9F2DC423}" type="slidenum">
              <a:rPr lang="en-GB"/>
              <a:pPr/>
              <a:t>18</a:t>
            </a:fld>
            <a:endParaRPr lang="en-GB"/>
          </a:p>
        </p:txBody>
      </p:sp>
      <p:sp>
        <p:nvSpPr>
          <p:cNvPr id="420867" name="Rectangle 4"/>
          <p:cNvSpPr>
            <a:spLocks noGrp="1" noRot="1" noChangeAspect="1" noChangeArrowheads="1" noTextEdit="1"/>
          </p:cNvSpPr>
          <p:nvPr>
            <p:ph type="sldImg"/>
          </p:nvPr>
        </p:nvSpPr>
        <p:spPr>
          <a:ln/>
        </p:spPr>
      </p:sp>
      <p:sp>
        <p:nvSpPr>
          <p:cNvPr id="420868" name="Rectangle 5"/>
          <p:cNvSpPr>
            <a:spLocks noGrp="1" noChangeArrowheads="1"/>
          </p:cNvSpPr>
          <p:nvPr>
            <p:ph type="body" idx="1"/>
          </p:nvPr>
        </p:nvSpPr>
        <p:spPr/>
        <p:txBody>
          <a:bodyPr/>
          <a:lstStyle/>
          <a:p>
            <a:pPr marL="0" marR="0" indent="0" algn="l" defTabSz="914400" rtl="0" eaLnBrk="1" fontAlgn="base" latinLnBrk="0" hangingPunct="1">
              <a:lnSpc>
                <a:spcPct val="100000"/>
              </a:lnSpc>
              <a:spcBef>
                <a:spcPts val="0"/>
              </a:spcBef>
              <a:spcAft>
                <a:spcPct val="0"/>
              </a:spcAft>
              <a:buClrTx/>
              <a:buSzTx/>
              <a:buFontTx/>
              <a:buNone/>
              <a:tabLst/>
              <a:defRPr/>
            </a:pPr>
            <a:r>
              <a:rPr lang="it-IT" sz="1000" baseline="0" dirty="0" smtClean="0">
                <a:cs typeface="Arial" charset="0"/>
              </a:rPr>
              <a:t>IL-6 levels are elevated in patients with active p</a:t>
            </a:r>
            <a:r>
              <a:rPr lang="ru-RU" sz="1000" baseline="0" dirty="0" smtClean="0">
                <a:cs typeface="Arial" charset="0"/>
              </a:rPr>
              <a:t>ЮИА</a:t>
            </a:r>
            <a:r>
              <a:rPr lang="it-IT" sz="1000" baseline="0" dirty="0" smtClean="0">
                <a:cs typeface="Arial" charset="0"/>
              </a:rPr>
              <a:t>, although to a lesser extent to that seen in s</a:t>
            </a:r>
            <a:r>
              <a:rPr lang="ru-RU" sz="1000" baseline="0" dirty="0" smtClean="0">
                <a:cs typeface="Arial" charset="0"/>
              </a:rPr>
              <a:t>ЮИА</a:t>
            </a:r>
            <a:r>
              <a:rPr lang="it-IT" sz="1000" baseline="30000" dirty="0" smtClean="0">
                <a:cs typeface="Arial" charset="0"/>
              </a:rPr>
              <a:t>1</a:t>
            </a:r>
          </a:p>
          <a:p>
            <a:pPr marL="0" marR="0" indent="0" algn="l" defTabSz="914400" rtl="0" eaLnBrk="1" fontAlgn="base" latinLnBrk="0" hangingPunct="1">
              <a:lnSpc>
                <a:spcPct val="100000"/>
              </a:lnSpc>
              <a:spcBef>
                <a:spcPts val="0"/>
              </a:spcBef>
              <a:spcAft>
                <a:spcPct val="0"/>
              </a:spcAft>
              <a:buClrTx/>
              <a:buSzTx/>
              <a:buFontTx/>
              <a:buNone/>
              <a:tabLst/>
              <a:defRPr/>
            </a:pPr>
            <a:endParaRPr lang="it-IT" sz="1000" dirty="0" smtClean="0">
              <a:cs typeface="Arial" charset="0"/>
            </a:endParaRPr>
          </a:p>
          <a:p>
            <a:pPr algn="l"/>
            <a:r>
              <a:rPr lang="en-GB" sz="1000" dirty="0" smtClean="0"/>
              <a:t>1. De Benedetti F et al. </a:t>
            </a:r>
            <a:r>
              <a:rPr lang="en-GB" sz="1000" i="1" dirty="0" err="1" smtClean="0"/>
              <a:t>Clin</a:t>
            </a:r>
            <a:r>
              <a:rPr lang="en-GB" sz="1000" i="1" dirty="0" smtClean="0"/>
              <a:t> </a:t>
            </a:r>
            <a:r>
              <a:rPr lang="en-GB" sz="1000" i="1" dirty="0" err="1" smtClean="0"/>
              <a:t>Exp</a:t>
            </a:r>
            <a:r>
              <a:rPr lang="en-GB" sz="1000" i="1" dirty="0" smtClean="0"/>
              <a:t> </a:t>
            </a:r>
            <a:r>
              <a:rPr lang="en-GB" sz="1000" i="1" dirty="0" err="1" smtClean="0"/>
              <a:t>Rheumatol</a:t>
            </a:r>
            <a:r>
              <a:rPr lang="en-GB" sz="1000" dirty="0" smtClean="0"/>
              <a:t>. 1992;</a:t>
            </a:r>
            <a:r>
              <a:rPr lang="en-GB" sz="1000" b="1" dirty="0" smtClean="0"/>
              <a:t>10</a:t>
            </a:r>
            <a:r>
              <a:rPr lang="en-GB" sz="1000" dirty="0" smtClean="0"/>
              <a:t>:493-498.</a:t>
            </a:r>
            <a:endParaRPr lang="en-GB" sz="1000" kern="0" dirty="0" smtClean="0"/>
          </a:p>
          <a:p>
            <a:endParaRPr lang="en-US" dirty="0"/>
          </a:p>
        </p:txBody>
      </p:sp>
    </p:spTree>
    <p:extLst>
      <p:ext uri="{BB962C8B-B14F-4D97-AF65-F5344CB8AC3E}">
        <p14:creationId xmlns:p14="http://schemas.microsoft.com/office/powerpoint/2010/main" xmlns="" val="4099330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6BBAD8E-E876-413F-8622-6F47BC9FD4E2}" type="slidenum">
              <a:rPr lang="en-US" smtClean="0"/>
              <a:pPr/>
              <a:t>19</a:t>
            </a:fld>
            <a:endParaRPr lang="en-US"/>
          </a:p>
        </p:txBody>
      </p:sp>
    </p:spTree>
    <p:extLst>
      <p:ext uri="{BB962C8B-B14F-4D97-AF65-F5344CB8AC3E}">
        <p14:creationId xmlns:p14="http://schemas.microsoft.com/office/powerpoint/2010/main" xmlns="" val="3926635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his is the first, observational, long-term study with TCZ in </a:t>
            </a:r>
            <a:r>
              <a:rPr lang="en-US" dirty="0" err="1" smtClean="0"/>
              <a:t>pJIA</a:t>
            </a:r>
            <a:r>
              <a:rPr lang="en-US" dirty="0" smtClean="0"/>
              <a:t> in children. Our data demonstrate that continuing treatment over 104 to 131 weeks or longer with TCZ is safe and efficacious for the management of </a:t>
            </a:r>
            <a:r>
              <a:rPr lang="en-US" dirty="0" err="1" smtClean="0"/>
              <a:t>pJIA</a:t>
            </a:r>
            <a:r>
              <a:rPr lang="en-US" dirty="0" smtClean="0"/>
              <a:t>. The safety profile of TCZ in this population was consistent with that seen in the core study. The majority of AEs were unrelated to TCZ and were consistent with the pediatric and </a:t>
            </a:r>
            <a:r>
              <a:rPr lang="en-US" dirty="0" err="1" smtClean="0"/>
              <a:t>pJIA</a:t>
            </a:r>
            <a:r>
              <a:rPr lang="en-US" dirty="0" smtClean="0"/>
              <a:t> population. The presented data confirm the long-term safety of TCZ use in patients with </a:t>
            </a:r>
            <a:r>
              <a:rPr lang="en-US" dirty="0" err="1" smtClean="0"/>
              <a:t>pJIA</a:t>
            </a:r>
            <a:r>
              <a:rPr lang="en-US" dirty="0" smtClean="0"/>
              <a:t>. The efficacy response remained stable to 131 week of treatment or longer of this long-term extension study. Taken together, the continued efficacy response and the consistent safety profile support the use of TCZ in </a:t>
            </a:r>
            <a:r>
              <a:rPr lang="en-US" dirty="0" err="1" smtClean="0"/>
              <a:t>pJIA</a:t>
            </a:r>
            <a:r>
              <a:rPr lang="en-US" dirty="0" smtClean="0"/>
              <a:t>.</a:t>
            </a:r>
          </a:p>
          <a:p>
            <a:r>
              <a:rPr lang="en-US" dirty="0" smtClean="0"/>
              <a:t>his is the first, observational, long-term study with TCZ in </a:t>
            </a:r>
            <a:r>
              <a:rPr lang="en-US" dirty="0" err="1" smtClean="0"/>
              <a:t>pJIA</a:t>
            </a:r>
            <a:r>
              <a:rPr lang="en-US" dirty="0" smtClean="0"/>
              <a:t> in children. Our data demonstrate that continuing treatment over 104 to 131 weeks or longer with TCZ is safe and efficacious for the management of </a:t>
            </a:r>
            <a:r>
              <a:rPr lang="en-US" dirty="0" err="1" smtClean="0"/>
              <a:t>pJIA</a:t>
            </a:r>
            <a:r>
              <a:rPr lang="en-US" dirty="0" smtClean="0"/>
              <a:t>. The safety profile of TCZ in this population was consistent with that seen in the core study. The majority of AEs were unrelated to TCZ and were consistent with the pediatric and </a:t>
            </a:r>
            <a:r>
              <a:rPr lang="en-US" dirty="0" err="1" smtClean="0"/>
              <a:t>pJIA</a:t>
            </a:r>
            <a:r>
              <a:rPr lang="en-US" dirty="0" smtClean="0"/>
              <a:t> population. The presented data confirm the long-term safety of TCZ use in patients with </a:t>
            </a:r>
            <a:r>
              <a:rPr lang="en-US" dirty="0" err="1" smtClean="0"/>
              <a:t>pJIA</a:t>
            </a:r>
            <a:r>
              <a:rPr lang="en-US" dirty="0" smtClean="0"/>
              <a:t>. The efficacy response remained stable to 131 week of treatment or longer of this long-term extension study. Taken together, the continued efficacy response and the consistent safety profile support the use of TCZ in </a:t>
            </a:r>
            <a:r>
              <a:rPr lang="en-US" dirty="0" err="1" smtClean="0"/>
              <a:t>pJIA</a:t>
            </a:r>
            <a:r>
              <a:rPr lang="en-US" dirty="0" smtClean="0"/>
              <a:t>.</a:t>
            </a:r>
          </a:p>
          <a:p>
            <a:endParaRPr lang="en-US" dirty="0" smtClean="0"/>
          </a:p>
          <a:p>
            <a:r>
              <a:rPr lang="en-US" dirty="0" smtClean="0"/>
              <a:t>his is the first, observational, long-term study with TCZ in </a:t>
            </a:r>
            <a:r>
              <a:rPr lang="en-US" dirty="0" err="1" smtClean="0"/>
              <a:t>pJIA</a:t>
            </a:r>
            <a:r>
              <a:rPr lang="en-US" dirty="0" smtClean="0"/>
              <a:t> in children. Our data demonstrate that continuing treatment over 104 to 131 weeks or longer with TCZ is safe and efficacious for the management of </a:t>
            </a:r>
            <a:r>
              <a:rPr lang="en-US" dirty="0" err="1" smtClean="0"/>
              <a:t>pJIA</a:t>
            </a:r>
            <a:r>
              <a:rPr lang="en-US" dirty="0" smtClean="0"/>
              <a:t>. The safety profile of TCZ in this population was consistent with that seen in the core study. The majority of AEs were unrelated to TCZ and were consistent with the pediatric and </a:t>
            </a:r>
            <a:r>
              <a:rPr lang="en-US" dirty="0" err="1" smtClean="0"/>
              <a:t>pJIA</a:t>
            </a:r>
            <a:r>
              <a:rPr lang="en-US" dirty="0" smtClean="0"/>
              <a:t> population. The presented data confirm the long-term safety of TCZ use in patients with </a:t>
            </a:r>
            <a:r>
              <a:rPr lang="en-US" dirty="0" err="1" smtClean="0"/>
              <a:t>pJIA</a:t>
            </a:r>
            <a:r>
              <a:rPr lang="en-US" dirty="0" smtClean="0"/>
              <a:t>. The efficacy response remained stable to 131 week of treatment or longer of this long-term extension study. Taken together, the continued efficacy response and the consistent safety profile support the use of TCZ in </a:t>
            </a:r>
            <a:r>
              <a:rPr lang="en-US" dirty="0" err="1" smtClean="0"/>
              <a:t>pJIA</a:t>
            </a:r>
            <a:r>
              <a:rPr lang="en-US" dirty="0" smtClean="0"/>
              <a:t>.</a:t>
            </a:r>
          </a:p>
          <a:p>
            <a:endParaRPr lang="en-US" dirty="0" smtClean="0"/>
          </a:p>
          <a:p>
            <a:endParaRPr lang="en-US" dirty="0" smtClean="0"/>
          </a:p>
          <a:p>
            <a:r>
              <a:rPr lang="en-US" dirty="0" smtClean="0"/>
              <a:t>his is the first, observational, long-term study with TCZ in </a:t>
            </a:r>
            <a:r>
              <a:rPr lang="en-US" dirty="0" err="1" smtClean="0"/>
              <a:t>pJIA</a:t>
            </a:r>
            <a:r>
              <a:rPr lang="en-US" dirty="0" smtClean="0"/>
              <a:t> in children. Our data demonstrate that continuing treatment over 104 to 131 weeks or longer with TCZ is safe and efficacious for the management of </a:t>
            </a:r>
            <a:r>
              <a:rPr lang="en-US" dirty="0" err="1" smtClean="0"/>
              <a:t>pJIA</a:t>
            </a:r>
            <a:r>
              <a:rPr lang="en-US" dirty="0" smtClean="0"/>
              <a:t>. The safety profile of TCZ in this population was consistent with that seen in the core study. The majority of AEs were unrelated to TCZ and were consistent with the pediatric and </a:t>
            </a:r>
            <a:r>
              <a:rPr lang="en-US" dirty="0" err="1" smtClean="0"/>
              <a:t>pJIA</a:t>
            </a:r>
            <a:r>
              <a:rPr lang="en-US" dirty="0" smtClean="0"/>
              <a:t> population. The presented data confirm the long-term safety of TCZ use in patients with </a:t>
            </a:r>
            <a:r>
              <a:rPr lang="en-US" dirty="0" err="1" smtClean="0"/>
              <a:t>pJIA</a:t>
            </a:r>
            <a:r>
              <a:rPr lang="en-US" dirty="0" smtClean="0"/>
              <a:t>. The efficacy response remained stable to 131 week of treatment or longer of this long-term extension study. Taken together, the continued efficacy response and the consistent safety profile support the use of TCZ in </a:t>
            </a:r>
            <a:r>
              <a:rPr lang="en-US" dirty="0" err="1" smtClean="0"/>
              <a:t>pJIA</a:t>
            </a:r>
            <a:r>
              <a:rPr lang="en-US" dirty="0" smtClean="0"/>
              <a:t>.</a:t>
            </a:r>
          </a:p>
          <a:p>
            <a:endParaRPr lang="en-US" dirty="0"/>
          </a:p>
        </p:txBody>
      </p:sp>
      <p:sp>
        <p:nvSpPr>
          <p:cNvPr id="4" name="Slide Number Placeholder 3"/>
          <p:cNvSpPr>
            <a:spLocks noGrp="1"/>
          </p:cNvSpPr>
          <p:nvPr>
            <p:ph type="sldNum" sz="quarter" idx="10"/>
          </p:nvPr>
        </p:nvSpPr>
        <p:spPr/>
        <p:txBody>
          <a:bodyPr/>
          <a:lstStyle/>
          <a:p>
            <a:fld id="{86BBAD8E-E876-413F-8622-6F47BC9FD4E2}" type="slidenum">
              <a:rPr lang="en-US" smtClean="0"/>
              <a:pPr/>
              <a:t>20</a:t>
            </a:fld>
            <a:endParaRPr lang="en-US"/>
          </a:p>
        </p:txBody>
      </p:sp>
    </p:spTree>
    <p:extLst>
      <p:ext uri="{BB962C8B-B14F-4D97-AF65-F5344CB8AC3E}">
        <p14:creationId xmlns:p14="http://schemas.microsoft.com/office/powerpoint/2010/main" xmlns="" val="39401235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u-RU" dirty="0"/>
          </a:p>
        </p:txBody>
      </p:sp>
      <p:sp>
        <p:nvSpPr>
          <p:cNvPr id="4" name="Slide Number Placeholder 3"/>
          <p:cNvSpPr>
            <a:spLocks noGrp="1"/>
          </p:cNvSpPr>
          <p:nvPr>
            <p:ph type="sldNum" sz="quarter" idx="10"/>
          </p:nvPr>
        </p:nvSpPr>
        <p:spPr/>
        <p:txBody>
          <a:bodyPr/>
          <a:lstStyle/>
          <a:p>
            <a:fld id="{86BBAD8E-E876-413F-8622-6F47BC9FD4E2}" type="slidenum">
              <a:rPr lang="en-US" smtClean="0"/>
              <a:pPr/>
              <a:t>31</a:t>
            </a:fld>
            <a:endParaRPr lang="en-US"/>
          </a:p>
        </p:txBody>
      </p:sp>
    </p:spTree>
    <p:extLst>
      <p:ext uri="{BB962C8B-B14F-4D97-AF65-F5344CB8AC3E}">
        <p14:creationId xmlns:p14="http://schemas.microsoft.com/office/powerpoint/2010/main" xmlns="" val="244731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0"/>
          </p:nvPr>
        </p:nvSpPr>
        <p:spPr>
          <a:xfrm>
            <a:off x="8827739" y="6531301"/>
            <a:ext cx="187551" cy="184666"/>
          </a:xfrm>
        </p:spPr>
        <p:txBody>
          <a:bodyPr/>
          <a:lstStyle/>
          <a:p>
            <a:fld id="{7A30ACFF-16B3-46F9-9EFF-3A2580B24934}" type="slidenum">
              <a:rPr lang="en-GB" smtClean="0">
                <a:solidFill>
                  <a:prstClr val="black">
                    <a:tint val="75000"/>
                  </a:prstClr>
                </a:solidFill>
              </a:rPr>
              <a:pPr/>
              <a:t>‹#›</a:t>
            </a:fld>
            <a:endParaRPr lang="en-GB" dirty="0">
              <a:solidFill>
                <a:prstClr val="black">
                  <a:tint val="75000"/>
                </a:prstClr>
              </a:solidFill>
            </a:endParaRPr>
          </a:p>
        </p:txBody>
      </p:sp>
      <p:sp>
        <p:nvSpPr>
          <p:cNvPr id="9" name="Text Placeholder 8"/>
          <p:cNvSpPr>
            <a:spLocks noGrp="1"/>
          </p:cNvSpPr>
          <p:nvPr>
            <p:ph type="body" sz="quarter" idx="11" hasCustomPrompt="1"/>
          </p:nvPr>
        </p:nvSpPr>
        <p:spPr>
          <a:xfrm>
            <a:off x="214313" y="6594157"/>
            <a:ext cx="1098058" cy="138499"/>
          </a:xfrm>
        </p:spPr>
        <p:txBody>
          <a:bodyPr wrap="none" lIns="0" tIns="0" rIns="0" bIns="0" anchor="b">
            <a:spAutoFit/>
          </a:bodyPr>
          <a:lstStyle>
            <a:lvl1pPr marL="0" indent="0">
              <a:lnSpc>
                <a:spcPct val="90000"/>
              </a:lnSpc>
              <a:spcBef>
                <a:spcPts val="0"/>
              </a:spcBef>
              <a:buNone/>
              <a:defRPr sz="1000" b="0"/>
            </a:lvl1pPr>
          </a:lstStyle>
          <a:p>
            <a:pPr lvl="0"/>
            <a:r>
              <a:rPr lang="en-US" dirty="0" smtClean="0"/>
              <a:t>Click to edit footnote</a:t>
            </a:r>
          </a:p>
        </p:txBody>
      </p:sp>
      <p:sp>
        <p:nvSpPr>
          <p:cNvPr id="10" name="Text Placeholder 8"/>
          <p:cNvSpPr>
            <a:spLocks noGrp="1"/>
          </p:cNvSpPr>
          <p:nvPr>
            <p:ph type="body" sz="quarter" idx="12" hasCustomPrompt="1"/>
          </p:nvPr>
        </p:nvSpPr>
        <p:spPr>
          <a:xfrm>
            <a:off x="7436600" y="6594157"/>
            <a:ext cx="1239122" cy="138499"/>
          </a:xfrm>
        </p:spPr>
        <p:txBody>
          <a:bodyPr wrap="none" lIns="0" tIns="0" rIns="0" bIns="0" anchor="b">
            <a:spAutoFit/>
          </a:bodyPr>
          <a:lstStyle>
            <a:lvl1pPr marL="0" indent="0" algn="r">
              <a:lnSpc>
                <a:spcPct val="90000"/>
              </a:lnSpc>
              <a:spcBef>
                <a:spcPts val="0"/>
              </a:spcBef>
              <a:buNone/>
              <a:defRPr sz="1000" b="0"/>
            </a:lvl1pPr>
          </a:lstStyle>
          <a:p>
            <a:pPr lvl="0"/>
            <a:r>
              <a:rPr lang="en-US" dirty="0" smtClean="0"/>
              <a:t>Click to edit </a:t>
            </a:r>
            <a:r>
              <a:rPr lang="en-US" dirty="0" err="1" smtClean="0"/>
              <a:t>Sourcenote</a:t>
            </a:r>
            <a:endParaRPr lang="en-US" dirty="0" smtClean="0"/>
          </a:p>
        </p:txBody>
      </p:sp>
      <p:cxnSp>
        <p:nvCxnSpPr>
          <p:cNvPr id="8" name="Straight Connector 7"/>
          <p:cNvCxnSpPr/>
          <p:nvPr userDrawn="1"/>
        </p:nvCxnSpPr>
        <p:spPr>
          <a:xfrm>
            <a:off x="464457" y="1103084"/>
            <a:ext cx="824411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74810255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5_Title Only">
    <p:spTree>
      <p:nvGrpSpPr>
        <p:cNvPr id="1" name=""/>
        <p:cNvGrpSpPr/>
        <p:nvPr/>
      </p:nvGrpSpPr>
      <p:grpSpPr>
        <a:xfrm>
          <a:off x="0" y="0"/>
          <a:ext cx="0" cy="0"/>
          <a:chOff x="0" y="0"/>
          <a:chExt cx="0" cy="0"/>
        </a:xfrm>
      </p:grpSpPr>
      <p:sp>
        <p:nvSpPr>
          <p:cNvPr id="6" name="Slide Number Placeholder 5"/>
          <p:cNvSpPr>
            <a:spLocks noGrp="1"/>
          </p:cNvSpPr>
          <p:nvPr>
            <p:ph type="sldNum" sz="quarter" idx="10"/>
          </p:nvPr>
        </p:nvSpPr>
        <p:spPr/>
        <p:txBody>
          <a:bodyPr/>
          <a:lstStyle/>
          <a:p>
            <a:fld id="{7A30ACFF-16B3-46F9-9EFF-3A2580B24934}" type="slidenum">
              <a:rPr lang="en-GB" smtClean="0"/>
              <a:pPr/>
              <a:t>‹#›</a:t>
            </a:fld>
            <a:endParaRPr lang="en-GB" dirty="0"/>
          </a:p>
        </p:txBody>
      </p:sp>
      <p:sp>
        <p:nvSpPr>
          <p:cNvPr id="7" name="Text Placeholder 8"/>
          <p:cNvSpPr>
            <a:spLocks noGrp="1"/>
          </p:cNvSpPr>
          <p:nvPr>
            <p:ph type="body" sz="quarter" idx="11" hasCustomPrompt="1"/>
          </p:nvPr>
        </p:nvSpPr>
        <p:spPr>
          <a:xfrm>
            <a:off x="469900" y="6584855"/>
            <a:ext cx="1098058" cy="138499"/>
          </a:xfrm>
        </p:spPr>
        <p:txBody>
          <a:bodyPr wrap="none" lIns="0" tIns="0" rIns="0" bIns="0" anchor="b">
            <a:spAutoFit/>
          </a:bodyPr>
          <a:lstStyle>
            <a:lvl1pPr marL="0" indent="0">
              <a:lnSpc>
                <a:spcPct val="90000"/>
              </a:lnSpc>
              <a:spcBef>
                <a:spcPts val="0"/>
              </a:spcBef>
              <a:buNone/>
              <a:defRPr sz="1000" b="0"/>
            </a:lvl1pPr>
          </a:lstStyle>
          <a:p>
            <a:pPr lvl="0"/>
            <a:r>
              <a:rPr lang="en-US" dirty="0" smtClean="0"/>
              <a:t>Click to edit footnote</a:t>
            </a:r>
          </a:p>
        </p:txBody>
      </p:sp>
      <p:sp>
        <p:nvSpPr>
          <p:cNvPr id="11" name="Text Placeholder 8"/>
          <p:cNvSpPr>
            <a:spLocks noGrp="1"/>
          </p:cNvSpPr>
          <p:nvPr>
            <p:ph type="body" sz="quarter" idx="12" hasCustomPrompt="1"/>
          </p:nvPr>
        </p:nvSpPr>
        <p:spPr>
          <a:xfrm>
            <a:off x="7427331" y="6584855"/>
            <a:ext cx="1239122" cy="138499"/>
          </a:xfrm>
        </p:spPr>
        <p:txBody>
          <a:bodyPr wrap="none" lIns="0" tIns="0" rIns="0" bIns="0" anchor="b">
            <a:spAutoFit/>
          </a:bodyPr>
          <a:lstStyle>
            <a:lvl1pPr marL="0" indent="0" algn="r">
              <a:lnSpc>
                <a:spcPct val="90000"/>
              </a:lnSpc>
              <a:spcBef>
                <a:spcPts val="0"/>
              </a:spcBef>
              <a:buNone/>
              <a:defRPr sz="1000" b="0"/>
            </a:lvl1pPr>
          </a:lstStyle>
          <a:p>
            <a:pPr lvl="0"/>
            <a:r>
              <a:rPr lang="en-US" dirty="0" smtClean="0"/>
              <a:t>Click to edit </a:t>
            </a:r>
            <a:r>
              <a:rPr lang="en-US" dirty="0" err="1" smtClean="0"/>
              <a:t>Sourcenote</a:t>
            </a:r>
            <a:endParaRPr lang="en-US" dirty="0" smtClean="0"/>
          </a:p>
        </p:txBody>
      </p:sp>
      <p:sp>
        <p:nvSpPr>
          <p:cNvPr id="12" name="Title 1"/>
          <p:cNvSpPr>
            <a:spLocks noGrp="1"/>
          </p:cNvSpPr>
          <p:nvPr>
            <p:ph type="title"/>
          </p:nvPr>
        </p:nvSpPr>
        <p:spPr>
          <a:xfrm>
            <a:off x="466437" y="129600"/>
            <a:ext cx="8209252" cy="969527"/>
          </a:xfrm>
        </p:spPr>
        <p:txBody>
          <a:bodyPr/>
          <a:lstStyle/>
          <a:p>
            <a:r>
              <a:rPr lang="en-US" smtClean="0"/>
              <a:t>Click to edit Master title style</a:t>
            </a:r>
            <a:endParaRPr lang="en-GB"/>
          </a:p>
        </p:txBody>
      </p:sp>
    </p:spTree>
    <p:extLst>
      <p:ext uri="{BB962C8B-B14F-4D97-AF65-F5344CB8AC3E}">
        <p14:creationId xmlns:p14="http://schemas.microsoft.com/office/powerpoint/2010/main" xmlns="" val="1696600366"/>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5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6436" y="129600"/>
            <a:ext cx="8209252" cy="969527"/>
          </a:xfrm>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7" name="Slide Number Placeholder 6"/>
          <p:cNvSpPr>
            <a:spLocks noGrp="1"/>
          </p:cNvSpPr>
          <p:nvPr>
            <p:ph type="sldNum" sz="quarter" idx="10"/>
          </p:nvPr>
        </p:nvSpPr>
        <p:spPr>
          <a:xfrm>
            <a:off x="8827739" y="6531301"/>
            <a:ext cx="187551" cy="184666"/>
          </a:xfrm>
        </p:spPr>
        <p:txBody>
          <a:bodyPr/>
          <a:lstStyle/>
          <a:p>
            <a:fld id="{7A30ACFF-16B3-46F9-9EFF-3A2580B24934}" type="slidenum">
              <a:rPr lang="en-GB" smtClean="0"/>
              <a:pPr/>
              <a:t>‹#›</a:t>
            </a:fld>
            <a:endParaRPr lang="en-GB" dirty="0"/>
          </a:p>
        </p:txBody>
      </p:sp>
      <p:sp>
        <p:nvSpPr>
          <p:cNvPr id="9" name="Text Placeholder 8"/>
          <p:cNvSpPr>
            <a:spLocks noGrp="1"/>
          </p:cNvSpPr>
          <p:nvPr>
            <p:ph type="body" sz="quarter" idx="11" hasCustomPrompt="1"/>
          </p:nvPr>
        </p:nvSpPr>
        <p:spPr>
          <a:xfrm>
            <a:off x="469900" y="6584853"/>
            <a:ext cx="1154162" cy="138499"/>
          </a:xfrm>
        </p:spPr>
        <p:txBody>
          <a:bodyPr wrap="none" lIns="0" tIns="0" rIns="0" bIns="0" anchor="b">
            <a:spAutoFit/>
          </a:bodyPr>
          <a:lstStyle>
            <a:lvl1pPr marL="0" indent="0">
              <a:lnSpc>
                <a:spcPct val="90000"/>
              </a:lnSpc>
              <a:spcBef>
                <a:spcPts val="0"/>
              </a:spcBef>
              <a:buNone/>
              <a:defRPr sz="1000" b="0"/>
            </a:lvl1pPr>
          </a:lstStyle>
          <a:p>
            <a:pPr lvl="0"/>
            <a:r>
              <a:rPr lang="en-US" dirty="0" smtClean="0"/>
              <a:t>Click to edit footnote</a:t>
            </a:r>
          </a:p>
        </p:txBody>
      </p:sp>
      <p:sp>
        <p:nvSpPr>
          <p:cNvPr id="10" name="Text Placeholder 8"/>
          <p:cNvSpPr>
            <a:spLocks noGrp="1"/>
          </p:cNvSpPr>
          <p:nvPr>
            <p:ph type="body" sz="quarter" idx="12" hasCustomPrompt="1"/>
          </p:nvPr>
        </p:nvSpPr>
        <p:spPr>
          <a:xfrm>
            <a:off x="7319930" y="6584853"/>
            <a:ext cx="1346522" cy="138499"/>
          </a:xfrm>
        </p:spPr>
        <p:txBody>
          <a:bodyPr wrap="none" lIns="0" tIns="0" rIns="0" bIns="0" anchor="b">
            <a:spAutoFit/>
          </a:bodyPr>
          <a:lstStyle>
            <a:lvl1pPr marL="0" indent="0" algn="r">
              <a:lnSpc>
                <a:spcPct val="90000"/>
              </a:lnSpc>
              <a:spcBef>
                <a:spcPts val="0"/>
              </a:spcBef>
              <a:buNone/>
              <a:defRPr sz="1000" b="0"/>
            </a:lvl1pPr>
          </a:lstStyle>
          <a:p>
            <a:pPr lvl="0"/>
            <a:r>
              <a:rPr lang="en-US" dirty="0" smtClean="0"/>
              <a:t>Click to edit </a:t>
            </a:r>
            <a:r>
              <a:rPr lang="en-US" dirty="0" err="1" smtClean="0"/>
              <a:t>Sourcenote</a:t>
            </a:r>
            <a:endParaRPr lang="en-US" dirty="0" smtClean="0"/>
          </a:p>
        </p:txBody>
      </p:sp>
    </p:spTree>
    <p:extLst>
      <p:ext uri="{BB962C8B-B14F-4D97-AF65-F5344CB8AC3E}">
        <p14:creationId xmlns:p14="http://schemas.microsoft.com/office/powerpoint/2010/main" xmlns="" val="41295473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4"/>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4"/>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t-LT">
              <a:solidFill>
                <a:prstClr val="black">
                  <a:tint val="75000"/>
                </a:prstClr>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lt-LT">
              <a:solidFill>
                <a:prstClr val="black">
                  <a:tint val="75000"/>
                </a:prstClr>
              </a:solidFill>
            </a:endParaRPr>
          </a:p>
        </p:txBody>
      </p:sp>
      <p:sp>
        <p:nvSpPr>
          <p:cNvPr id="7" name="Rectangle 6"/>
          <p:cNvSpPr>
            <a:spLocks noGrp="1" noChangeArrowheads="1"/>
          </p:cNvSpPr>
          <p:nvPr>
            <p:ph type="sldNum" sz="quarter" idx="12"/>
          </p:nvPr>
        </p:nvSpPr>
        <p:spPr>
          <a:ln/>
        </p:spPr>
        <p:txBody>
          <a:bodyPr/>
          <a:lstStyle>
            <a:lvl1pPr>
              <a:defRPr/>
            </a:lvl1pPr>
          </a:lstStyle>
          <a:p>
            <a:fld id="{483DD515-0B1B-41E8-A923-3FE7F4CB12D7}" type="slidenum">
              <a:rPr lang="lt-LT" altLang="lt-LT">
                <a:solidFill>
                  <a:prstClr val="black">
                    <a:tint val="75000"/>
                  </a:prstClr>
                </a:solidFill>
              </a:rPr>
              <a:pPr/>
              <a:t>‹#›</a:t>
            </a:fld>
            <a:endParaRPr lang="lt-LT" altLang="lt-LT">
              <a:solidFill>
                <a:prstClr val="black">
                  <a:tint val="75000"/>
                </a:prstClr>
              </a:solidFill>
            </a:endParaRPr>
          </a:p>
        </p:txBody>
      </p:sp>
    </p:spTree>
    <p:extLst>
      <p:ext uri="{BB962C8B-B14F-4D97-AF65-F5344CB8AC3E}">
        <p14:creationId xmlns:p14="http://schemas.microsoft.com/office/powerpoint/2010/main" xmlns="" val="2602114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and content - Footnot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5" name="Text Placeholder 4"/>
          <p:cNvSpPr>
            <a:spLocks noGrp="1"/>
          </p:cNvSpPr>
          <p:nvPr>
            <p:ph type="body" sz="quarter" idx="10" hasCustomPrompt="1"/>
          </p:nvPr>
        </p:nvSpPr>
        <p:spPr>
          <a:xfrm>
            <a:off x="359702" y="6427815"/>
            <a:ext cx="1008289" cy="124650"/>
          </a:xfrm>
        </p:spPr>
        <p:txBody>
          <a:bodyPr wrap="none" lIns="0" tIns="0" rIns="0" bIns="0" anchor="b">
            <a:spAutoFit/>
          </a:bodyPr>
          <a:lstStyle>
            <a:lvl1pPr marL="0" indent="0" algn="l">
              <a:lnSpc>
                <a:spcPct val="90000"/>
              </a:lnSpc>
              <a:spcBef>
                <a:spcPts val="0"/>
              </a:spcBef>
              <a:spcAft>
                <a:spcPts val="0"/>
              </a:spcAft>
              <a:buFontTx/>
              <a:buNone/>
              <a:defRPr sz="900"/>
            </a:lvl1pPr>
          </a:lstStyle>
          <a:p>
            <a:pPr lvl="0"/>
            <a:r>
              <a:rPr lang="en-US" dirty="0"/>
              <a:t>Click to edit Footnote</a:t>
            </a:r>
          </a:p>
        </p:txBody>
      </p:sp>
      <p:sp>
        <p:nvSpPr>
          <p:cNvPr id="7" name="Text Placeholder 4"/>
          <p:cNvSpPr>
            <a:spLocks noGrp="1"/>
          </p:cNvSpPr>
          <p:nvPr>
            <p:ph type="body" sz="quarter" idx="11" hasCustomPrompt="1"/>
          </p:nvPr>
        </p:nvSpPr>
        <p:spPr>
          <a:xfrm>
            <a:off x="7720101" y="6427815"/>
            <a:ext cx="1008289" cy="124650"/>
          </a:xfrm>
        </p:spPr>
        <p:txBody>
          <a:bodyPr wrap="none" lIns="0" tIns="0" rIns="0" bIns="0" anchor="b">
            <a:spAutoFit/>
          </a:bodyPr>
          <a:lstStyle>
            <a:lvl1pPr marL="0" indent="0" algn="r">
              <a:lnSpc>
                <a:spcPct val="90000"/>
              </a:lnSpc>
              <a:spcBef>
                <a:spcPts val="0"/>
              </a:spcBef>
              <a:spcAft>
                <a:spcPts val="0"/>
              </a:spcAft>
              <a:buFontTx/>
              <a:buNone/>
              <a:defRPr sz="900"/>
            </a:lvl1pPr>
          </a:lstStyle>
          <a:p>
            <a:pPr lvl="0"/>
            <a:r>
              <a:rPr lang="en-US" dirty="0"/>
              <a:t>Click to edit Footnote</a:t>
            </a:r>
          </a:p>
        </p:txBody>
      </p:sp>
      <p:sp>
        <p:nvSpPr>
          <p:cNvPr id="10" name="Content Placeholder 9"/>
          <p:cNvSpPr>
            <a:spLocks noGrp="1"/>
          </p:cNvSpPr>
          <p:nvPr>
            <p:ph sz="quarter" idx="12"/>
          </p:nvPr>
        </p:nvSpPr>
        <p:spPr>
          <a:xfrm>
            <a:off x="360363" y="1125539"/>
            <a:ext cx="8367712" cy="48688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xmlns="" val="56943908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182688" y="2017713"/>
            <a:ext cx="7772400" cy="4114800"/>
          </a:xfrm>
        </p:spPr>
        <p:txBody>
          <a:bodyPr/>
          <a:lstStyle/>
          <a:p>
            <a:pPr lvl="0"/>
            <a:endParaRPr lang="en-US" noProof="0" smtClean="0"/>
          </a:p>
        </p:txBody>
      </p:sp>
      <p:sp>
        <p:nvSpPr>
          <p:cNvPr id="4" name="Rectangle 11"/>
          <p:cNvSpPr>
            <a:spLocks noGrp="1" noChangeArrowheads="1"/>
          </p:cNvSpPr>
          <p:nvPr>
            <p:ph type="dt" sz="half" idx="10"/>
          </p:nvPr>
        </p:nvSpPr>
        <p:spPr>
          <a:ln/>
        </p:spPr>
        <p:txBody>
          <a:bodyPr/>
          <a:lstStyle>
            <a:lvl1pPr>
              <a:defRPr/>
            </a:lvl1pPr>
          </a:lstStyle>
          <a:p>
            <a:pPr>
              <a:defRPr/>
            </a:pPr>
            <a:endParaRPr lang="ru-RU" alt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ru-RU" altLang="en-US"/>
          </a:p>
        </p:txBody>
      </p:sp>
      <p:sp>
        <p:nvSpPr>
          <p:cNvPr id="6" name="Rectangle 13"/>
          <p:cNvSpPr>
            <a:spLocks noGrp="1" noChangeArrowheads="1"/>
          </p:cNvSpPr>
          <p:nvPr>
            <p:ph type="sldNum" sz="quarter" idx="12"/>
          </p:nvPr>
        </p:nvSpPr>
        <p:spPr>
          <a:ln/>
        </p:spPr>
        <p:txBody>
          <a:bodyPr/>
          <a:lstStyle>
            <a:lvl1pPr>
              <a:defRPr/>
            </a:lvl1pPr>
          </a:lstStyle>
          <a:p>
            <a:pPr>
              <a:defRPr/>
            </a:pPr>
            <a:fld id="{7BCCA3CC-AF22-4681-9DB4-000C6932D874}" type="slidenum">
              <a:rPr lang="ru-RU" altLang="en-US"/>
              <a:pPr>
                <a:defRPr/>
              </a:pPr>
              <a:t>‹#›</a:t>
            </a:fld>
            <a:endParaRPr lang="ru-RU"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F056D7B-01D9-47D3-B4AC-E3EB66D69695}" type="datetimeFigureOut">
              <a:rPr lang="ru-RU" smtClean="0"/>
              <a:pPr/>
              <a:t>05.03.2020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9477E36-F27A-4AEF-90D0-E34423280C9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056D7B-01D9-47D3-B4AC-E3EB66D69695}" type="datetimeFigureOut">
              <a:rPr lang="ru-RU" smtClean="0"/>
              <a:pPr/>
              <a:t>05.03.2020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477E36-F27A-4AEF-90D0-E34423280C9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3.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2.png"/><Relationship Id="rId17" Type="http://schemas.openxmlformats.org/officeDocument/2006/relationships/image" Target="../media/image17.png"/><Relationship Id="rId2" Type="http://schemas.openxmlformats.org/officeDocument/2006/relationships/notesSlide" Target="../notesSlides/notesSlide3.xml"/><Relationship Id="rId16" Type="http://schemas.openxmlformats.org/officeDocument/2006/relationships/image" Target="../media/image16.png"/><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png"/><Relationship Id="rId15" Type="http://schemas.openxmlformats.org/officeDocument/2006/relationships/image" Target="../media/image15.png"/><Relationship Id="rId10" Type="http://schemas.microsoft.com/office/2007/relationships/hdphoto" Target="../media/hdphoto2.wdp"/><Relationship Id="rId4" Type="http://schemas.openxmlformats.org/officeDocument/2006/relationships/image" Target="../media/image6.png"/><Relationship Id="rId9" Type="http://schemas.openxmlformats.org/officeDocument/2006/relationships/image" Target="../media/image10.png"/><Relationship Id="rId1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Users/Tim.Clough/AppData/Local/Microsoft/Windows/Leigh.Church/AppData/Local/AppData/Local/Microsoft/Windows/Leigh.Church/Tim.Clough/AppData/Local/Microsoft/AppData/Local/Microsoft/Windows/2009%20PROJECTS/2021768%20ATHENS%20SPEAKER%20TRAINING/Slides/Post%20Athens%20updates/My%20Documents/Actemra%20Global/Joanne.Masters/Local%20Settings/My%20Documents/Actemra%20Global/Speaker%20training/Athens/Final%20version%20with%20markup/RoACTEMRA%20story%20slide%20kit/RoACTEMRA%20story%20slide%20kit%20references/10.1_Mihara.pdf"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hyperlink" Target="../../../../Users/Tim.Clough/AppData/Local/Microsoft/Windows/Leigh.Church/AppData/Local/AppData/Local/Microsoft/Windows/Leigh.Church/Tim.Clough/AppData/Local/Microsoft/AppData/Local/Microsoft/Windows/2009%20PROJECTS/2021768%20ATHENS%20SPEAKER%20TRAINING/Slides/Post%20Athens%20updates/My%20Documents/Actemra%20Global/Joanne.Masters/Local%20Settings/My%20Documents/Actemra%20Global/Speaker%20training/Athens/Final%20version%20with%20markup/RoACTEMRA%20story%20slide%20kit/RoACTEMRA%20story%20slide%20kit%20references/10.1_Mihara.pdf"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3"/>
          <p:cNvSpPr>
            <a:spLocks noGrp="1"/>
          </p:cNvSpPr>
          <p:nvPr>
            <p:ph type="subTitle" idx="1"/>
          </p:nvPr>
        </p:nvSpPr>
        <p:spPr>
          <a:xfrm>
            <a:off x="1571604" y="5214950"/>
            <a:ext cx="6415110" cy="1071570"/>
          </a:xfrm>
        </p:spPr>
        <p:txBody>
          <a:bodyPr>
            <a:normAutofit/>
          </a:bodyPr>
          <a:lstStyle/>
          <a:p>
            <a:r>
              <a:rPr lang="ru-RU" sz="2400" b="1" dirty="0" smtClean="0">
                <a:solidFill>
                  <a:srgbClr val="C00000"/>
                </a:solidFill>
                <a:latin typeface="Georgia" pitchFamily="18" charset="0"/>
              </a:rPr>
              <a:t>Профессор Д.И.Ахмедова</a:t>
            </a:r>
          </a:p>
          <a:p>
            <a:r>
              <a:rPr lang="ru-RU" sz="2400" b="1" dirty="0" smtClean="0">
                <a:solidFill>
                  <a:srgbClr val="C00000"/>
                </a:solidFill>
                <a:latin typeface="Georgia" pitchFamily="18" charset="0"/>
              </a:rPr>
              <a:t>Директор РСНПМЦ педиатрии</a:t>
            </a:r>
            <a:endParaRPr lang="ru-RU" dirty="0"/>
          </a:p>
        </p:txBody>
      </p:sp>
      <p:sp>
        <p:nvSpPr>
          <p:cNvPr id="21506" name="AutoShape 2" descr="Картинки по запросу &quot;лого международного дня орфанных заболевани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1508" name="AutoShape 4" descr="Картинки по запросу &quot;лого международного дня орфанных заболеваний&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6" name="Picture 4" descr="Картинки по запросу &quot;лого международного дня орфанных заболеваний&quot;"/>
          <p:cNvPicPr>
            <a:picLocks noChangeAspect="1" noChangeArrowheads="1"/>
          </p:cNvPicPr>
          <p:nvPr/>
        </p:nvPicPr>
        <p:blipFill>
          <a:blip r:embed="rId2"/>
          <a:srcRect/>
          <a:stretch>
            <a:fillRect/>
          </a:stretch>
        </p:blipFill>
        <p:spPr bwMode="auto">
          <a:xfrm>
            <a:off x="3714744" y="3857628"/>
            <a:ext cx="2143110" cy="1509702"/>
          </a:xfrm>
          <a:prstGeom prst="rect">
            <a:avLst/>
          </a:prstGeom>
          <a:noFill/>
        </p:spPr>
      </p:pic>
      <p:sp>
        <p:nvSpPr>
          <p:cNvPr id="29697" name="Rectangle 1"/>
          <p:cNvSpPr>
            <a:spLocks noGrp="1" noChangeArrowheads="1"/>
          </p:cNvSpPr>
          <p:nvPr>
            <p:ph type="ctrTitle"/>
          </p:nvPr>
        </p:nvSpPr>
        <p:spPr bwMode="auto">
          <a:xfrm>
            <a:off x="571472" y="857232"/>
            <a:ext cx="8024954" cy="286232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t>Современные подходы </a:t>
            </a:r>
            <a:b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br>
            <a: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t>к лечению ювенильного</a:t>
            </a:r>
            <a:r>
              <a:rPr kumimoji="0" lang="uz-Cyrl-UZ" sz="3600" b="1" i="0" u="none" strike="noStrike" cap="none" normalizeH="0" dirty="0" smtClean="0">
                <a:ln>
                  <a:noFill/>
                </a:ln>
                <a:solidFill>
                  <a:srgbClr val="002060"/>
                </a:solidFill>
                <a:effectLst/>
                <a:latin typeface="Georgia" pitchFamily="18" charset="0"/>
                <a:ea typeface="Calibri" pitchFamily="34" charset="0"/>
                <a:cs typeface="Times New Roman" pitchFamily="18" charset="0"/>
              </a:rPr>
              <a:t> </a:t>
            </a:r>
            <a:br>
              <a:rPr kumimoji="0" lang="uz-Cyrl-UZ" sz="3600" b="1" i="0" u="none" strike="noStrike" cap="none" normalizeH="0" dirty="0" smtClean="0">
                <a:ln>
                  <a:noFill/>
                </a:ln>
                <a:solidFill>
                  <a:srgbClr val="002060"/>
                </a:solidFill>
                <a:effectLst/>
                <a:latin typeface="Georgia" pitchFamily="18" charset="0"/>
                <a:ea typeface="Calibri" pitchFamily="34" charset="0"/>
                <a:cs typeface="Times New Roman" pitchFamily="18" charset="0"/>
              </a:rPr>
            </a:br>
            <a:r>
              <a:rPr kumimoji="0" lang="uz-Cyrl-UZ" sz="3600" b="1" i="0" u="none" strike="noStrike" cap="none" normalizeH="0" dirty="0" smtClean="0">
                <a:ln>
                  <a:noFill/>
                </a:ln>
                <a:solidFill>
                  <a:srgbClr val="002060"/>
                </a:solidFill>
                <a:effectLst/>
                <a:latin typeface="Georgia" pitchFamily="18" charset="0"/>
                <a:ea typeface="Calibri" pitchFamily="34" charset="0"/>
                <a:cs typeface="Times New Roman" pitchFamily="18" charset="0"/>
              </a:rPr>
              <a:t>артрита с системным началом</a:t>
            </a:r>
            <a: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t>. </a:t>
            </a:r>
            <a:b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br>
            <a: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t>Особенности биологической </a:t>
            </a:r>
            <a:b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br>
            <a:r>
              <a:rPr kumimoji="0" lang="uz-Cyrl-UZ" sz="3600" b="1" i="0" u="none" strike="noStrike" cap="none" normalizeH="0" baseline="0" dirty="0" smtClean="0">
                <a:ln>
                  <a:noFill/>
                </a:ln>
                <a:solidFill>
                  <a:srgbClr val="002060"/>
                </a:solidFill>
                <a:effectLst/>
                <a:latin typeface="Georgia" pitchFamily="18" charset="0"/>
                <a:ea typeface="Calibri" pitchFamily="34" charset="0"/>
                <a:cs typeface="Times New Roman" pitchFamily="18" charset="0"/>
              </a:rPr>
              <a:t>терапии </a:t>
            </a:r>
            <a:endParaRPr kumimoji="0" lang="uz-Cyrl-UZ" sz="3600" b="1" i="0" u="none" strike="noStrike" cap="none" normalizeH="0" baseline="0" dirty="0" smtClean="0">
              <a:ln>
                <a:noFill/>
              </a:ln>
              <a:solidFill>
                <a:srgbClr val="002060"/>
              </a:solidFill>
              <a:effectLst/>
              <a:latin typeface="Georgia" pitchFamily="18"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solidFill>
                  <a:srgbClr val="002060"/>
                </a:solidFill>
              </a:rPr>
              <a:t>Лабораторно-инструментальные исследования</a:t>
            </a:r>
            <a:endParaRPr lang="ru-RU" sz="3200" b="1" dirty="0">
              <a:solidFill>
                <a:srgbClr val="002060"/>
              </a:solidFill>
            </a:endParaRPr>
          </a:p>
        </p:txBody>
      </p:sp>
      <p:sp>
        <p:nvSpPr>
          <p:cNvPr id="3" name="Содержимое 2"/>
          <p:cNvSpPr>
            <a:spLocks noGrp="1"/>
          </p:cNvSpPr>
          <p:nvPr>
            <p:ph idx="1"/>
          </p:nvPr>
        </p:nvSpPr>
        <p:spPr>
          <a:xfrm>
            <a:off x="500034" y="1428736"/>
            <a:ext cx="8229600" cy="4525963"/>
          </a:xfrm>
        </p:spPr>
        <p:txBody>
          <a:bodyPr>
            <a:noAutofit/>
          </a:bodyPr>
          <a:lstStyle/>
          <a:p>
            <a:pPr>
              <a:buNone/>
            </a:pPr>
            <a:r>
              <a:rPr lang="ru-RU" sz="1600" dirty="0" smtClean="0"/>
              <a:t>Клинический анализ крови: </a:t>
            </a:r>
          </a:p>
          <a:p>
            <a:pPr lvl="0"/>
            <a:r>
              <a:rPr lang="ru-RU" sz="1600" dirty="0" smtClean="0"/>
              <a:t>ЮА с системным началом — лейкоцитоз (до 30–50 тыс. лейкоцитов) с </a:t>
            </a:r>
            <a:r>
              <a:rPr lang="ru-RU" sz="1600" dirty="0" err="1" smtClean="0"/>
              <a:t>нейтрофильным</a:t>
            </a:r>
            <a:r>
              <a:rPr lang="ru-RU" sz="1600" dirty="0" smtClean="0"/>
              <a:t> сдвигом влево (до 25–30% </a:t>
            </a:r>
            <a:r>
              <a:rPr lang="ru-RU" sz="1600" dirty="0" err="1" smtClean="0"/>
              <a:t>палочкоядерных</a:t>
            </a:r>
            <a:r>
              <a:rPr lang="ru-RU" sz="1600" dirty="0" smtClean="0"/>
              <a:t> лейкоцитов, иногда — до миелоцитов), повышение СОЭ до 50–80 мм/ч, гипохромная анемия, тромбоцитоз. </a:t>
            </a:r>
          </a:p>
          <a:p>
            <a:pPr lvl="0"/>
            <a:r>
              <a:rPr lang="ru-RU" sz="1600" dirty="0" smtClean="0"/>
              <a:t>Юношеский полиартрит, ЮРА — гипохромная анемия, невыраженный </a:t>
            </a:r>
            <a:r>
              <a:rPr lang="ru-RU" sz="1600" dirty="0" err="1" smtClean="0"/>
              <a:t>нейтрофильный</a:t>
            </a:r>
            <a:r>
              <a:rPr lang="ru-RU" sz="1600" dirty="0" smtClean="0"/>
              <a:t> лейкоцитоз (до 15109/л), СОЭ &gt; 40 мм/ч. </a:t>
            </a:r>
          </a:p>
          <a:p>
            <a:pPr>
              <a:buNone/>
            </a:pPr>
            <a:r>
              <a:rPr lang="ru-RU" sz="1600" dirty="0" smtClean="0"/>
              <a:t>Иммунологический и иммуногенетический анализы крови: </a:t>
            </a:r>
          </a:p>
          <a:p>
            <a:pPr lvl="0"/>
            <a:r>
              <a:rPr lang="ru-RU" sz="1600" dirty="0" smtClean="0"/>
              <a:t>ЮА с системным началом — повышение концентрации СРБ, </a:t>
            </a:r>
            <a:r>
              <a:rPr lang="ru-RU" sz="1600" dirty="0" err="1" smtClean="0"/>
              <a:t>IgM</a:t>
            </a:r>
            <a:r>
              <a:rPr lang="ru-RU" sz="1600" dirty="0" smtClean="0"/>
              <a:t> и </a:t>
            </a:r>
            <a:r>
              <a:rPr lang="ru-RU" sz="1600" dirty="0" err="1" smtClean="0"/>
              <a:t>IgG</a:t>
            </a:r>
            <a:r>
              <a:rPr lang="ru-RU" sz="1600" dirty="0" smtClean="0"/>
              <a:t> в сыворотке крови. </a:t>
            </a:r>
          </a:p>
          <a:p>
            <a:pPr lvl="0"/>
            <a:r>
              <a:rPr lang="ru-RU" sz="1600" dirty="0" smtClean="0"/>
              <a:t>Юношеский полиартрит — может быть положительным </a:t>
            </a:r>
            <a:r>
              <a:rPr lang="ru-RU" sz="1600" dirty="0" err="1" smtClean="0"/>
              <a:t>антинуклеарный</a:t>
            </a:r>
            <a:r>
              <a:rPr lang="ru-RU" sz="1600" dirty="0" smtClean="0"/>
              <a:t> фактор (АНФ) в сыворотке крови в невысоком титре, РФ отрицательный. Повышена сывороточная концентрация </a:t>
            </a:r>
            <a:r>
              <a:rPr lang="ru-RU" sz="1600" dirty="0" err="1" smtClean="0"/>
              <a:t>IgM</a:t>
            </a:r>
            <a:r>
              <a:rPr lang="ru-RU" sz="1600" dirty="0" smtClean="0"/>
              <a:t>, </a:t>
            </a:r>
            <a:r>
              <a:rPr lang="ru-RU" sz="1600" dirty="0" err="1" smtClean="0"/>
              <a:t>IgG</a:t>
            </a:r>
            <a:r>
              <a:rPr lang="ru-RU" sz="1600" dirty="0" smtClean="0"/>
              <a:t>, СРБ. </a:t>
            </a:r>
          </a:p>
          <a:p>
            <a:pPr>
              <a:buNone/>
            </a:pPr>
            <a:r>
              <a:rPr lang="ru-RU" sz="1600" dirty="0" smtClean="0"/>
              <a:t>Инструментальные исследования </a:t>
            </a:r>
          </a:p>
          <a:p>
            <a:pPr lvl="0"/>
            <a:r>
              <a:rPr lang="ru-RU" sz="1600" dirty="0" smtClean="0"/>
              <a:t>Электрокардиография. При наличии </a:t>
            </a:r>
            <a:r>
              <a:rPr lang="ru-RU" sz="1600" dirty="0" err="1" smtClean="0"/>
              <a:t>миоперикардита</a:t>
            </a:r>
            <a:r>
              <a:rPr lang="ru-RU" sz="1600" dirty="0" smtClean="0"/>
              <a:t> — признаки перегрузки левых и (или) правых отделов сердца, нарушение коронарного кровообращения, повышение давления в системе легочной артерии. </a:t>
            </a:r>
          </a:p>
          <a:p>
            <a:r>
              <a:rPr lang="ru-RU" sz="1600" dirty="0" smtClean="0"/>
              <a:t>Ультразвуковое исследование (УЗИ): — органов брюшной полости. Увеличение размеров и изменения паренхимы печени и селезенки, особенно при системном варианте заболевания</a:t>
            </a:r>
            <a:endParaRPr lang="ru-RU" sz="16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6816" y="1117600"/>
            <a:ext cx="8774059" cy="4630047"/>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7A30ACFF-16B3-46F9-9EFF-3A2580B24934}" type="slidenum">
              <a:rPr lang="en-GB" smtClean="0"/>
              <a:pPr/>
              <a:t>11</a:t>
            </a:fld>
            <a:endParaRPr lang="en-GB" dirty="0"/>
          </a:p>
        </p:txBody>
      </p:sp>
      <p:sp>
        <p:nvSpPr>
          <p:cNvPr id="4" name="Text Placeholder 3"/>
          <p:cNvSpPr>
            <a:spLocks noGrp="1"/>
          </p:cNvSpPr>
          <p:nvPr>
            <p:ph type="body" sz="quarter" idx="11"/>
          </p:nvPr>
        </p:nvSpPr>
        <p:spPr>
          <a:xfrm>
            <a:off x="469900" y="6390955"/>
            <a:ext cx="4094967" cy="332399"/>
          </a:xfrm>
        </p:spPr>
        <p:txBody>
          <a:bodyPr wrap="square"/>
          <a:lstStyle/>
          <a:p>
            <a:r>
              <a:rPr lang="en-US" sz="1200" dirty="0">
                <a:sym typeface="Symbol" charset="0"/>
              </a:rPr>
              <a:t/>
            </a:r>
            <a:br>
              <a:rPr lang="en-US" sz="1200" dirty="0">
                <a:sym typeface="Symbol" charset="0"/>
              </a:rPr>
            </a:br>
            <a:r>
              <a:rPr lang="en-US" sz="1200" baseline="30000" dirty="0" smtClean="0">
                <a:sym typeface="Symbol" charset="0"/>
              </a:rPr>
              <a:t>a</a:t>
            </a:r>
            <a:r>
              <a:rPr lang="en-US" sz="1200" dirty="0" smtClean="0">
                <a:sym typeface="Symbol" charset="0"/>
              </a:rPr>
              <a:t> </a:t>
            </a:r>
            <a:r>
              <a:rPr lang="en-US" sz="1200" dirty="0">
                <a:sym typeface="Symbol" charset="0"/>
              </a:rPr>
              <a:t>IL-6 </a:t>
            </a:r>
            <a:r>
              <a:rPr lang="ru-RU" sz="1200" dirty="0" smtClean="0">
                <a:sym typeface="Symbol" charset="0"/>
              </a:rPr>
              <a:t>основной регулятор СРБ и </a:t>
            </a:r>
            <a:r>
              <a:rPr lang="ru-RU" sz="1200" dirty="0" err="1" smtClean="0">
                <a:sym typeface="Symbol" charset="0"/>
              </a:rPr>
              <a:t>гепсидина</a:t>
            </a:r>
            <a:r>
              <a:rPr lang="en-US" sz="1200" dirty="0" smtClean="0">
                <a:sym typeface="Symbol" charset="0"/>
              </a:rPr>
              <a:t>.</a:t>
            </a:r>
            <a:endParaRPr lang="en-US" sz="1200" dirty="0"/>
          </a:p>
        </p:txBody>
      </p:sp>
      <p:sp>
        <p:nvSpPr>
          <p:cNvPr id="6" name="Text Placeholder 5"/>
          <p:cNvSpPr>
            <a:spLocks noGrp="1"/>
          </p:cNvSpPr>
          <p:nvPr>
            <p:ph type="body" sz="quarter" idx="12"/>
          </p:nvPr>
        </p:nvSpPr>
        <p:spPr>
          <a:xfrm>
            <a:off x="4575176" y="5753856"/>
            <a:ext cx="4100513" cy="969496"/>
          </a:xfrm>
        </p:spPr>
        <p:txBody>
          <a:bodyPr wrap="square"/>
          <a:lstStyle/>
          <a:p>
            <a:r>
              <a:rPr lang="en-US" dirty="0" smtClean="0"/>
              <a:t>1. Lin </a:t>
            </a:r>
            <a:r>
              <a:rPr lang="en-US" dirty="0"/>
              <a:t>YT et al. </a:t>
            </a:r>
            <a:r>
              <a:rPr lang="en-US" i="1" dirty="0" err="1"/>
              <a:t>Autoimmun</a:t>
            </a:r>
            <a:r>
              <a:rPr lang="en-US" i="1" dirty="0"/>
              <a:t> Rev. </a:t>
            </a:r>
            <a:r>
              <a:rPr lang="en-US" dirty="0"/>
              <a:t>2011;10:482-489.  </a:t>
            </a:r>
            <a:endParaRPr lang="en-US" dirty="0" smtClean="0"/>
          </a:p>
          <a:p>
            <a:r>
              <a:rPr lang="en-US" altLang="ja-JP" dirty="0" smtClean="0">
                <a:cs typeface="Arial" pitchFamily="34" charset="0"/>
              </a:rPr>
              <a:t>2</a:t>
            </a:r>
            <a:r>
              <a:rPr lang="en-US" altLang="ja-JP" dirty="0">
                <a:cs typeface="Arial" pitchFamily="34" charset="0"/>
              </a:rPr>
              <a:t>.</a:t>
            </a:r>
            <a:r>
              <a:rPr lang="en-US" dirty="0">
                <a:cs typeface="Arial" pitchFamily="34" charset="0"/>
              </a:rPr>
              <a:t> </a:t>
            </a:r>
            <a:r>
              <a:rPr lang="en-US" dirty="0"/>
              <a:t>de </a:t>
            </a:r>
            <a:r>
              <a:rPr lang="en-US" dirty="0" err="1"/>
              <a:t>Jager</a:t>
            </a:r>
            <a:r>
              <a:rPr lang="en-US" dirty="0"/>
              <a:t> </a:t>
            </a:r>
            <a:r>
              <a:rPr lang="en-US" dirty="0" smtClean="0"/>
              <a:t>W et al</a:t>
            </a:r>
            <a:r>
              <a:rPr lang="en-US" dirty="0"/>
              <a:t>. </a:t>
            </a:r>
            <a:r>
              <a:rPr lang="en-US" i="1" dirty="0"/>
              <a:t>Ann Rheum Dis. </a:t>
            </a:r>
            <a:r>
              <a:rPr lang="en-US" dirty="0"/>
              <a:t>2007;66:589-598. </a:t>
            </a:r>
            <a:endParaRPr lang="en-US" dirty="0" smtClean="0"/>
          </a:p>
          <a:p>
            <a:r>
              <a:rPr lang="en-US" dirty="0" smtClean="0"/>
              <a:t>3</a:t>
            </a:r>
            <a:r>
              <a:rPr lang="en-US" dirty="0"/>
              <a:t>. De Benedetti </a:t>
            </a:r>
            <a:r>
              <a:rPr lang="en-US" dirty="0" smtClean="0"/>
              <a:t>F, Martini A. </a:t>
            </a:r>
            <a:r>
              <a:rPr lang="en-US" i="1" dirty="0"/>
              <a:t>Arthritis Rheum . </a:t>
            </a:r>
            <a:r>
              <a:rPr lang="en-US" dirty="0"/>
              <a:t>2005;52:687-693. </a:t>
            </a:r>
            <a:endParaRPr lang="en-US" dirty="0" smtClean="0"/>
          </a:p>
          <a:p>
            <a:r>
              <a:rPr lang="en-US" dirty="0" smtClean="0"/>
              <a:t>4. Martini </a:t>
            </a:r>
            <a:r>
              <a:rPr lang="en-US" dirty="0"/>
              <a:t>A</a:t>
            </a:r>
            <a:r>
              <a:rPr lang="en-US" dirty="0" smtClean="0"/>
              <a:t>. </a:t>
            </a:r>
            <a:r>
              <a:rPr lang="en-US" i="1" dirty="0" err="1"/>
              <a:t>Autoimmun</a:t>
            </a:r>
            <a:r>
              <a:rPr lang="en-US" i="1" dirty="0"/>
              <a:t> Rev.</a:t>
            </a:r>
            <a:r>
              <a:rPr lang="en-US" dirty="0"/>
              <a:t> 2012;12:56-59. </a:t>
            </a:r>
            <a:endParaRPr lang="en-US" dirty="0" smtClean="0"/>
          </a:p>
          <a:p>
            <a:r>
              <a:rPr lang="en-US" dirty="0" smtClean="0">
                <a:cs typeface="Arial" pitchFamily="34" charset="0"/>
              </a:rPr>
              <a:t>5</a:t>
            </a:r>
            <a:r>
              <a:rPr lang="en-US" dirty="0">
                <a:cs typeface="Arial" pitchFamily="34" charset="0"/>
              </a:rPr>
              <a:t>. </a:t>
            </a:r>
            <a:r>
              <a:rPr lang="en-US" dirty="0" err="1">
                <a:cs typeface="Arial" pitchFamily="34" charset="0"/>
              </a:rPr>
              <a:t>Jovanovic</a:t>
            </a:r>
            <a:r>
              <a:rPr lang="en-US" dirty="0">
                <a:cs typeface="Arial" pitchFamily="34" charset="0"/>
              </a:rPr>
              <a:t> DV et al. </a:t>
            </a:r>
            <a:r>
              <a:rPr lang="en-US" i="1" dirty="0">
                <a:cs typeface="Arial" pitchFamily="34" charset="0"/>
              </a:rPr>
              <a:t>J</a:t>
            </a:r>
            <a:r>
              <a:rPr lang="en-US" dirty="0">
                <a:cs typeface="Arial" pitchFamily="34" charset="0"/>
              </a:rPr>
              <a:t> </a:t>
            </a:r>
            <a:r>
              <a:rPr lang="en-US" i="1" dirty="0" smtClean="0">
                <a:cs typeface="Arial" pitchFamily="34" charset="0"/>
              </a:rPr>
              <a:t>Immunol.</a:t>
            </a:r>
            <a:r>
              <a:rPr lang="en-US" dirty="0" smtClean="0">
                <a:cs typeface="Arial" pitchFamily="34" charset="0"/>
              </a:rPr>
              <a:t>1998;160:3513-3521</a:t>
            </a:r>
            <a:r>
              <a:rPr lang="en-US" dirty="0">
                <a:cs typeface="Arial" pitchFamily="34" charset="0"/>
              </a:rPr>
              <a:t>. </a:t>
            </a:r>
            <a:br>
              <a:rPr lang="en-US" dirty="0">
                <a:cs typeface="Arial" pitchFamily="34" charset="0"/>
              </a:rPr>
            </a:br>
            <a:r>
              <a:rPr lang="en-US" dirty="0">
                <a:cs typeface="Arial" pitchFamily="34" charset="0"/>
              </a:rPr>
              <a:t>6. Asano S et al. </a:t>
            </a:r>
            <a:r>
              <a:rPr lang="ro-RO" i="1" dirty="0">
                <a:cs typeface="Arial" pitchFamily="34" charset="0"/>
              </a:rPr>
              <a:t>Blood</a:t>
            </a:r>
            <a:r>
              <a:rPr lang="ro-RO" dirty="0">
                <a:cs typeface="Arial" pitchFamily="34" charset="0"/>
              </a:rPr>
              <a:t>. 1990;15;75:1602-1605. </a:t>
            </a:r>
            <a:endParaRPr lang="en-US" dirty="0" smtClean="0">
              <a:cs typeface="Arial" pitchFamily="34" charset="0"/>
            </a:endParaRPr>
          </a:p>
          <a:p>
            <a:r>
              <a:rPr lang="ro-RO" dirty="0" smtClean="0">
                <a:cs typeface="Arial" pitchFamily="34" charset="0"/>
              </a:rPr>
              <a:t>7</a:t>
            </a:r>
            <a:r>
              <a:rPr lang="ro-RO" dirty="0">
                <a:cs typeface="Arial" pitchFamily="34" charset="0"/>
              </a:rPr>
              <a:t>. Castell J</a:t>
            </a:r>
            <a:r>
              <a:rPr lang="en-US" dirty="0">
                <a:cs typeface="Arial" pitchFamily="34" charset="0"/>
              </a:rPr>
              <a:t>.</a:t>
            </a:r>
            <a:r>
              <a:rPr lang="ro-RO" dirty="0">
                <a:cs typeface="Arial" pitchFamily="34" charset="0"/>
              </a:rPr>
              <a:t> </a:t>
            </a:r>
            <a:r>
              <a:rPr lang="hu-HU" i="1" dirty="0">
                <a:cs typeface="Arial" pitchFamily="34" charset="0"/>
              </a:rPr>
              <a:t>FEBS </a:t>
            </a:r>
            <a:r>
              <a:rPr lang="hu-HU" i="1" dirty="0" smtClean="0">
                <a:cs typeface="Arial" pitchFamily="34" charset="0"/>
              </a:rPr>
              <a:t>Lett</a:t>
            </a:r>
            <a:r>
              <a:rPr lang="hu-HU" dirty="0" smtClean="0">
                <a:cs typeface="Arial" pitchFamily="34" charset="0"/>
              </a:rPr>
              <a:t>.</a:t>
            </a:r>
            <a:r>
              <a:rPr lang="en-US" dirty="0" smtClean="0">
                <a:cs typeface="Arial" pitchFamily="34" charset="0"/>
              </a:rPr>
              <a:t> </a:t>
            </a:r>
            <a:r>
              <a:rPr lang="hu-HU" dirty="0" smtClean="0">
                <a:cs typeface="Arial" pitchFamily="34" charset="0"/>
              </a:rPr>
              <a:t>1989;2;242:237-239.</a:t>
            </a:r>
            <a:endParaRPr lang="en-US" dirty="0"/>
          </a:p>
        </p:txBody>
      </p:sp>
      <p:sp>
        <p:nvSpPr>
          <p:cNvPr id="53" name="Title 1"/>
          <p:cNvSpPr>
            <a:spLocks noGrp="1"/>
          </p:cNvSpPr>
          <p:nvPr>
            <p:ph type="title"/>
          </p:nvPr>
        </p:nvSpPr>
        <p:spPr>
          <a:xfrm>
            <a:off x="455879" y="306887"/>
            <a:ext cx="8209252" cy="742855"/>
          </a:xfrm>
        </p:spPr>
        <p:txBody>
          <a:bodyPr anchor="b">
            <a:noAutofit/>
          </a:bodyPr>
          <a:lstStyle/>
          <a:p>
            <a:r>
              <a:rPr lang="ru-RU" sz="3200" b="1" dirty="0" smtClean="0">
                <a:solidFill>
                  <a:schemeClr val="tx2">
                    <a:lumMod val="60000"/>
                    <a:lumOff val="40000"/>
                  </a:schemeClr>
                </a:solidFill>
              </a:rPr>
              <a:t>Цитокины – основные медиаторы патогенеза </a:t>
            </a:r>
            <a:r>
              <a:rPr lang="ru-RU" sz="3200" b="1" dirty="0" err="1" smtClean="0">
                <a:solidFill>
                  <a:schemeClr val="tx2">
                    <a:lumMod val="60000"/>
                    <a:lumOff val="40000"/>
                  </a:schemeClr>
                </a:solidFill>
              </a:rPr>
              <a:t>сЮИА</a:t>
            </a:r>
            <a:r>
              <a:rPr lang="en-US" sz="3200" b="1" dirty="0" smtClean="0">
                <a:solidFill>
                  <a:schemeClr val="tx2">
                    <a:lumMod val="60000"/>
                    <a:lumOff val="40000"/>
                  </a:schemeClr>
                </a:solidFill>
              </a:rPr>
              <a:t> </a:t>
            </a:r>
            <a:r>
              <a:rPr lang="ru-RU" sz="3200" b="1" dirty="0" smtClean="0">
                <a:solidFill>
                  <a:schemeClr val="tx2">
                    <a:lumMod val="60000"/>
                    <a:lumOff val="40000"/>
                  </a:schemeClr>
                </a:solidFill>
              </a:rPr>
              <a:t>и </a:t>
            </a:r>
            <a:r>
              <a:rPr lang="ru-RU" sz="3200" b="1" dirty="0" err="1" smtClean="0">
                <a:solidFill>
                  <a:schemeClr val="tx2">
                    <a:lumMod val="60000"/>
                    <a:lumOff val="40000"/>
                  </a:schemeClr>
                </a:solidFill>
              </a:rPr>
              <a:t>пЮИА</a:t>
            </a:r>
            <a:r>
              <a:rPr lang="en-US" sz="3200" b="1" baseline="30000" dirty="0" smtClean="0">
                <a:solidFill>
                  <a:schemeClr val="tx2">
                    <a:lumMod val="60000"/>
                    <a:lumOff val="40000"/>
                  </a:schemeClr>
                </a:solidFill>
              </a:rPr>
              <a:t>1-7</a:t>
            </a:r>
            <a:endParaRPr lang="en-US" sz="3200" b="1" baseline="30000" dirty="0">
              <a:solidFill>
                <a:schemeClr val="tx2">
                  <a:lumMod val="60000"/>
                  <a:lumOff val="40000"/>
                </a:schemeClr>
              </a:solidFill>
            </a:endParaRPr>
          </a:p>
        </p:txBody>
      </p:sp>
      <p:sp>
        <p:nvSpPr>
          <p:cNvPr id="77" name="Rounded Rectangle 76"/>
          <p:cNvSpPr/>
          <p:nvPr/>
        </p:nvSpPr>
        <p:spPr>
          <a:xfrm>
            <a:off x="464284" y="1478736"/>
            <a:ext cx="3229082" cy="2613266"/>
          </a:xfrm>
          <a:prstGeom prst="roundRect">
            <a:avLst/>
          </a:prstGeom>
          <a:solidFill>
            <a:schemeClr val="accent4">
              <a:alpha val="12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Arial"/>
              <a:cs typeface="Arial"/>
            </a:endParaRPr>
          </a:p>
        </p:txBody>
      </p:sp>
      <p:sp>
        <p:nvSpPr>
          <p:cNvPr id="82" name="Rounded Rectangle 81"/>
          <p:cNvSpPr/>
          <p:nvPr/>
        </p:nvSpPr>
        <p:spPr>
          <a:xfrm>
            <a:off x="5853266" y="2573898"/>
            <a:ext cx="2830360" cy="3092485"/>
          </a:xfrm>
          <a:prstGeom prst="roundRect">
            <a:avLst/>
          </a:prstGeom>
          <a:solidFill>
            <a:srgbClr val="7DBD35">
              <a:alpha val="12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Arial"/>
              <a:cs typeface="Arial"/>
            </a:endParaRPr>
          </a:p>
        </p:txBody>
      </p:sp>
      <p:sp>
        <p:nvSpPr>
          <p:cNvPr id="87" name="TextBox 86"/>
          <p:cNvSpPr txBox="1"/>
          <p:nvPr/>
        </p:nvSpPr>
        <p:spPr>
          <a:xfrm>
            <a:off x="4099261" y="2074486"/>
            <a:ext cx="931217" cy="276999"/>
          </a:xfrm>
          <a:prstGeom prst="rect">
            <a:avLst/>
          </a:prstGeom>
          <a:noFill/>
        </p:spPr>
        <p:txBody>
          <a:bodyPr wrap="none" rtlCol="0">
            <a:spAutoFit/>
          </a:bodyPr>
          <a:lstStyle/>
          <a:p>
            <a:pPr algn="ctr"/>
            <a:r>
              <a:rPr lang="ru-RU" sz="1200" b="1" dirty="0" smtClean="0">
                <a:solidFill>
                  <a:srgbClr val="074286"/>
                </a:solidFill>
                <a:latin typeface="Arial"/>
                <a:cs typeface="Arial"/>
              </a:rPr>
              <a:t>макрофаг</a:t>
            </a:r>
            <a:endParaRPr lang="en-US" sz="1200" b="1" dirty="0">
              <a:solidFill>
                <a:srgbClr val="074286"/>
              </a:solidFill>
              <a:latin typeface="Arial"/>
              <a:cs typeface="Arial"/>
            </a:endParaRPr>
          </a:p>
        </p:txBody>
      </p:sp>
      <p:sp>
        <p:nvSpPr>
          <p:cNvPr id="92" name="TextBox 91"/>
          <p:cNvSpPr txBox="1"/>
          <p:nvPr/>
        </p:nvSpPr>
        <p:spPr>
          <a:xfrm>
            <a:off x="3683470" y="4250582"/>
            <a:ext cx="458780" cy="276999"/>
          </a:xfrm>
          <a:prstGeom prst="rect">
            <a:avLst/>
          </a:prstGeom>
          <a:noFill/>
        </p:spPr>
        <p:txBody>
          <a:bodyPr wrap="none" rtlCol="0">
            <a:spAutoFit/>
          </a:bodyPr>
          <a:lstStyle/>
          <a:p>
            <a:r>
              <a:rPr lang="en-US" sz="1200" b="1" dirty="0">
                <a:solidFill>
                  <a:prstClr val="black"/>
                </a:solidFill>
                <a:latin typeface="Arial"/>
                <a:cs typeface="Arial"/>
              </a:rPr>
              <a:t>IL-6</a:t>
            </a:r>
          </a:p>
        </p:txBody>
      </p:sp>
      <p:pic>
        <p:nvPicPr>
          <p:cNvPr id="93" name="Picture 5" descr="CRP_w_alpha.png"/>
          <p:cNvPicPr>
            <a:picLocks noChangeAspect="1"/>
          </p:cNvPicPr>
          <p:nvPr/>
        </p:nvPicPr>
        <p:blipFill rotWithShape="1">
          <a:blip r:embed="rId3" cstate="email">
            <a:extLst>
              <a:ext uri="{28A0092B-C50C-407E-A947-70E740481C1C}">
                <a14:useLocalDpi xmlns:a14="http://schemas.microsoft.com/office/drawing/2010/main" xmlns=""/>
              </a:ext>
            </a:extLst>
          </a:blip>
          <a:srcRect/>
          <a:stretch/>
        </p:blipFill>
        <p:spPr bwMode="auto">
          <a:xfrm>
            <a:off x="7357378" y="3443306"/>
            <a:ext cx="627528" cy="6607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1" name="Picture 13" descr="Hepcidin_w_alpha.png"/>
          <p:cNvPicPr>
            <a:picLocks noChangeAspect="1"/>
          </p:cNvPicPr>
          <p:nvPr/>
        </p:nvPicPr>
        <p:blipFill rotWithShape="1">
          <a:blip r:embed="rId4" cstate="email">
            <a:extLst>
              <a:ext uri="{28A0092B-C50C-407E-A947-70E740481C1C}">
                <a14:useLocalDpi xmlns:a14="http://schemas.microsoft.com/office/drawing/2010/main" xmlns=""/>
              </a:ext>
            </a:extLst>
          </a:blip>
          <a:srcRect/>
          <a:stretch/>
        </p:blipFill>
        <p:spPr bwMode="auto">
          <a:xfrm rot="19061781">
            <a:off x="7474029" y="4613110"/>
            <a:ext cx="482086" cy="6243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6" name="TextBox 105"/>
          <p:cNvSpPr txBox="1"/>
          <p:nvPr/>
        </p:nvSpPr>
        <p:spPr>
          <a:xfrm>
            <a:off x="7626700" y="3890882"/>
            <a:ext cx="682728" cy="276999"/>
          </a:xfrm>
          <a:prstGeom prst="rect">
            <a:avLst/>
          </a:prstGeom>
          <a:noFill/>
        </p:spPr>
        <p:txBody>
          <a:bodyPr wrap="square" rtlCol="0">
            <a:spAutoFit/>
          </a:bodyPr>
          <a:lstStyle/>
          <a:p>
            <a:r>
              <a:rPr lang="en-US" sz="1200" b="1" dirty="0" smtClean="0">
                <a:solidFill>
                  <a:srgbClr val="074286"/>
                </a:solidFill>
                <a:latin typeface="Arial"/>
                <a:cs typeface="Arial"/>
              </a:rPr>
              <a:t>C</a:t>
            </a:r>
            <a:r>
              <a:rPr lang="ru-RU" sz="1200" b="1" dirty="0" smtClean="0">
                <a:solidFill>
                  <a:srgbClr val="074286"/>
                </a:solidFill>
                <a:latin typeface="Arial"/>
                <a:cs typeface="Arial"/>
              </a:rPr>
              <a:t>РБ</a:t>
            </a:r>
            <a:r>
              <a:rPr lang="en-US" sz="1200" b="1" baseline="30000" dirty="0" smtClean="0">
                <a:solidFill>
                  <a:srgbClr val="074286"/>
                </a:solidFill>
                <a:latin typeface="Arial"/>
                <a:cs typeface="Arial"/>
              </a:rPr>
              <a:t>a</a:t>
            </a:r>
            <a:endParaRPr lang="en-US" sz="1200" b="1" baseline="30000" dirty="0">
              <a:solidFill>
                <a:srgbClr val="074286"/>
              </a:solidFill>
              <a:latin typeface="Arial"/>
              <a:cs typeface="Arial"/>
            </a:endParaRPr>
          </a:p>
        </p:txBody>
      </p:sp>
      <p:sp>
        <p:nvSpPr>
          <p:cNvPr id="115" name="Text Box 100"/>
          <p:cNvSpPr txBox="1">
            <a:spLocks noChangeArrowheads="1"/>
          </p:cNvSpPr>
          <p:nvPr/>
        </p:nvSpPr>
        <p:spPr bwMode="auto">
          <a:xfrm>
            <a:off x="3052216" y="2012585"/>
            <a:ext cx="124831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gn="l" eaLnBrk="0" hangingPunct="0">
              <a:defRPr sz="2400">
                <a:solidFill>
                  <a:schemeClr val="tx1"/>
                </a:solidFill>
                <a:latin typeface="Arial" charset="0"/>
                <a:ea typeface="ＭＳ Ｐゴシック" charset="0"/>
              </a:defRPr>
            </a:lvl1pPr>
            <a:lvl2pPr marL="742950" indent="-285750" algn="l" eaLnBrk="0" hangingPunct="0">
              <a:defRPr sz="2400">
                <a:solidFill>
                  <a:schemeClr val="tx1"/>
                </a:solidFill>
                <a:latin typeface="Arial" charset="0"/>
                <a:ea typeface="ＭＳ Ｐゴシック" charset="0"/>
              </a:defRPr>
            </a:lvl2pPr>
            <a:lvl3pPr marL="1143000" indent="-228600" algn="l" eaLnBrk="0" hangingPunct="0">
              <a:defRPr sz="2400">
                <a:solidFill>
                  <a:schemeClr val="tx1"/>
                </a:solidFill>
                <a:latin typeface="Arial" charset="0"/>
                <a:ea typeface="ＭＳ Ｐゴシック" charset="0"/>
              </a:defRPr>
            </a:lvl3pPr>
            <a:lvl4pPr marL="1600200" indent="-228600" algn="l" eaLnBrk="0" hangingPunct="0">
              <a:defRPr sz="2400">
                <a:solidFill>
                  <a:schemeClr val="tx1"/>
                </a:solidFill>
                <a:latin typeface="Arial" charset="0"/>
                <a:ea typeface="ＭＳ Ｐゴシック" charset="0"/>
              </a:defRPr>
            </a:lvl4pPr>
            <a:lvl5pPr marL="2057400" indent="-228600" algn="l"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GB" sz="1200" b="1" dirty="0">
                <a:solidFill>
                  <a:srgbClr val="074286"/>
                </a:solidFill>
                <a:latin typeface="Arial"/>
                <a:cs typeface="Arial"/>
              </a:rPr>
              <a:t>IL-</a:t>
            </a:r>
            <a:r>
              <a:rPr lang="en-GB" sz="1200" b="1" dirty="0" smtClean="0">
                <a:solidFill>
                  <a:srgbClr val="074286"/>
                </a:solidFill>
                <a:latin typeface="Arial"/>
                <a:cs typeface="Arial"/>
              </a:rPr>
              <a:t>17</a:t>
            </a:r>
            <a:endParaRPr lang="en-GB" sz="1200" b="1" dirty="0">
              <a:solidFill>
                <a:srgbClr val="074286"/>
              </a:solidFill>
              <a:latin typeface="Arial"/>
              <a:cs typeface="Arial"/>
              <a:sym typeface="Symbol" charset="0"/>
            </a:endParaRPr>
          </a:p>
          <a:p>
            <a:pPr eaLnBrk="1" hangingPunct="1"/>
            <a:endParaRPr lang="en-GB" sz="1200" b="1" dirty="0">
              <a:solidFill>
                <a:srgbClr val="074286"/>
              </a:solidFill>
              <a:latin typeface="Arial"/>
              <a:cs typeface="Arial"/>
            </a:endParaRPr>
          </a:p>
        </p:txBody>
      </p:sp>
      <p:cxnSp>
        <p:nvCxnSpPr>
          <p:cNvPr id="121" name="Straight Arrow Connector 120"/>
          <p:cNvCxnSpPr/>
          <p:nvPr/>
        </p:nvCxnSpPr>
        <p:spPr>
          <a:xfrm flipH="1">
            <a:off x="3990718" y="3320655"/>
            <a:ext cx="285884" cy="329482"/>
          </a:xfrm>
          <a:prstGeom prst="straightConnector1">
            <a:avLst/>
          </a:prstGeom>
          <a:ln>
            <a:solidFill>
              <a:srgbClr val="363C74"/>
            </a:solidFill>
            <a:tailEnd type="arrow"/>
          </a:ln>
          <a:effectLst/>
        </p:spPr>
        <p:style>
          <a:lnRef idx="2">
            <a:schemeClr val="accent1"/>
          </a:lnRef>
          <a:fillRef idx="0">
            <a:schemeClr val="accent1"/>
          </a:fillRef>
          <a:effectRef idx="1">
            <a:schemeClr val="accent1"/>
          </a:effectRef>
          <a:fontRef idx="minor">
            <a:schemeClr val="tx1"/>
          </a:fontRef>
        </p:style>
      </p:cxnSp>
      <p:sp>
        <p:nvSpPr>
          <p:cNvPr id="122" name="Arc 20490"/>
          <p:cNvSpPr/>
          <p:nvPr/>
        </p:nvSpPr>
        <p:spPr>
          <a:xfrm rot="11625169" flipH="1" flipV="1">
            <a:off x="7377799" y="4420207"/>
            <a:ext cx="190938" cy="267270"/>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sp>
        <p:nvSpPr>
          <p:cNvPr id="123" name="Arc 20490"/>
          <p:cNvSpPr/>
          <p:nvPr/>
        </p:nvSpPr>
        <p:spPr>
          <a:xfrm rot="8167654">
            <a:off x="1906466" y="3286949"/>
            <a:ext cx="1299570" cy="1391000"/>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58595B"/>
            </a:solidFill>
            <a:headEnd type="none"/>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pic>
        <p:nvPicPr>
          <p:cNvPr id="124" name="Picture 123" descr="IL-6-RED_alpha.png"/>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rot="579899">
            <a:off x="3470928" y="3678704"/>
            <a:ext cx="795095" cy="571010"/>
          </a:xfrm>
          <a:prstGeom prst="rect">
            <a:avLst/>
          </a:prstGeom>
        </p:spPr>
      </p:pic>
      <p:sp>
        <p:nvSpPr>
          <p:cNvPr id="125" name="Arc 20490"/>
          <p:cNvSpPr/>
          <p:nvPr/>
        </p:nvSpPr>
        <p:spPr>
          <a:xfrm rot="8673868" flipH="1" flipV="1">
            <a:off x="3070626" y="2097563"/>
            <a:ext cx="888102" cy="728001"/>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pic>
        <p:nvPicPr>
          <p:cNvPr id="126" name="Picture 125" descr="T-Cell_w_alpha.png"/>
          <p:cNvPicPr>
            <a:picLocks noChangeAspect="1"/>
          </p:cNvPicPr>
          <p:nvPr/>
        </p:nvPicPr>
        <p:blipFill rotWithShape="1">
          <a:blip r:embed="rId6" cstate="email">
            <a:extLst>
              <a:ext uri="{28A0092B-C50C-407E-A947-70E740481C1C}">
                <a14:useLocalDpi xmlns:a14="http://schemas.microsoft.com/office/drawing/2010/main" xmlns=""/>
              </a:ext>
            </a:extLst>
          </a:blip>
          <a:srcRect/>
          <a:stretch/>
        </p:blipFill>
        <p:spPr>
          <a:xfrm>
            <a:off x="1596500" y="2851946"/>
            <a:ext cx="1005855" cy="1086171"/>
          </a:xfrm>
          <a:prstGeom prst="rect">
            <a:avLst/>
          </a:prstGeom>
        </p:spPr>
      </p:pic>
      <p:sp>
        <p:nvSpPr>
          <p:cNvPr id="127" name="TextBox 126"/>
          <p:cNvSpPr txBox="1"/>
          <p:nvPr/>
        </p:nvSpPr>
        <p:spPr>
          <a:xfrm>
            <a:off x="1350035" y="2621209"/>
            <a:ext cx="1256434" cy="276999"/>
          </a:xfrm>
          <a:prstGeom prst="rect">
            <a:avLst/>
          </a:prstGeom>
          <a:noFill/>
        </p:spPr>
        <p:txBody>
          <a:bodyPr wrap="none" rtlCol="0">
            <a:spAutoFit/>
          </a:bodyPr>
          <a:lstStyle/>
          <a:p>
            <a:pPr fontAlgn="base">
              <a:spcBef>
                <a:spcPct val="0"/>
              </a:spcBef>
              <a:spcAft>
                <a:spcPct val="0"/>
              </a:spcAft>
            </a:pPr>
            <a:r>
              <a:rPr lang="en-US" sz="1200" b="1" dirty="0">
                <a:solidFill>
                  <a:srgbClr val="005596"/>
                </a:solidFill>
                <a:latin typeface="Arial" pitchFamily="34" charset="0"/>
                <a:ea typeface="ヒラギノ角ゴ Pro W3"/>
                <a:cs typeface="ヒラギノ角ゴ Pro W3"/>
              </a:rPr>
              <a:t>CD4+ T </a:t>
            </a:r>
            <a:r>
              <a:rPr lang="ru-RU" sz="1200" b="1" dirty="0" smtClean="0">
                <a:solidFill>
                  <a:srgbClr val="005596"/>
                </a:solidFill>
                <a:latin typeface="Arial" pitchFamily="34" charset="0"/>
                <a:ea typeface="ヒラギノ角ゴ Pro W3"/>
                <a:cs typeface="ヒラギノ角ゴ Pro W3"/>
              </a:rPr>
              <a:t>клетка</a:t>
            </a:r>
            <a:endParaRPr lang="en-US" sz="1200" b="1" dirty="0">
              <a:solidFill>
                <a:srgbClr val="005596"/>
              </a:solidFill>
              <a:latin typeface="Arial" pitchFamily="34" charset="0"/>
              <a:ea typeface="ヒラギノ角ゴ Pro W3"/>
              <a:cs typeface="ヒラギノ角ゴ Pro W3"/>
            </a:endParaRPr>
          </a:p>
        </p:txBody>
      </p:sp>
      <p:pic>
        <p:nvPicPr>
          <p:cNvPr id="128" name="Picture 127" descr="T-Cell_w_alpha.png"/>
          <p:cNvPicPr>
            <a:picLocks noChangeAspect="1"/>
          </p:cNvPicPr>
          <p:nvPr/>
        </p:nvPicPr>
        <p:blipFill rotWithShape="1">
          <a:blip r:embed="rId7" cstate="email">
            <a:duotone>
              <a:prstClr val="black"/>
              <a:schemeClr val="accent1">
                <a:tint val="45000"/>
                <a:satMod val="400000"/>
              </a:schemeClr>
            </a:duotone>
            <a:extLst>
              <a:ext uri="{BEBA8EAE-BF5A-486C-A8C5-ECC9F3942E4B}">
                <a14:imgProps xmlns:a14="http://schemas.microsoft.com/office/drawing/2010/main" xmlns="">
                  <a14:imgLayer r:embed="rId8">
                    <a14:imgEffect>
                      <a14:colorTemperature colorTemp="1500"/>
                    </a14:imgEffect>
                    <a14:imgEffect>
                      <a14:saturation sat="117000"/>
                    </a14:imgEffect>
                  </a14:imgLayer>
                </a14:imgProps>
              </a:ext>
              <a:ext uri="{28A0092B-C50C-407E-A947-70E740481C1C}">
                <a14:useLocalDpi xmlns:a14="http://schemas.microsoft.com/office/drawing/2010/main" xmlns=""/>
              </a:ext>
            </a:extLst>
          </a:blip>
          <a:srcRect/>
          <a:stretch/>
        </p:blipFill>
        <p:spPr>
          <a:xfrm>
            <a:off x="590137" y="2752364"/>
            <a:ext cx="852608" cy="920687"/>
          </a:xfrm>
          <a:prstGeom prst="rect">
            <a:avLst/>
          </a:prstGeom>
        </p:spPr>
      </p:pic>
      <p:pic>
        <p:nvPicPr>
          <p:cNvPr id="129" name="Picture 128" descr="T-Cell_w_alpha.png"/>
          <p:cNvPicPr>
            <a:picLocks noChangeAspect="1"/>
          </p:cNvPicPr>
          <p:nvPr/>
        </p:nvPicPr>
        <p:blipFill rotWithShape="1">
          <a:blip r:embed="rId9" cstate="email">
            <a:duotone>
              <a:prstClr val="black"/>
              <a:schemeClr val="accent5">
                <a:tint val="45000"/>
                <a:satMod val="400000"/>
              </a:schemeClr>
            </a:duotone>
            <a:extLst>
              <a:ext uri="{BEBA8EAE-BF5A-486C-A8C5-ECC9F3942E4B}">
                <a14:imgProps xmlns:a14="http://schemas.microsoft.com/office/drawing/2010/main" xmlns="">
                  <a14:imgLayer r:embed="rId10">
                    <a14:imgEffect>
                      <a14:saturation sat="117000"/>
                    </a14:imgEffect>
                  </a14:imgLayer>
                </a14:imgProps>
              </a:ext>
              <a:ext uri="{28A0092B-C50C-407E-A947-70E740481C1C}">
                <a14:useLocalDpi xmlns:a14="http://schemas.microsoft.com/office/drawing/2010/main" xmlns=""/>
              </a:ext>
            </a:extLst>
          </a:blip>
          <a:srcRect/>
          <a:stretch/>
        </p:blipFill>
        <p:spPr>
          <a:xfrm>
            <a:off x="2137179" y="1758025"/>
            <a:ext cx="845988" cy="913539"/>
          </a:xfrm>
          <a:prstGeom prst="rect">
            <a:avLst/>
          </a:prstGeom>
        </p:spPr>
      </p:pic>
      <p:sp>
        <p:nvSpPr>
          <p:cNvPr id="130" name="TextBox 129"/>
          <p:cNvSpPr txBox="1"/>
          <p:nvPr/>
        </p:nvSpPr>
        <p:spPr>
          <a:xfrm>
            <a:off x="2477776" y="1532476"/>
            <a:ext cx="579005" cy="307777"/>
          </a:xfrm>
          <a:prstGeom prst="rect">
            <a:avLst/>
          </a:prstGeom>
          <a:noFill/>
        </p:spPr>
        <p:txBody>
          <a:bodyPr wrap="none" rtlCol="0">
            <a:spAutoFit/>
          </a:bodyPr>
          <a:lstStyle/>
          <a:p>
            <a:pPr fontAlgn="base">
              <a:spcBef>
                <a:spcPct val="0"/>
              </a:spcBef>
              <a:spcAft>
                <a:spcPct val="0"/>
              </a:spcAft>
            </a:pPr>
            <a:r>
              <a:rPr lang="en-US" sz="1400" b="1" dirty="0">
                <a:solidFill>
                  <a:srgbClr val="005596"/>
                </a:solidFill>
                <a:latin typeface="Arial" pitchFamily="34" charset="0"/>
                <a:ea typeface="ヒラギノ角ゴ Pro W3"/>
                <a:cs typeface="ヒラギノ角ゴ Pro W3"/>
              </a:rPr>
              <a:t>T</a:t>
            </a:r>
            <a:r>
              <a:rPr lang="en-US" sz="1400" b="1" baseline="-25000" dirty="0">
                <a:solidFill>
                  <a:srgbClr val="005596"/>
                </a:solidFill>
                <a:latin typeface="Arial" pitchFamily="34" charset="0"/>
                <a:ea typeface="ヒラギノ角ゴ Pro W3"/>
                <a:cs typeface="ヒラギノ角ゴ Pro W3"/>
              </a:rPr>
              <a:t>H</a:t>
            </a:r>
            <a:r>
              <a:rPr lang="en-US" sz="1400" b="1" dirty="0">
                <a:solidFill>
                  <a:srgbClr val="005596"/>
                </a:solidFill>
                <a:latin typeface="Arial" pitchFamily="34" charset="0"/>
                <a:ea typeface="ヒラギノ角ゴ Pro W3"/>
                <a:cs typeface="ヒラギノ角ゴ Pro W3"/>
              </a:rPr>
              <a:t>17</a:t>
            </a:r>
          </a:p>
        </p:txBody>
      </p:sp>
      <p:sp>
        <p:nvSpPr>
          <p:cNvPr id="131" name="TextBox 130"/>
          <p:cNvSpPr txBox="1"/>
          <p:nvPr/>
        </p:nvSpPr>
        <p:spPr>
          <a:xfrm>
            <a:off x="636281" y="2468627"/>
            <a:ext cx="513359" cy="318758"/>
          </a:xfrm>
          <a:prstGeom prst="rect">
            <a:avLst/>
          </a:prstGeom>
          <a:noFill/>
        </p:spPr>
        <p:txBody>
          <a:bodyPr wrap="square" rtlCol="0">
            <a:spAutoFit/>
          </a:bodyPr>
          <a:lstStyle/>
          <a:p>
            <a:pPr fontAlgn="base">
              <a:spcBef>
                <a:spcPct val="0"/>
              </a:spcBef>
              <a:spcAft>
                <a:spcPct val="0"/>
              </a:spcAft>
            </a:pPr>
            <a:r>
              <a:rPr lang="en-US" sz="1400" b="1" dirty="0">
                <a:solidFill>
                  <a:srgbClr val="005596"/>
                </a:solidFill>
                <a:latin typeface="Arial" pitchFamily="34" charset="0"/>
                <a:ea typeface="ヒラギノ角ゴ Pro W3"/>
                <a:cs typeface="ヒラギノ角ゴ Pro W3"/>
              </a:rPr>
              <a:t>T</a:t>
            </a:r>
            <a:r>
              <a:rPr lang="en-US" sz="1400" b="1" baseline="-25000" dirty="0">
                <a:solidFill>
                  <a:srgbClr val="005596"/>
                </a:solidFill>
                <a:latin typeface="Arial" pitchFamily="34" charset="0"/>
                <a:ea typeface="ヒラギノ角ゴ Pro W3"/>
                <a:cs typeface="ヒラギノ角ゴ Pro W3"/>
              </a:rPr>
              <a:t>reg</a:t>
            </a:r>
            <a:endParaRPr lang="en-US" sz="1400" b="1" dirty="0">
              <a:solidFill>
                <a:srgbClr val="005596"/>
              </a:solidFill>
              <a:latin typeface="Arial" pitchFamily="34" charset="0"/>
              <a:ea typeface="ヒラギノ角ゴ Pro W3"/>
              <a:cs typeface="ヒラギノ角ゴ Pro W3"/>
            </a:endParaRPr>
          </a:p>
        </p:txBody>
      </p:sp>
      <p:sp>
        <p:nvSpPr>
          <p:cNvPr id="132" name="Arc 20490"/>
          <p:cNvSpPr/>
          <p:nvPr/>
        </p:nvSpPr>
        <p:spPr>
          <a:xfrm rot="21356004" flipV="1">
            <a:off x="2478688" y="2617574"/>
            <a:ext cx="188425" cy="490215"/>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sp>
        <p:nvSpPr>
          <p:cNvPr id="133" name="Arc 20490"/>
          <p:cNvSpPr/>
          <p:nvPr/>
        </p:nvSpPr>
        <p:spPr>
          <a:xfrm rot="7648101">
            <a:off x="1345626" y="3370701"/>
            <a:ext cx="263908" cy="695980"/>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cxnSp>
        <p:nvCxnSpPr>
          <p:cNvPr id="134" name="Straight Connector 133"/>
          <p:cNvCxnSpPr/>
          <p:nvPr/>
        </p:nvCxnSpPr>
        <p:spPr>
          <a:xfrm flipV="1">
            <a:off x="1404974" y="3916814"/>
            <a:ext cx="434409" cy="16519"/>
          </a:xfrm>
          <a:prstGeom prst="line">
            <a:avLst/>
          </a:prstGeom>
          <a:ln>
            <a:solidFill>
              <a:srgbClr val="58595B"/>
            </a:solidFill>
          </a:ln>
          <a:effectLst/>
        </p:spPr>
        <p:style>
          <a:lnRef idx="2">
            <a:schemeClr val="accent1"/>
          </a:lnRef>
          <a:fillRef idx="0">
            <a:schemeClr val="accent1"/>
          </a:fillRef>
          <a:effectRef idx="1">
            <a:schemeClr val="accent1"/>
          </a:effectRef>
          <a:fontRef idx="minor">
            <a:schemeClr val="tx1"/>
          </a:fontRef>
        </p:style>
      </p:cxnSp>
      <p:sp>
        <p:nvSpPr>
          <p:cNvPr id="135" name="Arc 20490"/>
          <p:cNvSpPr/>
          <p:nvPr/>
        </p:nvSpPr>
        <p:spPr>
          <a:xfrm rot="16200000" flipV="1">
            <a:off x="2766350" y="2887596"/>
            <a:ext cx="715364" cy="963487"/>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FF0000"/>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pic>
        <p:nvPicPr>
          <p:cNvPr id="136" name="Picture 135"/>
          <p:cNvPicPr>
            <a:picLocks noChangeAspect="1"/>
          </p:cNvPicPr>
          <p:nvPr/>
        </p:nvPicPr>
        <p:blipFill>
          <a:blip r:embed="rId11"/>
          <a:stretch>
            <a:fillRect/>
          </a:stretch>
        </p:blipFill>
        <p:spPr>
          <a:xfrm>
            <a:off x="1769702" y="4484506"/>
            <a:ext cx="1005509" cy="930471"/>
          </a:xfrm>
          <a:prstGeom prst="rect">
            <a:avLst/>
          </a:prstGeom>
        </p:spPr>
      </p:pic>
      <p:sp>
        <p:nvSpPr>
          <p:cNvPr id="137" name="Text Box 26"/>
          <p:cNvSpPr txBox="1">
            <a:spLocks noChangeArrowheads="1"/>
          </p:cNvSpPr>
          <p:nvPr/>
        </p:nvSpPr>
        <p:spPr bwMode="auto">
          <a:xfrm>
            <a:off x="896340" y="4351597"/>
            <a:ext cx="2064898" cy="276999"/>
          </a:xfrm>
          <a:prstGeom prst="rect">
            <a:avLst/>
          </a:prstGeom>
          <a:noFill/>
          <a:ln w="9525">
            <a:noFill/>
            <a:miter lim="800000"/>
            <a:headEnd/>
            <a:tailEnd/>
          </a:ln>
        </p:spPr>
        <p:txBody>
          <a:bodyPr wrap="square">
            <a:spAutoFit/>
          </a:bodyPr>
          <a:lstStyle/>
          <a:p>
            <a:pPr algn="ctr" fontAlgn="base">
              <a:spcBef>
                <a:spcPct val="50000"/>
              </a:spcBef>
              <a:spcAft>
                <a:spcPct val="0"/>
              </a:spcAft>
            </a:pPr>
            <a:r>
              <a:rPr lang="ru-RU" sz="1200" b="1" dirty="0" smtClean="0">
                <a:solidFill>
                  <a:srgbClr val="074286"/>
                </a:solidFill>
                <a:latin typeface="Arial"/>
                <a:cs typeface="Arial"/>
              </a:rPr>
              <a:t>мегакариоцит</a:t>
            </a:r>
            <a:endParaRPr lang="en-US" sz="1200" b="1" dirty="0">
              <a:solidFill>
                <a:srgbClr val="074286"/>
              </a:solidFill>
              <a:latin typeface="Arial"/>
              <a:cs typeface="Arial"/>
            </a:endParaRPr>
          </a:p>
        </p:txBody>
      </p:sp>
      <p:sp>
        <p:nvSpPr>
          <p:cNvPr id="138" name="TextBox 137"/>
          <p:cNvSpPr txBox="1"/>
          <p:nvPr/>
        </p:nvSpPr>
        <p:spPr>
          <a:xfrm>
            <a:off x="563380" y="5418681"/>
            <a:ext cx="1646900" cy="307777"/>
          </a:xfrm>
          <a:prstGeom prst="rect">
            <a:avLst/>
          </a:prstGeom>
          <a:noFill/>
        </p:spPr>
        <p:txBody>
          <a:bodyPr wrap="square" rtlCol="0">
            <a:spAutoFit/>
          </a:bodyPr>
          <a:lstStyle/>
          <a:p>
            <a:pPr algn="ctr"/>
            <a:r>
              <a:rPr lang="ru-RU" sz="1400" b="1" dirty="0" smtClean="0">
                <a:solidFill>
                  <a:srgbClr val="004080"/>
                </a:solidFill>
                <a:latin typeface="Arial" pitchFamily="34" charset="0"/>
                <a:ea typeface="ヒラギノ角ゴ Pro W3"/>
                <a:cs typeface="ヒラギノ角ゴ Pro W3"/>
              </a:rPr>
              <a:t>тромбоцитоз</a:t>
            </a:r>
            <a:endParaRPr lang="en-US" sz="1400" b="1" dirty="0">
              <a:solidFill>
                <a:srgbClr val="004080"/>
              </a:solidFill>
              <a:latin typeface="Arial" pitchFamily="34" charset="0"/>
              <a:ea typeface="ヒラギノ角ゴ Pro W3"/>
              <a:cs typeface="ヒラギノ角ゴ Pro W3"/>
            </a:endParaRPr>
          </a:p>
        </p:txBody>
      </p:sp>
      <p:sp>
        <p:nvSpPr>
          <p:cNvPr id="139" name="TextBox 138"/>
          <p:cNvSpPr txBox="1"/>
          <p:nvPr/>
        </p:nvSpPr>
        <p:spPr>
          <a:xfrm>
            <a:off x="6495516" y="3901472"/>
            <a:ext cx="772930" cy="261610"/>
          </a:xfrm>
          <a:prstGeom prst="rect">
            <a:avLst/>
          </a:prstGeom>
          <a:noFill/>
        </p:spPr>
        <p:txBody>
          <a:bodyPr wrap="square" rtlCol="0">
            <a:spAutoFit/>
          </a:bodyPr>
          <a:lstStyle/>
          <a:p>
            <a:r>
              <a:rPr lang="ru-RU" sz="1100" b="1" dirty="0" smtClean="0">
                <a:solidFill>
                  <a:srgbClr val="074286"/>
                </a:solidFill>
                <a:latin typeface="Arial"/>
                <a:cs typeface="Arial"/>
              </a:rPr>
              <a:t>печень</a:t>
            </a:r>
            <a:endParaRPr lang="en-US" sz="1100" b="1" dirty="0">
              <a:solidFill>
                <a:srgbClr val="074286"/>
              </a:solidFill>
              <a:latin typeface="Arial"/>
              <a:cs typeface="Arial"/>
            </a:endParaRPr>
          </a:p>
        </p:txBody>
      </p:sp>
      <p:sp>
        <p:nvSpPr>
          <p:cNvPr id="140" name="TextBox 139"/>
          <p:cNvSpPr txBox="1"/>
          <p:nvPr/>
        </p:nvSpPr>
        <p:spPr>
          <a:xfrm>
            <a:off x="6781106" y="5271485"/>
            <a:ext cx="1776225" cy="276999"/>
          </a:xfrm>
          <a:prstGeom prst="rect">
            <a:avLst/>
          </a:prstGeom>
          <a:noFill/>
        </p:spPr>
        <p:txBody>
          <a:bodyPr wrap="square" rtlCol="0">
            <a:spAutoFit/>
          </a:bodyPr>
          <a:lstStyle/>
          <a:p>
            <a:pPr algn="ctr"/>
            <a:r>
              <a:rPr lang="ru-RU" sz="1200" b="1" dirty="0" err="1" smtClean="0">
                <a:solidFill>
                  <a:srgbClr val="005596"/>
                </a:solidFill>
                <a:latin typeface="Arial" pitchFamily="34" charset="0"/>
                <a:ea typeface="ヒラギノ角ゴ Pro W3"/>
                <a:cs typeface="ヒラギノ角ゴ Pro W3"/>
              </a:rPr>
              <a:t>гиперферритинемия</a:t>
            </a:r>
            <a:endParaRPr lang="en-US" sz="1200" b="1" dirty="0">
              <a:solidFill>
                <a:srgbClr val="005596"/>
              </a:solidFill>
              <a:latin typeface="Arial" pitchFamily="34" charset="0"/>
              <a:ea typeface="ヒラギノ角ゴ Pro W3"/>
              <a:cs typeface="ヒラギノ角ゴ Pro W3"/>
            </a:endParaRPr>
          </a:p>
        </p:txBody>
      </p:sp>
      <p:sp>
        <p:nvSpPr>
          <p:cNvPr id="141" name="Rectangle 140"/>
          <p:cNvSpPr/>
          <p:nvPr/>
        </p:nvSpPr>
        <p:spPr>
          <a:xfrm>
            <a:off x="7628213" y="4610279"/>
            <a:ext cx="949299" cy="276999"/>
          </a:xfrm>
          <a:prstGeom prst="rect">
            <a:avLst/>
          </a:prstGeom>
        </p:spPr>
        <p:txBody>
          <a:bodyPr wrap="none">
            <a:spAutoFit/>
          </a:bodyPr>
          <a:lstStyle/>
          <a:p>
            <a:r>
              <a:rPr lang="ru-RU" sz="1200" b="1" dirty="0" err="1" smtClean="0">
                <a:solidFill>
                  <a:srgbClr val="074286"/>
                </a:solidFill>
                <a:latin typeface="Arial"/>
                <a:cs typeface="Arial"/>
              </a:rPr>
              <a:t>гепсидин</a:t>
            </a:r>
            <a:r>
              <a:rPr lang="en-US" sz="1200" b="1" baseline="30000" dirty="0" smtClean="0">
                <a:solidFill>
                  <a:srgbClr val="074286"/>
                </a:solidFill>
                <a:latin typeface="Arial"/>
                <a:cs typeface="Arial"/>
              </a:rPr>
              <a:t>a</a:t>
            </a:r>
            <a:endParaRPr lang="en-US" sz="1200" b="1" baseline="30000" dirty="0">
              <a:solidFill>
                <a:srgbClr val="074286"/>
              </a:solidFill>
              <a:latin typeface="Arial"/>
              <a:cs typeface="Arial"/>
            </a:endParaRPr>
          </a:p>
        </p:txBody>
      </p:sp>
      <p:cxnSp>
        <p:nvCxnSpPr>
          <p:cNvPr id="142" name="Straight Arrow Connector 141"/>
          <p:cNvCxnSpPr/>
          <p:nvPr/>
        </p:nvCxnSpPr>
        <p:spPr>
          <a:xfrm flipH="1">
            <a:off x="7662431" y="5084766"/>
            <a:ext cx="5949" cy="258440"/>
          </a:xfrm>
          <a:prstGeom prst="straightConnector1">
            <a:avLst/>
          </a:pr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cxnSp>
      <p:cxnSp>
        <p:nvCxnSpPr>
          <p:cNvPr id="143" name="Straight Arrow Connector 142"/>
          <p:cNvCxnSpPr/>
          <p:nvPr/>
        </p:nvCxnSpPr>
        <p:spPr>
          <a:xfrm flipH="1">
            <a:off x="2715840" y="4187227"/>
            <a:ext cx="838757" cy="561595"/>
          </a:xfrm>
          <a:prstGeom prst="straightConnector1">
            <a:avLst/>
          </a:prstGeom>
          <a:ln>
            <a:solidFill>
              <a:srgbClr val="FF0000"/>
            </a:solidFill>
            <a:tailEnd type="stealth" w="lg" len="lg"/>
          </a:ln>
          <a:effectLst/>
        </p:spPr>
        <p:style>
          <a:lnRef idx="2">
            <a:schemeClr val="accent1"/>
          </a:lnRef>
          <a:fillRef idx="0">
            <a:schemeClr val="accent1"/>
          </a:fillRef>
          <a:effectRef idx="1">
            <a:schemeClr val="accent1"/>
          </a:effectRef>
          <a:fontRef idx="minor">
            <a:schemeClr val="tx1"/>
          </a:fontRef>
        </p:style>
      </p:cxnSp>
      <p:sp>
        <p:nvSpPr>
          <p:cNvPr id="144" name="TextBox 143"/>
          <p:cNvSpPr txBox="1"/>
          <p:nvPr/>
        </p:nvSpPr>
        <p:spPr>
          <a:xfrm>
            <a:off x="464286" y="1561771"/>
            <a:ext cx="1696442" cy="523220"/>
          </a:xfrm>
          <a:prstGeom prst="rect">
            <a:avLst/>
          </a:prstGeom>
          <a:noFill/>
        </p:spPr>
        <p:txBody>
          <a:bodyPr wrap="square" rtlCol="0">
            <a:spAutoFit/>
          </a:bodyPr>
          <a:lstStyle/>
          <a:p>
            <a:r>
              <a:rPr lang="ru-RU" sz="1400" b="1" dirty="0" smtClean="0">
                <a:solidFill>
                  <a:srgbClr val="8E258D">
                    <a:lumMod val="60000"/>
                    <a:lumOff val="40000"/>
                  </a:srgbClr>
                </a:solidFill>
                <a:latin typeface="Arial"/>
                <a:cs typeface="Arial"/>
              </a:rPr>
              <a:t>Приобретенный иммунитет</a:t>
            </a:r>
            <a:endParaRPr lang="en-US" sz="1400" b="1" dirty="0">
              <a:solidFill>
                <a:srgbClr val="8E258D">
                  <a:lumMod val="60000"/>
                  <a:lumOff val="40000"/>
                </a:srgbClr>
              </a:solidFill>
              <a:latin typeface="Arial"/>
              <a:cs typeface="Arial"/>
            </a:endParaRPr>
          </a:p>
        </p:txBody>
      </p:sp>
      <p:pic>
        <p:nvPicPr>
          <p:cNvPr id="145" name="Picture 144" descr="TNF_Alpha_w_alpha.png"/>
          <p:cNvPicPr>
            <a:picLocks noChangeAspect="1"/>
          </p:cNvPicPr>
          <p:nvPr/>
        </p:nvPicPr>
        <p:blipFill rotWithShape="1">
          <a:blip r:embed="rId12" cstate="email">
            <a:extLst>
              <a:ext uri="{28A0092B-C50C-407E-A947-70E740481C1C}">
                <a14:useLocalDpi xmlns:a14="http://schemas.microsoft.com/office/drawing/2010/main" xmlns=""/>
              </a:ext>
            </a:extLst>
          </a:blip>
          <a:srcRect/>
          <a:stretch/>
        </p:blipFill>
        <p:spPr>
          <a:xfrm>
            <a:off x="4310622" y="3664112"/>
            <a:ext cx="552510" cy="594360"/>
          </a:xfrm>
          <a:prstGeom prst="rect">
            <a:avLst/>
          </a:prstGeom>
        </p:spPr>
      </p:pic>
      <p:sp>
        <p:nvSpPr>
          <p:cNvPr id="146" name="TextBox 145"/>
          <p:cNvSpPr txBox="1"/>
          <p:nvPr/>
        </p:nvSpPr>
        <p:spPr>
          <a:xfrm>
            <a:off x="4137415" y="4250582"/>
            <a:ext cx="630301" cy="276999"/>
          </a:xfrm>
          <a:prstGeom prst="rect">
            <a:avLst/>
          </a:prstGeom>
          <a:noFill/>
        </p:spPr>
        <p:txBody>
          <a:bodyPr wrap="none" rtlCol="0">
            <a:spAutoFit/>
          </a:bodyPr>
          <a:lstStyle/>
          <a:p>
            <a:pPr algn="ctr"/>
            <a:r>
              <a:rPr lang="en-US" sz="1200" b="1" dirty="0">
                <a:solidFill>
                  <a:prstClr val="black"/>
                </a:solidFill>
                <a:latin typeface="Arial"/>
                <a:cs typeface="Arial"/>
              </a:rPr>
              <a:t>TNF-α</a:t>
            </a:r>
          </a:p>
        </p:txBody>
      </p:sp>
      <p:sp>
        <p:nvSpPr>
          <p:cNvPr id="147" name="TextBox 146"/>
          <p:cNvSpPr txBox="1"/>
          <p:nvPr/>
        </p:nvSpPr>
        <p:spPr>
          <a:xfrm>
            <a:off x="4925891" y="4250582"/>
            <a:ext cx="458780" cy="276999"/>
          </a:xfrm>
          <a:prstGeom prst="rect">
            <a:avLst/>
          </a:prstGeom>
          <a:noFill/>
        </p:spPr>
        <p:txBody>
          <a:bodyPr wrap="none" rtlCol="0">
            <a:spAutoFit/>
          </a:bodyPr>
          <a:lstStyle/>
          <a:p>
            <a:pPr algn="ctr"/>
            <a:r>
              <a:rPr lang="en-US" sz="1200" b="1" dirty="0">
                <a:solidFill>
                  <a:prstClr val="black"/>
                </a:solidFill>
                <a:latin typeface="Arial"/>
                <a:cs typeface="Arial"/>
              </a:rPr>
              <a:t>IL-1</a:t>
            </a:r>
          </a:p>
        </p:txBody>
      </p:sp>
      <p:cxnSp>
        <p:nvCxnSpPr>
          <p:cNvPr id="148" name="Straight Arrow Connector 147"/>
          <p:cNvCxnSpPr/>
          <p:nvPr/>
        </p:nvCxnSpPr>
        <p:spPr>
          <a:xfrm flipH="1">
            <a:off x="1420343" y="5208161"/>
            <a:ext cx="403729" cy="268825"/>
          </a:xfrm>
          <a:prstGeom prst="straightConnector1">
            <a:avLst/>
          </a:pr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cxnSp>
      <p:sp>
        <p:nvSpPr>
          <p:cNvPr id="149" name="Rectangle 148"/>
          <p:cNvSpPr/>
          <p:nvPr/>
        </p:nvSpPr>
        <p:spPr>
          <a:xfrm>
            <a:off x="7160275" y="3045912"/>
            <a:ext cx="1128469" cy="600164"/>
          </a:xfrm>
          <a:prstGeom prst="rect">
            <a:avLst/>
          </a:prstGeom>
        </p:spPr>
        <p:txBody>
          <a:bodyPr wrap="square">
            <a:spAutoFit/>
          </a:bodyPr>
          <a:lstStyle/>
          <a:p>
            <a:pPr algn="ctr"/>
            <a:r>
              <a:rPr lang="ru-RU" sz="1100" b="1" dirty="0" smtClean="0">
                <a:solidFill>
                  <a:srgbClr val="074286"/>
                </a:solidFill>
                <a:latin typeface="Arial"/>
                <a:cs typeface="Arial"/>
              </a:rPr>
              <a:t>Остро-фазовые протеины</a:t>
            </a:r>
            <a:r>
              <a:rPr lang="en-US" sz="1100" b="1" dirty="0" smtClean="0">
                <a:solidFill>
                  <a:srgbClr val="074286"/>
                </a:solidFill>
                <a:latin typeface="Arial"/>
                <a:cs typeface="Arial"/>
              </a:rPr>
              <a:t>:</a:t>
            </a:r>
            <a:endParaRPr lang="en-US" sz="1600" dirty="0">
              <a:solidFill>
                <a:srgbClr val="074286"/>
              </a:solidFill>
              <a:latin typeface="Arial"/>
              <a:cs typeface="Arial"/>
            </a:endParaRPr>
          </a:p>
        </p:txBody>
      </p:sp>
      <p:sp>
        <p:nvSpPr>
          <p:cNvPr id="150" name="TextBox 149"/>
          <p:cNvSpPr txBox="1"/>
          <p:nvPr/>
        </p:nvSpPr>
        <p:spPr>
          <a:xfrm>
            <a:off x="6047421" y="2662575"/>
            <a:ext cx="2080007" cy="523220"/>
          </a:xfrm>
          <a:prstGeom prst="rect">
            <a:avLst/>
          </a:prstGeom>
          <a:noFill/>
        </p:spPr>
        <p:txBody>
          <a:bodyPr wrap="square" rtlCol="0">
            <a:spAutoFit/>
          </a:bodyPr>
          <a:lstStyle/>
          <a:p>
            <a:r>
              <a:rPr lang="ru-RU" sz="1400" b="1" dirty="0" smtClean="0">
                <a:solidFill>
                  <a:srgbClr val="7AB800">
                    <a:lumMod val="75000"/>
                  </a:srgbClr>
                </a:solidFill>
                <a:latin typeface="Arial"/>
                <a:cs typeface="Arial"/>
              </a:rPr>
              <a:t>Врожденный иммунитет</a:t>
            </a:r>
            <a:endParaRPr lang="en-US" sz="1400" b="1" dirty="0">
              <a:solidFill>
                <a:srgbClr val="7AB800">
                  <a:lumMod val="75000"/>
                </a:srgbClr>
              </a:solidFill>
              <a:latin typeface="Arial"/>
              <a:cs typeface="Arial"/>
            </a:endParaRPr>
          </a:p>
        </p:txBody>
      </p:sp>
      <p:cxnSp>
        <p:nvCxnSpPr>
          <p:cNvPr id="151" name="Straight Arrow Connector 150"/>
          <p:cNvCxnSpPr/>
          <p:nvPr/>
        </p:nvCxnSpPr>
        <p:spPr>
          <a:xfrm>
            <a:off x="4908055" y="3331995"/>
            <a:ext cx="285884" cy="329482"/>
          </a:xfrm>
          <a:prstGeom prst="straightConnector1">
            <a:avLst/>
          </a:prstGeom>
          <a:ln>
            <a:solidFill>
              <a:srgbClr val="363C74"/>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2" name="Straight Arrow Connector 151"/>
          <p:cNvCxnSpPr/>
          <p:nvPr/>
        </p:nvCxnSpPr>
        <p:spPr>
          <a:xfrm>
            <a:off x="4556916" y="3368293"/>
            <a:ext cx="0" cy="329184"/>
          </a:xfrm>
          <a:prstGeom prst="straightConnector1">
            <a:avLst/>
          </a:prstGeom>
          <a:ln>
            <a:solidFill>
              <a:srgbClr val="363C74"/>
            </a:solidFill>
            <a:tailEnd type="arrow"/>
          </a:ln>
          <a:effectLst/>
        </p:spPr>
        <p:style>
          <a:lnRef idx="2">
            <a:schemeClr val="accent1"/>
          </a:lnRef>
          <a:fillRef idx="0">
            <a:schemeClr val="accent1"/>
          </a:fillRef>
          <a:effectRef idx="1">
            <a:schemeClr val="accent1"/>
          </a:effectRef>
          <a:fontRef idx="minor">
            <a:schemeClr val="tx1"/>
          </a:fontRef>
        </p:style>
      </p:cxnSp>
      <p:pic>
        <p:nvPicPr>
          <p:cNvPr id="153" name="Picture 152" descr="Liver_v001_SF.png"/>
          <p:cNvPicPr>
            <a:picLocks noChangeAspect="1"/>
          </p:cNvPicPr>
          <p:nvPr/>
        </p:nvPicPr>
        <p:blipFill rotWithShape="1">
          <a:blip r:embed="rId13" cstate="email">
            <a:extLst>
              <a:ext uri="{28A0092B-C50C-407E-A947-70E740481C1C}">
                <a14:useLocalDpi xmlns:a14="http://schemas.microsoft.com/office/drawing/2010/main" xmlns=""/>
              </a:ext>
            </a:extLst>
          </a:blip>
          <a:srcRect/>
          <a:stretch/>
        </p:blipFill>
        <p:spPr>
          <a:xfrm>
            <a:off x="6295726" y="4126366"/>
            <a:ext cx="1076899" cy="979028"/>
          </a:xfrm>
          <a:prstGeom prst="rect">
            <a:avLst/>
          </a:prstGeom>
        </p:spPr>
      </p:pic>
      <p:sp>
        <p:nvSpPr>
          <p:cNvPr id="154" name="Arc 20490"/>
          <p:cNvSpPr/>
          <p:nvPr/>
        </p:nvSpPr>
        <p:spPr>
          <a:xfrm rot="9974831" flipH="1">
            <a:off x="7392150" y="4011704"/>
            <a:ext cx="190938" cy="267270"/>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pic>
        <p:nvPicPr>
          <p:cNvPr id="155" name="Picture 154" descr="Osteoclast.png"/>
          <p:cNvPicPr>
            <a:picLocks noChangeAspect="1"/>
          </p:cNvPicPr>
          <p:nvPr/>
        </p:nvPicPr>
        <p:blipFill rotWithShape="1">
          <a:blip r:embed="rId14" cstate="email">
            <a:extLst>
              <a:ext uri="{28A0092B-C50C-407E-A947-70E740481C1C}">
                <a14:useLocalDpi xmlns:a14="http://schemas.microsoft.com/office/drawing/2010/main" xmlns=""/>
              </a:ext>
            </a:extLst>
          </a:blip>
          <a:srcRect/>
          <a:stretch/>
        </p:blipFill>
        <p:spPr>
          <a:xfrm>
            <a:off x="3575192" y="4641713"/>
            <a:ext cx="1648457" cy="724157"/>
          </a:xfrm>
          <a:prstGeom prst="rect">
            <a:avLst/>
          </a:prstGeom>
        </p:spPr>
      </p:pic>
      <p:sp>
        <p:nvSpPr>
          <p:cNvPr id="156" name="Text Box 26"/>
          <p:cNvSpPr txBox="1">
            <a:spLocks noChangeArrowheads="1"/>
          </p:cNvSpPr>
          <p:nvPr/>
        </p:nvSpPr>
        <p:spPr bwMode="auto">
          <a:xfrm>
            <a:off x="3083784" y="5287591"/>
            <a:ext cx="3013417" cy="307777"/>
          </a:xfrm>
          <a:prstGeom prst="rect">
            <a:avLst/>
          </a:prstGeom>
          <a:noFill/>
          <a:ln w="9525">
            <a:noFill/>
            <a:miter lim="800000"/>
            <a:headEnd/>
            <a:tailEnd/>
          </a:ln>
        </p:spPr>
        <p:txBody>
          <a:bodyPr wrap="square">
            <a:spAutoFit/>
          </a:bodyPr>
          <a:lstStyle/>
          <a:p>
            <a:pPr algn="ctr" fontAlgn="base">
              <a:spcBef>
                <a:spcPct val="50000"/>
              </a:spcBef>
              <a:spcAft>
                <a:spcPct val="0"/>
              </a:spcAft>
            </a:pPr>
            <a:r>
              <a:rPr lang="ru-RU" sz="1400" b="1" dirty="0" smtClean="0">
                <a:solidFill>
                  <a:srgbClr val="005596"/>
                </a:solidFill>
                <a:latin typeface="Arial" pitchFamily="34" charset="0"/>
                <a:ea typeface="ヒラギノ角ゴ Pro W3"/>
                <a:cs typeface="ヒラギノ角ゴ Pro W3"/>
              </a:rPr>
              <a:t>остеокласт</a:t>
            </a:r>
            <a:endParaRPr lang="en-US" sz="1400" b="1" dirty="0">
              <a:solidFill>
                <a:srgbClr val="005596"/>
              </a:solidFill>
              <a:latin typeface="Arial" pitchFamily="34" charset="0"/>
              <a:ea typeface="ヒラギノ角ゴ Pro W3"/>
              <a:cs typeface="ヒラギノ角ゴ Pro W3"/>
            </a:endParaRPr>
          </a:p>
        </p:txBody>
      </p:sp>
      <p:sp>
        <p:nvSpPr>
          <p:cNvPr id="157" name="Arc 20490"/>
          <p:cNvSpPr/>
          <p:nvPr/>
        </p:nvSpPr>
        <p:spPr>
          <a:xfrm rot="9801172" flipV="1">
            <a:off x="3659501" y="4249760"/>
            <a:ext cx="162348" cy="651583"/>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FF0000"/>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sp>
        <p:nvSpPr>
          <p:cNvPr id="158" name="Arc 20490"/>
          <p:cNvSpPr/>
          <p:nvPr/>
        </p:nvSpPr>
        <p:spPr>
          <a:xfrm rot="11730354" flipH="1" flipV="1">
            <a:off x="4583234" y="4178373"/>
            <a:ext cx="188487" cy="596640"/>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sp>
        <p:nvSpPr>
          <p:cNvPr id="159" name="Arc 20490"/>
          <p:cNvSpPr/>
          <p:nvPr/>
        </p:nvSpPr>
        <p:spPr>
          <a:xfrm rot="12890519" flipH="1" flipV="1">
            <a:off x="5127778" y="4284354"/>
            <a:ext cx="221009" cy="633772"/>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008080"/>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sp>
        <p:nvSpPr>
          <p:cNvPr id="160" name="Arc 20490"/>
          <p:cNvSpPr/>
          <p:nvPr/>
        </p:nvSpPr>
        <p:spPr>
          <a:xfrm rot="9412742" flipH="1" flipV="1">
            <a:off x="5658798" y="3862554"/>
            <a:ext cx="536894" cy="619326"/>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008080"/>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sp>
        <p:nvSpPr>
          <p:cNvPr id="161" name="Arc 20490"/>
          <p:cNvSpPr/>
          <p:nvPr/>
        </p:nvSpPr>
        <p:spPr>
          <a:xfrm rot="8673868" flipH="1" flipV="1">
            <a:off x="5043450" y="3542227"/>
            <a:ext cx="1043747" cy="1007526"/>
          </a:xfrm>
          <a:custGeom>
            <a:avLst/>
            <a:gdLst>
              <a:gd name="connsiteX0" fmla="*/ 1176545 w 2353091"/>
              <a:gd name="connsiteY0" fmla="*/ 0 h 1351643"/>
              <a:gd name="connsiteX1" fmla="*/ 2328144 w 2353091"/>
              <a:gd name="connsiteY1" fmla="*/ 537390 h 1351643"/>
              <a:gd name="connsiteX2" fmla="*/ 1176546 w 2353091"/>
              <a:gd name="connsiteY2" fmla="*/ 675822 h 1351643"/>
              <a:gd name="connsiteX3" fmla="*/ 1176545 w 2353091"/>
              <a:gd name="connsiteY3" fmla="*/ 0 h 1351643"/>
              <a:gd name="connsiteX0" fmla="*/ 1176545 w 2353091"/>
              <a:gd name="connsiteY0" fmla="*/ 0 h 1351643"/>
              <a:gd name="connsiteX1" fmla="*/ 2328144 w 2353091"/>
              <a:gd name="connsiteY1" fmla="*/ 537390 h 1351643"/>
              <a:gd name="connsiteX0" fmla="*/ 0 w 1683468"/>
              <a:gd name="connsiteY0" fmla="*/ 0 h 693963"/>
              <a:gd name="connsiteX1" fmla="*/ 1151599 w 1683468"/>
              <a:gd name="connsiteY1" fmla="*/ 537390 h 693963"/>
              <a:gd name="connsiteX2" fmla="*/ 1 w 1683468"/>
              <a:gd name="connsiteY2" fmla="*/ 675822 h 693963"/>
              <a:gd name="connsiteX3" fmla="*/ 0 w 1683468"/>
              <a:gd name="connsiteY3" fmla="*/ 0 h 693963"/>
              <a:gd name="connsiteX0" fmla="*/ 0 w 1683468"/>
              <a:gd name="connsiteY0" fmla="*/ 0 h 693963"/>
              <a:gd name="connsiteX1" fmla="*/ 1683468 w 1683468"/>
              <a:gd name="connsiteY1" fmla="*/ 693963 h 693963"/>
            </a:gdLst>
            <a:ahLst/>
            <a:cxnLst>
              <a:cxn ang="0">
                <a:pos x="connsiteX0" y="connsiteY0"/>
              </a:cxn>
              <a:cxn ang="0">
                <a:pos x="connsiteX1" y="connsiteY1"/>
              </a:cxn>
            </a:cxnLst>
            <a:rect l="l" t="t" r="r" b="b"/>
            <a:pathLst>
              <a:path w="1683468" h="693963" stroke="0" extrusionOk="0">
                <a:moveTo>
                  <a:pt x="0" y="0"/>
                </a:moveTo>
                <a:cubicBezTo>
                  <a:pt x="556904" y="0"/>
                  <a:pt x="1037525" y="224280"/>
                  <a:pt x="1151599" y="537390"/>
                </a:cubicBezTo>
                <a:lnTo>
                  <a:pt x="1" y="675822"/>
                </a:lnTo>
                <a:cubicBezTo>
                  <a:pt x="1" y="450548"/>
                  <a:pt x="0" y="225274"/>
                  <a:pt x="0" y="0"/>
                </a:cubicBezTo>
                <a:close/>
              </a:path>
              <a:path w="1683468" h="693963" fill="none">
                <a:moveTo>
                  <a:pt x="0" y="0"/>
                </a:moveTo>
                <a:cubicBezTo>
                  <a:pt x="556904" y="0"/>
                  <a:pt x="1569394" y="380853"/>
                  <a:pt x="1683468" y="693963"/>
                </a:cubicBezTo>
              </a:path>
            </a:pathLst>
          </a:custGeom>
          <a:ln>
            <a:solidFill>
              <a:srgbClr val="363C74"/>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prstClr val="black"/>
              </a:solidFill>
              <a:latin typeface="Arial"/>
              <a:cs typeface="Arial"/>
            </a:endParaRPr>
          </a:p>
        </p:txBody>
      </p:sp>
      <p:pic>
        <p:nvPicPr>
          <p:cNvPr id="162" name="Picture 161" descr="IL-1_w_alpha.png"/>
          <p:cNvPicPr>
            <a:picLocks noChangeAspect="1"/>
          </p:cNvPicPr>
          <p:nvPr/>
        </p:nvPicPr>
        <p:blipFill rotWithShape="1">
          <a:blip r:embed="rId15" cstate="email">
            <a:extLst>
              <a:ext uri="{28A0092B-C50C-407E-A947-70E740481C1C}">
                <a14:useLocalDpi xmlns:a14="http://schemas.microsoft.com/office/drawing/2010/main" xmlns=""/>
              </a:ext>
            </a:extLst>
          </a:blip>
          <a:srcRect/>
          <a:stretch/>
        </p:blipFill>
        <p:spPr>
          <a:xfrm>
            <a:off x="4946153" y="3688046"/>
            <a:ext cx="612610" cy="569565"/>
          </a:xfrm>
          <a:prstGeom prst="rect">
            <a:avLst/>
          </a:prstGeom>
        </p:spPr>
      </p:pic>
      <p:pic>
        <p:nvPicPr>
          <p:cNvPr id="58" name="Picture 57" descr="Macrophage_w_alpha.png"/>
          <p:cNvPicPr>
            <a:picLocks noChangeAspect="1"/>
          </p:cNvPicPr>
          <p:nvPr/>
        </p:nvPicPr>
        <p:blipFill rotWithShape="1">
          <a:blip r:embed="rId16" cstate="email">
            <a:extLst>
              <a:ext uri="{28A0092B-C50C-407E-A947-70E740481C1C}">
                <a14:useLocalDpi xmlns:a14="http://schemas.microsoft.com/office/drawing/2010/main" xmlns=""/>
              </a:ext>
            </a:extLst>
          </a:blip>
          <a:srcRect/>
          <a:stretch/>
        </p:blipFill>
        <p:spPr>
          <a:xfrm>
            <a:off x="4087467" y="2393412"/>
            <a:ext cx="939619" cy="966275"/>
          </a:xfrm>
          <a:prstGeom prst="rect">
            <a:avLst/>
          </a:prstGeom>
        </p:spPr>
      </p:pic>
      <p:pic>
        <p:nvPicPr>
          <p:cNvPr id="59" name="Picture 58" descr="chemokines.png"/>
          <p:cNvPicPr>
            <a:picLocks noChangeAspect="1"/>
          </p:cNvPicPr>
          <p:nvPr/>
        </p:nvPicPr>
        <p:blipFill rotWithShape="1">
          <a:blip r:embed="rId17" cstate="email">
            <a:extLst>
              <a:ext uri="{28A0092B-C50C-407E-A947-70E740481C1C}">
                <a14:useLocalDpi xmlns:a14="http://schemas.microsoft.com/office/drawing/2010/main" xmlns=""/>
              </a:ext>
            </a:extLst>
          </a:blip>
          <a:srcRect/>
          <a:stretch/>
        </p:blipFill>
        <p:spPr>
          <a:xfrm>
            <a:off x="3037071" y="1654321"/>
            <a:ext cx="541368" cy="432264"/>
          </a:xfrm>
          <a:prstGeom prst="rect">
            <a:avLst/>
          </a:prstGeom>
        </p:spPr>
      </p:pic>
      <p:sp>
        <p:nvSpPr>
          <p:cNvPr id="60" name="Freeform 59"/>
          <p:cNvSpPr/>
          <p:nvPr/>
        </p:nvSpPr>
        <p:spPr>
          <a:xfrm rot="1090349">
            <a:off x="3413633" y="4349224"/>
            <a:ext cx="2664177" cy="1418459"/>
          </a:xfrm>
          <a:custGeom>
            <a:avLst/>
            <a:gdLst>
              <a:gd name="connsiteX0" fmla="*/ 0 w 2823821"/>
              <a:gd name="connsiteY0" fmla="*/ 200539 h 1169882"/>
              <a:gd name="connsiteX1" fmla="*/ 284053 w 2823821"/>
              <a:gd name="connsiteY1" fmla="*/ 935847 h 1169882"/>
              <a:gd name="connsiteX2" fmla="*/ 1052667 w 2823821"/>
              <a:gd name="connsiteY2" fmla="*/ 1169808 h 1169882"/>
              <a:gd name="connsiteX3" fmla="*/ 1988371 w 2823821"/>
              <a:gd name="connsiteY3" fmla="*/ 919135 h 1169882"/>
              <a:gd name="connsiteX4" fmla="*/ 2823821 w 2823821"/>
              <a:gd name="connsiteY4" fmla="*/ 0 h 1169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23821" h="1169882">
                <a:moveTo>
                  <a:pt x="0" y="200539"/>
                </a:moveTo>
                <a:cubicBezTo>
                  <a:pt x="54304" y="487420"/>
                  <a:pt x="108609" y="774302"/>
                  <a:pt x="284053" y="935847"/>
                </a:cubicBezTo>
                <a:cubicBezTo>
                  <a:pt x="459497" y="1097392"/>
                  <a:pt x="768614" y="1172593"/>
                  <a:pt x="1052667" y="1169808"/>
                </a:cubicBezTo>
                <a:cubicBezTo>
                  <a:pt x="1336720" y="1167023"/>
                  <a:pt x="1693179" y="1114103"/>
                  <a:pt x="1988371" y="919135"/>
                </a:cubicBezTo>
                <a:cubicBezTo>
                  <a:pt x="2283563" y="724167"/>
                  <a:pt x="2667870" y="161545"/>
                  <a:pt x="2823821" y="0"/>
                </a:cubicBezTo>
              </a:path>
            </a:pathLst>
          </a:custGeom>
          <a:ln>
            <a:solidFill>
              <a:srgbClr val="FF0000"/>
            </a:solidFill>
            <a:tailEnd type="stealth"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solidFill>
                <a:srgbClr val="494B77"/>
              </a:solidFill>
              <a:latin typeface="Arial"/>
              <a:cs typeface="Arial"/>
            </a:endParaRPr>
          </a:p>
        </p:txBody>
      </p:sp>
    </p:spTree>
    <p:extLst>
      <p:ext uri="{BB962C8B-B14F-4D97-AF65-F5344CB8AC3E}">
        <p14:creationId xmlns:p14="http://schemas.microsoft.com/office/powerpoint/2010/main" xmlns="" val="22487864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457200" y="274638"/>
            <a:ext cx="8229600" cy="715962"/>
          </a:xfrm>
          <a:prstGeom prst="rect">
            <a:avLst/>
          </a:prstGeom>
          <a:noFill/>
          <a:ln w="9525">
            <a:noFill/>
            <a:miter lim="800000"/>
            <a:headEnd/>
            <a:tailEnd/>
          </a:ln>
        </p:spPr>
        <p:txBody>
          <a:bodyPr anchor="ctr"/>
          <a:lstStyle/>
          <a:p>
            <a:pPr algn="ctr"/>
            <a:r>
              <a:rPr lang="ru-RU" altLang="ru-RU" sz="3200" b="1">
                <a:solidFill>
                  <a:schemeClr val="tx2"/>
                </a:solidFill>
              </a:rPr>
              <a:t>ИЛ</a:t>
            </a:r>
            <a:r>
              <a:rPr lang="en-GB" altLang="ru-RU" sz="3200" b="1">
                <a:solidFill>
                  <a:schemeClr val="tx2"/>
                </a:solidFill>
              </a:rPr>
              <a:t>-6: </a:t>
            </a:r>
            <a:r>
              <a:rPr lang="ru-RU" altLang="ru-RU" sz="3200" b="1">
                <a:solidFill>
                  <a:schemeClr val="tx2"/>
                </a:solidFill>
              </a:rPr>
              <a:t>множественные</a:t>
            </a:r>
            <a:r>
              <a:rPr lang="en-GB" altLang="ru-RU" sz="3200" b="1">
                <a:solidFill>
                  <a:schemeClr val="tx2"/>
                </a:solidFill>
              </a:rPr>
              <a:t> </a:t>
            </a:r>
            <a:r>
              <a:rPr lang="ru-RU" altLang="ru-RU" sz="3200" b="1">
                <a:solidFill>
                  <a:schemeClr val="tx2"/>
                </a:solidFill>
              </a:rPr>
              <a:t>источники и</a:t>
            </a:r>
            <a:r>
              <a:rPr lang="en-GB" altLang="ru-RU" sz="3200" b="1">
                <a:solidFill>
                  <a:schemeClr val="tx2"/>
                </a:solidFill>
              </a:rPr>
              <a:t> </a:t>
            </a:r>
            <a:r>
              <a:rPr lang="ru-RU" altLang="ru-RU" sz="3200" b="1">
                <a:solidFill>
                  <a:schemeClr val="tx2"/>
                </a:solidFill>
              </a:rPr>
              <a:t>мишени</a:t>
            </a:r>
            <a:endParaRPr lang="en-GB" altLang="ru-RU" sz="3200" b="1">
              <a:solidFill>
                <a:schemeClr val="tx2"/>
              </a:solidFill>
            </a:endParaRPr>
          </a:p>
        </p:txBody>
      </p:sp>
      <p:grpSp>
        <p:nvGrpSpPr>
          <p:cNvPr id="2" name="Group 311"/>
          <p:cNvGrpSpPr>
            <a:grpSpLocks/>
          </p:cNvGrpSpPr>
          <p:nvPr/>
        </p:nvGrpSpPr>
        <p:grpSpPr bwMode="auto">
          <a:xfrm>
            <a:off x="-53975" y="1206500"/>
            <a:ext cx="9297988" cy="5603875"/>
            <a:chOff x="-34" y="760"/>
            <a:chExt cx="5857" cy="3530"/>
          </a:xfrm>
        </p:grpSpPr>
        <p:sp>
          <p:nvSpPr>
            <p:cNvPr id="28676" name="Rectangle 283"/>
            <p:cNvSpPr>
              <a:spLocks noChangeArrowheads="1"/>
            </p:cNvSpPr>
            <p:nvPr/>
          </p:nvSpPr>
          <p:spPr bwMode="auto">
            <a:xfrm>
              <a:off x="2770" y="4098"/>
              <a:ext cx="2922" cy="192"/>
            </a:xfrm>
            <a:prstGeom prst="rect">
              <a:avLst/>
            </a:prstGeom>
            <a:noFill/>
            <a:ln w="9525">
              <a:noFill/>
              <a:miter lim="800000"/>
              <a:headEnd/>
              <a:tailEnd/>
            </a:ln>
          </p:spPr>
          <p:txBody>
            <a:bodyPr wrap="none">
              <a:spAutoFit/>
            </a:bodyPr>
            <a:lstStyle/>
            <a:p>
              <a:r>
                <a:rPr lang="en-GB" altLang="ru-RU" sz="1400">
                  <a:latin typeface="Arial" pitchFamily="34" charset="0"/>
                </a:rPr>
                <a:t>Naka T, </a:t>
              </a:r>
              <a:r>
                <a:rPr lang="en-GB" altLang="ru-RU" sz="1400" i="1">
                  <a:latin typeface="Arial" pitchFamily="34" charset="0"/>
                </a:rPr>
                <a:t>et al.</a:t>
              </a:r>
              <a:r>
                <a:rPr lang="en-GB" altLang="ru-RU" sz="1400">
                  <a:latin typeface="Arial" pitchFamily="34" charset="0"/>
                </a:rPr>
                <a:t> </a:t>
              </a:r>
              <a:r>
                <a:rPr lang="en-GB" altLang="ru-RU" sz="1400" i="1">
                  <a:latin typeface="Arial" pitchFamily="34" charset="0"/>
                </a:rPr>
                <a:t>Arthritis Res </a:t>
              </a:r>
              <a:r>
                <a:rPr lang="en-GB" altLang="ru-RU" sz="1400">
                  <a:latin typeface="Arial" pitchFamily="34" charset="0"/>
                </a:rPr>
                <a:t>2002; </a:t>
              </a:r>
              <a:r>
                <a:rPr lang="en-GB" altLang="ru-RU" sz="1400" b="1">
                  <a:latin typeface="Arial" pitchFamily="34" charset="0"/>
                </a:rPr>
                <a:t>4</a:t>
              </a:r>
              <a:r>
                <a:rPr lang="en-GB" altLang="ru-RU" sz="1400">
                  <a:latin typeface="Arial" pitchFamily="34" charset="0"/>
                </a:rPr>
                <a:t>(Suppl 3):S233–S242.</a:t>
              </a:r>
            </a:p>
          </p:txBody>
        </p:sp>
        <p:sp>
          <p:nvSpPr>
            <p:cNvPr id="28677" name="Oval 3"/>
            <p:cNvSpPr>
              <a:spLocks noChangeArrowheads="1"/>
            </p:cNvSpPr>
            <p:nvPr/>
          </p:nvSpPr>
          <p:spPr bwMode="auto">
            <a:xfrm>
              <a:off x="2350" y="1701"/>
              <a:ext cx="1067" cy="672"/>
            </a:xfrm>
            <a:prstGeom prst="ellipse">
              <a:avLst/>
            </a:prstGeom>
            <a:gradFill rotWithShape="0">
              <a:gsLst>
                <a:gs pos="0">
                  <a:srgbClr val="FFFFFF"/>
                </a:gs>
                <a:gs pos="100000">
                  <a:srgbClr val="99CCFF"/>
                </a:gs>
              </a:gsLst>
              <a:path path="shape">
                <a:fillToRect l="50000" t="50000" r="50000" b="50000"/>
              </a:path>
            </a:gradFill>
            <a:ln w="9525">
              <a:noFill/>
              <a:round/>
              <a:headEnd/>
              <a:tailEnd/>
            </a:ln>
          </p:spPr>
          <p:txBody>
            <a:bodyPr wrap="none" anchor="ctr"/>
            <a:lstStyle/>
            <a:p>
              <a:pPr algn="ctr"/>
              <a:r>
                <a:rPr kumimoji="1" lang="ru-RU" altLang="ja-JP" sz="3200" b="1">
                  <a:latin typeface="Arial" pitchFamily="34" charset="0"/>
                  <a:ea typeface="ＭＳ Ｐゴシック" pitchFamily="34" charset="-128"/>
                </a:rPr>
                <a:t>ИЛ</a:t>
              </a:r>
              <a:r>
                <a:rPr kumimoji="1" lang="en-GB" altLang="ja-JP" sz="3200" b="1">
                  <a:latin typeface="Arial" pitchFamily="34" charset="0"/>
                  <a:ea typeface="Osaka"/>
                  <a:cs typeface="Osaka"/>
                </a:rPr>
                <a:t>-6</a:t>
              </a:r>
            </a:p>
          </p:txBody>
        </p:sp>
        <p:grpSp>
          <p:nvGrpSpPr>
            <p:cNvPr id="3" name="Group 4"/>
            <p:cNvGrpSpPr>
              <a:grpSpLocks/>
            </p:cNvGrpSpPr>
            <p:nvPr/>
          </p:nvGrpSpPr>
          <p:grpSpPr bwMode="auto">
            <a:xfrm>
              <a:off x="3663" y="3399"/>
              <a:ext cx="195" cy="316"/>
              <a:chOff x="471" y="3148"/>
              <a:chExt cx="695" cy="763"/>
            </a:xfrm>
          </p:grpSpPr>
          <p:sp>
            <p:nvSpPr>
              <p:cNvPr id="28975" name="Freeform 5"/>
              <p:cNvSpPr>
                <a:spLocks/>
              </p:cNvSpPr>
              <p:nvPr/>
            </p:nvSpPr>
            <p:spPr bwMode="auto">
              <a:xfrm>
                <a:off x="471" y="3148"/>
                <a:ext cx="695" cy="763"/>
              </a:xfrm>
              <a:custGeom>
                <a:avLst/>
                <a:gdLst>
                  <a:gd name="T0" fmla="*/ 0 w 695"/>
                  <a:gd name="T1" fmla="*/ 262 h 763"/>
                  <a:gd name="T2" fmla="*/ 351 w 695"/>
                  <a:gd name="T3" fmla="*/ 0 h 763"/>
                  <a:gd name="T4" fmla="*/ 411 w 695"/>
                  <a:gd name="T5" fmla="*/ 82 h 763"/>
                  <a:gd name="T6" fmla="*/ 456 w 695"/>
                  <a:gd name="T7" fmla="*/ 164 h 763"/>
                  <a:gd name="T8" fmla="*/ 508 w 695"/>
                  <a:gd name="T9" fmla="*/ 179 h 763"/>
                  <a:gd name="T10" fmla="*/ 553 w 695"/>
                  <a:gd name="T11" fmla="*/ 202 h 763"/>
                  <a:gd name="T12" fmla="*/ 680 w 695"/>
                  <a:gd name="T13" fmla="*/ 194 h 763"/>
                  <a:gd name="T14" fmla="*/ 651 w 695"/>
                  <a:gd name="T15" fmla="*/ 232 h 763"/>
                  <a:gd name="T16" fmla="*/ 606 w 695"/>
                  <a:gd name="T17" fmla="*/ 351 h 763"/>
                  <a:gd name="T18" fmla="*/ 628 w 695"/>
                  <a:gd name="T19" fmla="*/ 531 h 763"/>
                  <a:gd name="T20" fmla="*/ 606 w 695"/>
                  <a:gd name="T21" fmla="*/ 546 h 763"/>
                  <a:gd name="T22" fmla="*/ 449 w 695"/>
                  <a:gd name="T23" fmla="*/ 456 h 763"/>
                  <a:gd name="T24" fmla="*/ 389 w 695"/>
                  <a:gd name="T25" fmla="*/ 471 h 763"/>
                  <a:gd name="T26" fmla="*/ 277 w 695"/>
                  <a:gd name="T27" fmla="*/ 650 h 763"/>
                  <a:gd name="T28" fmla="*/ 232 w 695"/>
                  <a:gd name="T29" fmla="*/ 763 h 763"/>
                  <a:gd name="T30" fmla="*/ 269 w 695"/>
                  <a:gd name="T31" fmla="*/ 464 h 763"/>
                  <a:gd name="T32" fmla="*/ 262 w 695"/>
                  <a:gd name="T33" fmla="*/ 389 h 763"/>
                  <a:gd name="T34" fmla="*/ 179 w 695"/>
                  <a:gd name="T35" fmla="*/ 277 h 763"/>
                  <a:gd name="T36" fmla="*/ 142 w 695"/>
                  <a:gd name="T37" fmla="*/ 269 h 763"/>
                  <a:gd name="T38" fmla="*/ 0 w 695"/>
                  <a:gd name="T39" fmla="*/ 262 h 7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95"/>
                  <a:gd name="T61" fmla="*/ 0 h 763"/>
                  <a:gd name="T62" fmla="*/ 695 w 695"/>
                  <a:gd name="T63" fmla="*/ 763 h 7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95" h="763">
                    <a:moveTo>
                      <a:pt x="0" y="262"/>
                    </a:moveTo>
                    <a:cubicBezTo>
                      <a:pt x="174" y="244"/>
                      <a:pt x="265" y="144"/>
                      <a:pt x="351" y="0"/>
                    </a:cubicBezTo>
                    <a:cubicBezTo>
                      <a:pt x="386" y="25"/>
                      <a:pt x="395" y="40"/>
                      <a:pt x="411" y="82"/>
                    </a:cubicBezTo>
                    <a:cubicBezTo>
                      <a:pt x="422" y="112"/>
                      <a:pt x="424" y="144"/>
                      <a:pt x="456" y="164"/>
                    </a:cubicBezTo>
                    <a:cubicBezTo>
                      <a:pt x="471" y="173"/>
                      <a:pt x="491" y="172"/>
                      <a:pt x="508" y="179"/>
                    </a:cubicBezTo>
                    <a:cubicBezTo>
                      <a:pt x="523" y="185"/>
                      <a:pt x="538" y="194"/>
                      <a:pt x="553" y="202"/>
                    </a:cubicBezTo>
                    <a:cubicBezTo>
                      <a:pt x="595" y="199"/>
                      <a:pt x="639" y="181"/>
                      <a:pt x="680" y="194"/>
                    </a:cubicBezTo>
                    <a:cubicBezTo>
                      <a:pt x="695" y="198"/>
                      <a:pt x="659" y="218"/>
                      <a:pt x="651" y="232"/>
                    </a:cubicBezTo>
                    <a:cubicBezTo>
                      <a:pt x="617" y="287"/>
                      <a:pt x="621" y="291"/>
                      <a:pt x="606" y="351"/>
                    </a:cubicBezTo>
                    <a:cubicBezTo>
                      <a:pt x="610" y="415"/>
                      <a:pt x="609" y="470"/>
                      <a:pt x="628" y="531"/>
                    </a:cubicBezTo>
                    <a:cubicBezTo>
                      <a:pt x="620" y="536"/>
                      <a:pt x="614" y="548"/>
                      <a:pt x="606" y="546"/>
                    </a:cubicBezTo>
                    <a:cubicBezTo>
                      <a:pt x="580" y="538"/>
                      <a:pt x="479" y="474"/>
                      <a:pt x="449" y="456"/>
                    </a:cubicBezTo>
                    <a:cubicBezTo>
                      <a:pt x="429" y="461"/>
                      <a:pt x="408" y="463"/>
                      <a:pt x="389" y="471"/>
                    </a:cubicBezTo>
                    <a:cubicBezTo>
                      <a:pt x="308" y="501"/>
                      <a:pt x="303" y="581"/>
                      <a:pt x="277" y="650"/>
                    </a:cubicBezTo>
                    <a:cubicBezTo>
                      <a:pt x="262" y="687"/>
                      <a:pt x="232" y="763"/>
                      <a:pt x="232" y="763"/>
                    </a:cubicBezTo>
                    <a:cubicBezTo>
                      <a:pt x="199" y="664"/>
                      <a:pt x="236" y="558"/>
                      <a:pt x="269" y="464"/>
                    </a:cubicBezTo>
                    <a:cubicBezTo>
                      <a:pt x="266" y="439"/>
                      <a:pt x="269" y="412"/>
                      <a:pt x="262" y="389"/>
                    </a:cubicBezTo>
                    <a:cubicBezTo>
                      <a:pt x="257" y="375"/>
                      <a:pt x="191" y="284"/>
                      <a:pt x="179" y="277"/>
                    </a:cubicBezTo>
                    <a:cubicBezTo>
                      <a:pt x="168" y="270"/>
                      <a:pt x="154" y="271"/>
                      <a:pt x="142" y="269"/>
                    </a:cubicBezTo>
                    <a:cubicBezTo>
                      <a:pt x="111" y="274"/>
                      <a:pt x="0" y="304"/>
                      <a:pt x="0" y="262"/>
                    </a:cubicBezTo>
                    <a:close/>
                  </a:path>
                </a:pathLst>
              </a:custGeom>
              <a:solidFill>
                <a:schemeClr val="tx1"/>
              </a:solidFill>
              <a:ln w="9525">
                <a:solidFill>
                  <a:srgbClr val="000000"/>
                </a:solidFill>
                <a:round/>
                <a:headEnd/>
                <a:tailEnd/>
              </a:ln>
            </p:spPr>
            <p:txBody>
              <a:bodyPr wrap="none" anchor="ctr"/>
              <a:lstStyle/>
              <a:p>
                <a:endParaRPr lang="ru-RU"/>
              </a:p>
            </p:txBody>
          </p:sp>
          <p:sp>
            <p:nvSpPr>
              <p:cNvPr id="28976" name="Oval 6"/>
              <p:cNvSpPr>
                <a:spLocks noChangeArrowheads="1"/>
              </p:cNvSpPr>
              <p:nvPr/>
            </p:nvSpPr>
            <p:spPr bwMode="auto">
              <a:xfrm>
                <a:off x="768" y="3408"/>
                <a:ext cx="144" cy="144"/>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4" name="Group 7"/>
            <p:cNvGrpSpPr>
              <a:grpSpLocks/>
            </p:cNvGrpSpPr>
            <p:nvPr/>
          </p:nvGrpSpPr>
          <p:grpSpPr bwMode="auto">
            <a:xfrm>
              <a:off x="3877" y="3457"/>
              <a:ext cx="137" cy="253"/>
              <a:chOff x="1166" y="3297"/>
              <a:chExt cx="603" cy="666"/>
            </a:xfrm>
          </p:grpSpPr>
          <p:sp>
            <p:nvSpPr>
              <p:cNvPr id="28973" name="Freeform 8"/>
              <p:cNvSpPr>
                <a:spLocks/>
              </p:cNvSpPr>
              <p:nvPr/>
            </p:nvSpPr>
            <p:spPr bwMode="auto">
              <a:xfrm>
                <a:off x="1166" y="3297"/>
                <a:ext cx="603" cy="666"/>
              </a:xfrm>
              <a:custGeom>
                <a:avLst/>
                <a:gdLst>
                  <a:gd name="T0" fmla="*/ 180 w 603"/>
                  <a:gd name="T1" fmla="*/ 15 h 666"/>
                  <a:gd name="T2" fmla="*/ 255 w 603"/>
                  <a:gd name="T3" fmla="*/ 143 h 666"/>
                  <a:gd name="T4" fmla="*/ 202 w 603"/>
                  <a:gd name="T5" fmla="*/ 329 h 666"/>
                  <a:gd name="T6" fmla="*/ 120 w 603"/>
                  <a:gd name="T7" fmla="*/ 412 h 666"/>
                  <a:gd name="T8" fmla="*/ 23 w 603"/>
                  <a:gd name="T9" fmla="*/ 561 h 666"/>
                  <a:gd name="T10" fmla="*/ 15 w 603"/>
                  <a:gd name="T11" fmla="*/ 591 h 666"/>
                  <a:gd name="T12" fmla="*/ 8 w 603"/>
                  <a:gd name="T13" fmla="*/ 614 h 666"/>
                  <a:gd name="T14" fmla="*/ 45 w 603"/>
                  <a:gd name="T15" fmla="*/ 599 h 666"/>
                  <a:gd name="T16" fmla="*/ 157 w 603"/>
                  <a:gd name="T17" fmla="*/ 494 h 666"/>
                  <a:gd name="T18" fmla="*/ 202 w 603"/>
                  <a:gd name="T19" fmla="*/ 464 h 666"/>
                  <a:gd name="T20" fmla="*/ 292 w 603"/>
                  <a:gd name="T21" fmla="*/ 501 h 666"/>
                  <a:gd name="T22" fmla="*/ 307 w 603"/>
                  <a:gd name="T23" fmla="*/ 531 h 666"/>
                  <a:gd name="T24" fmla="*/ 337 w 603"/>
                  <a:gd name="T25" fmla="*/ 554 h 666"/>
                  <a:gd name="T26" fmla="*/ 449 w 603"/>
                  <a:gd name="T27" fmla="*/ 666 h 666"/>
                  <a:gd name="T28" fmla="*/ 464 w 603"/>
                  <a:gd name="T29" fmla="*/ 606 h 666"/>
                  <a:gd name="T30" fmla="*/ 397 w 603"/>
                  <a:gd name="T31" fmla="*/ 487 h 666"/>
                  <a:gd name="T32" fmla="*/ 584 w 603"/>
                  <a:gd name="T33" fmla="*/ 247 h 666"/>
                  <a:gd name="T34" fmla="*/ 486 w 603"/>
                  <a:gd name="T35" fmla="*/ 143 h 666"/>
                  <a:gd name="T36" fmla="*/ 427 w 603"/>
                  <a:gd name="T37" fmla="*/ 15 h 666"/>
                  <a:gd name="T38" fmla="*/ 374 w 603"/>
                  <a:gd name="T39" fmla="*/ 0 h 666"/>
                  <a:gd name="T40" fmla="*/ 180 w 603"/>
                  <a:gd name="T41" fmla="*/ 15 h 6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3"/>
                  <a:gd name="T64" fmla="*/ 0 h 666"/>
                  <a:gd name="T65" fmla="*/ 603 w 603"/>
                  <a:gd name="T66" fmla="*/ 666 h 6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3" h="666">
                    <a:moveTo>
                      <a:pt x="180" y="15"/>
                    </a:moveTo>
                    <a:cubicBezTo>
                      <a:pt x="207" y="51"/>
                      <a:pt x="249" y="92"/>
                      <a:pt x="255" y="143"/>
                    </a:cubicBezTo>
                    <a:cubicBezTo>
                      <a:pt x="258" y="176"/>
                      <a:pt x="230" y="295"/>
                      <a:pt x="202" y="329"/>
                    </a:cubicBezTo>
                    <a:cubicBezTo>
                      <a:pt x="178" y="357"/>
                      <a:pt x="145" y="383"/>
                      <a:pt x="120" y="412"/>
                    </a:cubicBezTo>
                    <a:cubicBezTo>
                      <a:pt x="83" y="452"/>
                      <a:pt x="37" y="507"/>
                      <a:pt x="23" y="561"/>
                    </a:cubicBezTo>
                    <a:cubicBezTo>
                      <a:pt x="20" y="571"/>
                      <a:pt x="17" y="581"/>
                      <a:pt x="15" y="591"/>
                    </a:cubicBezTo>
                    <a:cubicBezTo>
                      <a:pt x="12" y="598"/>
                      <a:pt x="0" y="611"/>
                      <a:pt x="8" y="614"/>
                    </a:cubicBezTo>
                    <a:cubicBezTo>
                      <a:pt x="20" y="617"/>
                      <a:pt x="32" y="604"/>
                      <a:pt x="45" y="599"/>
                    </a:cubicBezTo>
                    <a:cubicBezTo>
                      <a:pt x="82" y="561"/>
                      <a:pt x="114" y="523"/>
                      <a:pt x="157" y="494"/>
                    </a:cubicBezTo>
                    <a:cubicBezTo>
                      <a:pt x="171" y="483"/>
                      <a:pt x="202" y="464"/>
                      <a:pt x="202" y="464"/>
                    </a:cubicBezTo>
                    <a:cubicBezTo>
                      <a:pt x="243" y="471"/>
                      <a:pt x="258" y="468"/>
                      <a:pt x="292" y="501"/>
                    </a:cubicBezTo>
                    <a:cubicBezTo>
                      <a:pt x="299" y="508"/>
                      <a:pt x="299" y="522"/>
                      <a:pt x="307" y="531"/>
                    </a:cubicBezTo>
                    <a:cubicBezTo>
                      <a:pt x="315" y="540"/>
                      <a:pt x="328" y="544"/>
                      <a:pt x="337" y="554"/>
                    </a:cubicBezTo>
                    <a:cubicBezTo>
                      <a:pt x="376" y="598"/>
                      <a:pt x="386" y="649"/>
                      <a:pt x="449" y="666"/>
                    </a:cubicBezTo>
                    <a:cubicBezTo>
                      <a:pt x="453" y="645"/>
                      <a:pt x="464" y="626"/>
                      <a:pt x="464" y="606"/>
                    </a:cubicBezTo>
                    <a:cubicBezTo>
                      <a:pt x="464" y="563"/>
                      <a:pt x="421" y="516"/>
                      <a:pt x="397" y="487"/>
                    </a:cubicBezTo>
                    <a:cubicBezTo>
                      <a:pt x="357" y="372"/>
                      <a:pt x="522" y="308"/>
                      <a:pt x="584" y="247"/>
                    </a:cubicBezTo>
                    <a:cubicBezTo>
                      <a:pt x="603" y="184"/>
                      <a:pt x="536" y="152"/>
                      <a:pt x="486" y="143"/>
                    </a:cubicBezTo>
                    <a:cubicBezTo>
                      <a:pt x="429" y="104"/>
                      <a:pt x="466" y="53"/>
                      <a:pt x="427" y="15"/>
                    </a:cubicBezTo>
                    <a:cubicBezTo>
                      <a:pt x="413" y="2"/>
                      <a:pt x="391" y="4"/>
                      <a:pt x="374" y="0"/>
                    </a:cubicBezTo>
                    <a:cubicBezTo>
                      <a:pt x="288" y="13"/>
                      <a:pt x="270" y="23"/>
                      <a:pt x="180" y="15"/>
                    </a:cubicBezTo>
                    <a:close/>
                  </a:path>
                </a:pathLst>
              </a:custGeom>
              <a:solidFill>
                <a:schemeClr val="tx1"/>
              </a:solidFill>
              <a:ln w="9525">
                <a:solidFill>
                  <a:srgbClr val="000000"/>
                </a:solidFill>
                <a:round/>
                <a:headEnd/>
                <a:tailEnd/>
              </a:ln>
            </p:spPr>
            <p:txBody>
              <a:bodyPr wrap="none" anchor="ctr"/>
              <a:lstStyle/>
              <a:p>
                <a:endParaRPr lang="ru-RU"/>
              </a:p>
            </p:txBody>
          </p:sp>
          <p:sp>
            <p:nvSpPr>
              <p:cNvPr id="28974" name="Oval 9"/>
              <p:cNvSpPr>
                <a:spLocks noChangeArrowheads="1"/>
              </p:cNvSpPr>
              <p:nvPr/>
            </p:nvSpPr>
            <p:spPr bwMode="auto">
              <a:xfrm rot="904182">
                <a:off x="1440" y="3552"/>
                <a:ext cx="96" cy="144"/>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5" name="Group 10"/>
            <p:cNvGrpSpPr>
              <a:grpSpLocks/>
            </p:cNvGrpSpPr>
            <p:nvPr/>
          </p:nvGrpSpPr>
          <p:grpSpPr bwMode="auto">
            <a:xfrm rot="-150608">
              <a:off x="3678" y="2805"/>
              <a:ext cx="128" cy="241"/>
              <a:chOff x="432" y="3264"/>
              <a:chExt cx="144" cy="240"/>
            </a:xfrm>
          </p:grpSpPr>
          <p:sp>
            <p:nvSpPr>
              <p:cNvPr id="28971" name="AutoShape 11"/>
              <p:cNvSpPr>
                <a:spLocks noChangeArrowheads="1"/>
              </p:cNvSpPr>
              <p:nvPr/>
            </p:nvSpPr>
            <p:spPr bwMode="auto">
              <a:xfrm>
                <a:off x="432" y="3264"/>
                <a:ext cx="144" cy="240"/>
              </a:xfrm>
              <a:prstGeom prst="flowChartPreparation">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72" name="Oval 12"/>
              <p:cNvSpPr>
                <a:spLocks noChangeArrowheads="1"/>
              </p:cNvSpPr>
              <p:nvPr/>
            </p:nvSpPr>
            <p:spPr bwMode="auto">
              <a:xfrm>
                <a:off x="480" y="3360"/>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6" name="Group 13"/>
            <p:cNvGrpSpPr>
              <a:grpSpLocks/>
            </p:cNvGrpSpPr>
            <p:nvPr/>
          </p:nvGrpSpPr>
          <p:grpSpPr bwMode="auto">
            <a:xfrm rot="-147850">
              <a:off x="3826" y="2845"/>
              <a:ext cx="128" cy="193"/>
              <a:chOff x="432" y="3264"/>
              <a:chExt cx="144" cy="240"/>
            </a:xfrm>
          </p:grpSpPr>
          <p:sp>
            <p:nvSpPr>
              <p:cNvPr id="28969" name="AutoShape 14"/>
              <p:cNvSpPr>
                <a:spLocks noChangeArrowheads="1"/>
              </p:cNvSpPr>
              <p:nvPr/>
            </p:nvSpPr>
            <p:spPr bwMode="auto">
              <a:xfrm>
                <a:off x="432" y="3264"/>
                <a:ext cx="144" cy="240"/>
              </a:xfrm>
              <a:prstGeom prst="flowChartPreparation">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70" name="Oval 15"/>
              <p:cNvSpPr>
                <a:spLocks noChangeArrowheads="1"/>
              </p:cNvSpPr>
              <p:nvPr/>
            </p:nvSpPr>
            <p:spPr bwMode="auto">
              <a:xfrm>
                <a:off x="480" y="3360"/>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682" name="Text Box 16"/>
            <p:cNvSpPr txBox="1">
              <a:spLocks noChangeArrowheads="1"/>
            </p:cNvSpPr>
            <p:nvPr/>
          </p:nvSpPr>
          <p:spPr bwMode="auto">
            <a:xfrm>
              <a:off x="3556" y="3073"/>
              <a:ext cx="646" cy="164"/>
            </a:xfrm>
            <a:prstGeom prst="rect">
              <a:avLst/>
            </a:prstGeom>
            <a:noFill/>
            <a:ln w="9525">
              <a:noFill/>
              <a:miter lim="800000"/>
              <a:headEnd/>
              <a:tailEnd/>
            </a:ln>
          </p:spPr>
          <p:txBody>
            <a:bodyPr wrap="none">
              <a:spAutoFit/>
            </a:bodyPr>
            <a:lstStyle/>
            <a:p>
              <a:pPr algn="l"/>
              <a:r>
                <a:rPr kumimoji="1" lang="en-GB" altLang="ja-JP" sz="1100" b="1">
                  <a:latin typeface="Arial" pitchFamily="34" charset="0"/>
                  <a:ea typeface="Osaka"/>
                  <a:cs typeface="Osaka"/>
                </a:rPr>
                <a:t>PC12 </a:t>
              </a: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sp>
          <p:nvSpPr>
            <p:cNvPr id="28683" name="Text Box 17"/>
            <p:cNvSpPr txBox="1">
              <a:spLocks noChangeArrowheads="1"/>
            </p:cNvSpPr>
            <p:nvPr/>
          </p:nvSpPr>
          <p:spPr bwMode="auto">
            <a:xfrm>
              <a:off x="2471" y="3357"/>
              <a:ext cx="653" cy="588"/>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СРБ</a:t>
              </a:r>
              <a:endParaRPr kumimoji="1" lang="en-GB" altLang="ja-JP" sz="1100" b="1">
                <a:latin typeface="Arial" pitchFamily="34" charset="0"/>
                <a:ea typeface="ＭＳ Ｐゴシック" pitchFamily="34" charset="-128"/>
              </a:endParaRPr>
            </a:p>
            <a:p>
              <a:pPr algn="l"/>
              <a:r>
                <a:rPr kumimoji="1" lang="ru-RU" altLang="ja-JP" sz="1100" b="1">
                  <a:latin typeface="Arial" pitchFamily="34" charset="0"/>
                  <a:ea typeface="ＭＳ Ｐゴシック" pitchFamily="34" charset="-128"/>
                </a:rPr>
                <a:t>Фибриноген</a:t>
              </a:r>
              <a:endParaRPr kumimoji="1" lang="en-GB" altLang="ja-JP" sz="1100" b="1">
                <a:latin typeface="Arial" pitchFamily="34" charset="0"/>
                <a:ea typeface="ＭＳ Ｐゴシック" pitchFamily="34" charset="-128"/>
              </a:endParaRPr>
            </a:p>
            <a:p>
              <a:pPr algn="l"/>
              <a:r>
                <a:rPr kumimoji="1" lang="ru-RU" altLang="ja-JP" sz="1100" b="1">
                  <a:latin typeface="Arial" pitchFamily="34" charset="0"/>
                  <a:ea typeface="ＭＳ Ｐゴシック" pitchFamily="34" charset="-128"/>
                </a:rPr>
                <a:t>САБ</a:t>
              </a:r>
              <a:r>
                <a:rPr kumimoji="1" lang="en-GB" altLang="ja-JP" sz="1100" b="1">
                  <a:latin typeface="Arial" pitchFamily="34" charset="0"/>
                  <a:ea typeface="Osaka"/>
                  <a:cs typeface="Osaka"/>
                </a:rPr>
                <a:t/>
              </a:r>
              <a:br>
                <a:rPr kumimoji="1" lang="en-GB" altLang="ja-JP" sz="1100" b="1">
                  <a:latin typeface="Arial" pitchFamily="34" charset="0"/>
                  <a:ea typeface="Osaka"/>
                  <a:cs typeface="Osaka"/>
                </a:rPr>
              </a:br>
              <a:r>
                <a:rPr kumimoji="1" lang="ru-RU" altLang="ja-JP" sz="1100" b="1">
                  <a:latin typeface="Arial" pitchFamily="34" charset="0"/>
                  <a:ea typeface="ＭＳ Ｐゴシック" pitchFamily="34" charset="-128"/>
                </a:rPr>
                <a:t>и др.</a:t>
              </a:r>
              <a:endParaRPr kumimoji="1" lang="en-GB" altLang="ja-JP" sz="1100" b="1">
                <a:latin typeface="Arial" pitchFamily="34" charset="0"/>
                <a:ea typeface="Osaka"/>
                <a:cs typeface="Osaka"/>
              </a:endParaRPr>
            </a:p>
            <a:p>
              <a:pPr algn="l"/>
              <a:endParaRPr kumimoji="1" lang="en-GB" altLang="ja-JP" sz="1100" b="1">
                <a:latin typeface="Arial" pitchFamily="34" charset="0"/>
                <a:ea typeface="Osaka"/>
                <a:cs typeface="Osaka"/>
              </a:endParaRPr>
            </a:p>
          </p:txBody>
        </p:sp>
        <p:sp>
          <p:nvSpPr>
            <p:cNvPr id="28684" name="Text Box 18"/>
            <p:cNvSpPr txBox="1">
              <a:spLocks noChangeArrowheads="1"/>
            </p:cNvSpPr>
            <p:nvPr/>
          </p:nvSpPr>
          <p:spPr bwMode="auto">
            <a:xfrm>
              <a:off x="4067" y="3073"/>
              <a:ext cx="534" cy="270"/>
            </a:xfrm>
            <a:prstGeom prst="rect">
              <a:avLst/>
            </a:prstGeom>
            <a:noFill/>
            <a:ln w="9525">
              <a:noFill/>
              <a:miter lim="800000"/>
              <a:headEnd/>
              <a:tailEnd/>
            </a:ln>
          </p:spPr>
          <p:txBody>
            <a:bodyPr wrap="none">
              <a:spAutoFit/>
            </a:bodyPr>
            <a:lstStyle/>
            <a:p>
              <a:pPr algn="ctr"/>
              <a:r>
                <a:rPr kumimoji="1" lang="ru-RU" altLang="ja-JP" sz="1100" b="1">
                  <a:latin typeface="Arial" pitchFamily="34" charset="0"/>
                  <a:ea typeface="ＭＳ Ｐゴシック" pitchFamily="34" charset="-128"/>
                </a:rPr>
                <a:t>Клетка </a:t>
              </a:r>
            </a:p>
            <a:p>
              <a:pPr algn="ctr"/>
              <a:r>
                <a:rPr kumimoji="1" lang="ru-RU" altLang="ja-JP" sz="1100" b="1">
                  <a:latin typeface="Arial" pitchFamily="34" charset="0"/>
                  <a:ea typeface="ＭＳ Ｐゴシック" pitchFamily="34" charset="-128"/>
                </a:rPr>
                <a:t>миеломы</a:t>
              </a:r>
              <a:endParaRPr kumimoji="1" lang="en-GB" altLang="ja-JP" sz="1100" b="1">
                <a:latin typeface="Arial" pitchFamily="34" charset="0"/>
                <a:ea typeface="ＭＳ Ｐゴシック" pitchFamily="34" charset="-128"/>
              </a:endParaRPr>
            </a:p>
          </p:txBody>
        </p:sp>
        <p:grpSp>
          <p:nvGrpSpPr>
            <p:cNvPr id="7" name="Group 305"/>
            <p:cNvGrpSpPr>
              <a:grpSpLocks/>
            </p:cNvGrpSpPr>
            <p:nvPr/>
          </p:nvGrpSpPr>
          <p:grpSpPr bwMode="auto">
            <a:xfrm>
              <a:off x="4204" y="2894"/>
              <a:ext cx="215" cy="160"/>
              <a:chOff x="4231" y="2894"/>
              <a:chExt cx="215" cy="160"/>
            </a:xfrm>
          </p:grpSpPr>
          <p:sp>
            <p:nvSpPr>
              <p:cNvPr id="28967" name="Oval 19"/>
              <p:cNvSpPr>
                <a:spLocks noChangeArrowheads="1"/>
              </p:cNvSpPr>
              <p:nvPr/>
            </p:nvSpPr>
            <p:spPr bwMode="auto">
              <a:xfrm rot="-9044723">
                <a:off x="4231" y="2894"/>
                <a:ext cx="215" cy="160"/>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68" name="Oval 20"/>
              <p:cNvSpPr>
                <a:spLocks noChangeArrowheads="1"/>
              </p:cNvSpPr>
              <p:nvPr/>
            </p:nvSpPr>
            <p:spPr bwMode="auto">
              <a:xfrm rot="-8989776">
                <a:off x="4272" y="2918"/>
                <a:ext cx="78" cy="88"/>
              </a:xfrm>
              <a:prstGeom prst="ellipse">
                <a:avLst/>
              </a:prstGeom>
              <a:solidFill>
                <a:srgbClr val="000000"/>
              </a:solidFill>
              <a:ln w="9525">
                <a:solidFill>
                  <a:schemeClr val="tx1"/>
                </a:solidFill>
                <a:round/>
                <a:headEnd/>
                <a:tailEnd/>
              </a:ln>
            </p:spPr>
            <p:txBody>
              <a:bodyPr wrap="none" anchor="ctr"/>
              <a:lstStyle/>
              <a:p>
                <a:pPr algn="l"/>
                <a:endParaRPr lang="ru-RU" altLang="ru-RU" sz="2400">
                  <a:latin typeface="Arial" pitchFamily="34" charset="0"/>
                </a:endParaRPr>
              </a:p>
            </p:txBody>
          </p:sp>
        </p:grpSp>
        <p:grpSp>
          <p:nvGrpSpPr>
            <p:cNvPr id="8" name="Group 304"/>
            <p:cNvGrpSpPr>
              <a:grpSpLocks/>
            </p:cNvGrpSpPr>
            <p:nvPr/>
          </p:nvGrpSpPr>
          <p:grpSpPr bwMode="auto">
            <a:xfrm>
              <a:off x="4146" y="3538"/>
              <a:ext cx="364" cy="297"/>
              <a:chOff x="4209" y="3565"/>
              <a:chExt cx="364" cy="297"/>
            </a:xfrm>
          </p:grpSpPr>
          <p:sp>
            <p:nvSpPr>
              <p:cNvPr id="28960" name="Oval 21"/>
              <p:cNvSpPr>
                <a:spLocks noChangeArrowheads="1"/>
              </p:cNvSpPr>
              <p:nvPr/>
            </p:nvSpPr>
            <p:spPr bwMode="auto">
              <a:xfrm rot="5400000">
                <a:off x="4349" y="3622"/>
                <a:ext cx="282" cy="167"/>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961" name="Oval 22"/>
              <p:cNvSpPr>
                <a:spLocks noChangeArrowheads="1"/>
              </p:cNvSpPr>
              <p:nvPr/>
            </p:nvSpPr>
            <p:spPr bwMode="auto">
              <a:xfrm rot="5400000">
                <a:off x="4441" y="3614"/>
                <a:ext cx="94" cy="57"/>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962" name="Oval 23"/>
              <p:cNvSpPr>
                <a:spLocks noChangeArrowheads="1"/>
              </p:cNvSpPr>
              <p:nvPr/>
            </p:nvSpPr>
            <p:spPr bwMode="auto">
              <a:xfrm rot="5400000">
                <a:off x="4152" y="3637"/>
                <a:ext cx="282" cy="167"/>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63" name="Freeform 24"/>
              <p:cNvSpPr>
                <a:spLocks/>
              </p:cNvSpPr>
              <p:nvPr/>
            </p:nvSpPr>
            <p:spPr bwMode="auto">
              <a:xfrm rot="9773837">
                <a:off x="4502" y="3706"/>
                <a:ext cx="28" cy="63"/>
              </a:xfrm>
              <a:custGeom>
                <a:avLst/>
                <a:gdLst>
                  <a:gd name="T0" fmla="*/ 0 w 152"/>
                  <a:gd name="T1" fmla="*/ 0 h 151"/>
                  <a:gd name="T2" fmla="*/ 0 w 152"/>
                  <a:gd name="T3" fmla="*/ 0 h 151"/>
                  <a:gd name="T4" fmla="*/ 0 w 152"/>
                  <a:gd name="T5" fmla="*/ 0 h 151"/>
                  <a:gd name="T6" fmla="*/ 0 w 152"/>
                  <a:gd name="T7" fmla="*/ 0 h 151"/>
                  <a:gd name="T8" fmla="*/ 0 w 152"/>
                  <a:gd name="T9" fmla="*/ 0 h 151"/>
                  <a:gd name="T10" fmla="*/ 0 60000 65536"/>
                  <a:gd name="T11" fmla="*/ 0 60000 65536"/>
                  <a:gd name="T12" fmla="*/ 0 60000 65536"/>
                  <a:gd name="T13" fmla="*/ 0 60000 65536"/>
                  <a:gd name="T14" fmla="*/ 0 60000 65536"/>
                  <a:gd name="T15" fmla="*/ 0 w 152"/>
                  <a:gd name="T16" fmla="*/ 0 h 151"/>
                  <a:gd name="T17" fmla="*/ 152 w 152"/>
                  <a:gd name="T18" fmla="*/ 151 h 151"/>
                </a:gdLst>
                <a:ahLst/>
                <a:cxnLst>
                  <a:cxn ang="T10">
                    <a:pos x="T0" y="T1"/>
                  </a:cxn>
                  <a:cxn ang="T11">
                    <a:pos x="T2" y="T3"/>
                  </a:cxn>
                  <a:cxn ang="T12">
                    <a:pos x="T4" y="T5"/>
                  </a:cxn>
                  <a:cxn ang="T13">
                    <a:pos x="T6" y="T7"/>
                  </a:cxn>
                  <a:cxn ang="T14">
                    <a:pos x="T8" y="T9"/>
                  </a:cxn>
                </a:cxnLst>
                <a:rect l="T15" t="T16" r="T17" b="T18"/>
                <a:pathLst>
                  <a:path w="152" h="151">
                    <a:moveTo>
                      <a:pt x="8" y="0"/>
                    </a:moveTo>
                    <a:cubicBezTo>
                      <a:pt x="4" y="44"/>
                      <a:pt x="0" y="88"/>
                      <a:pt x="8" y="96"/>
                    </a:cubicBezTo>
                    <a:cubicBezTo>
                      <a:pt x="16" y="104"/>
                      <a:pt x="40" y="40"/>
                      <a:pt x="56" y="48"/>
                    </a:cubicBezTo>
                    <a:cubicBezTo>
                      <a:pt x="71" y="55"/>
                      <a:pt x="88" y="151"/>
                      <a:pt x="104" y="144"/>
                    </a:cubicBezTo>
                    <a:cubicBezTo>
                      <a:pt x="119" y="136"/>
                      <a:pt x="135" y="68"/>
                      <a:pt x="152" y="0"/>
                    </a:cubicBezTo>
                  </a:path>
                </a:pathLst>
              </a:custGeom>
              <a:noFill/>
              <a:ln w="9525">
                <a:solidFill>
                  <a:srgbClr val="000000"/>
                </a:solidFill>
                <a:round/>
                <a:headEnd/>
                <a:tailEnd/>
              </a:ln>
            </p:spPr>
            <p:txBody>
              <a:bodyPr wrap="none" anchor="ctr"/>
              <a:lstStyle/>
              <a:p>
                <a:endParaRPr lang="ru-RU"/>
              </a:p>
            </p:txBody>
          </p:sp>
          <p:sp>
            <p:nvSpPr>
              <p:cNvPr id="28964" name="Freeform 25"/>
              <p:cNvSpPr>
                <a:spLocks/>
              </p:cNvSpPr>
              <p:nvPr/>
            </p:nvSpPr>
            <p:spPr bwMode="auto">
              <a:xfrm rot="9773837">
                <a:off x="4474" y="3769"/>
                <a:ext cx="29" cy="63"/>
              </a:xfrm>
              <a:custGeom>
                <a:avLst/>
                <a:gdLst>
                  <a:gd name="T0" fmla="*/ 0 w 152"/>
                  <a:gd name="T1" fmla="*/ 0 h 151"/>
                  <a:gd name="T2" fmla="*/ 0 w 152"/>
                  <a:gd name="T3" fmla="*/ 0 h 151"/>
                  <a:gd name="T4" fmla="*/ 0 w 152"/>
                  <a:gd name="T5" fmla="*/ 0 h 151"/>
                  <a:gd name="T6" fmla="*/ 0 w 152"/>
                  <a:gd name="T7" fmla="*/ 0 h 151"/>
                  <a:gd name="T8" fmla="*/ 0 w 152"/>
                  <a:gd name="T9" fmla="*/ 0 h 151"/>
                  <a:gd name="T10" fmla="*/ 0 60000 65536"/>
                  <a:gd name="T11" fmla="*/ 0 60000 65536"/>
                  <a:gd name="T12" fmla="*/ 0 60000 65536"/>
                  <a:gd name="T13" fmla="*/ 0 60000 65536"/>
                  <a:gd name="T14" fmla="*/ 0 60000 65536"/>
                  <a:gd name="T15" fmla="*/ 0 w 152"/>
                  <a:gd name="T16" fmla="*/ 0 h 151"/>
                  <a:gd name="T17" fmla="*/ 152 w 152"/>
                  <a:gd name="T18" fmla="*/ 151 h 151"/>
                </a:gdLst>
                <a:ahLst/>
                <a:cxnLst>
                  <a:cxn ang="T10">
                    <a:pos x="T0" y="T1"/>
                  </a:cxn>
                  <a:cxn ang="T11">
                    <a:pos x="T2" y="T3"/>
                  </a:cxn>
                  <a:cxn ang="T12">
                    <a:pos x="T4" y="T5"/>
                  </a:cxn>
                  <a:cxn ang="T13">
                    <a:pos x="T6" y="T7"/>
                  </a:cxn>
                  <a:cxn ang="T14">
                    <a:pos x="T8" y="T9"/>
                  </a:cxn>
                </a:cxnLst>
                <a:rect l="T15" t="T16" r="T17" b="T18"/>
                <a:pathLst>
                  <a:path w="152" h="151">
                    <a:moveTo>
                      <a:pt x="8" y="0"/>
                    </a:moveTo>
                    <a:cubicBezTo>
                      <a:pt x="4" y="44"/>
                      <a:pt x="0" y="88"/>
                      <a:pt x="8" y="96"/>
                    </a:cubicBezTo>
                    <a:cubicBezTo>
                      <a:pt x="16" y="104"/>
                      <a:pt x="40" y="40"/>
                      <a:pt x="56" y="48"/>
                    </a:cubicBezTo>
                    <a:cubicBezTo>
                      <a:pt x="71" y="55"/>
                      <a:pt x="88" y="151"/>
                      <a:pt x="104" y="144"/>
                    </a:cubicBezTo>
                    <a:cubicBezTo>
                      <a:pt x="119" y="136"/>
                      <a:pt x="135" y="68"/>
                      <a:pt x="152" y="0"/>
                    </a:cubicBezTo>
                  </a:path>
                </a:pathLst>
              </a:custGeom>
              <a:noFill/>
              <a:ln w="9525">
                <a:solidFill>
                  <a:srgbClr val="000000"/>
                </a:solidFill>
                <a:round/>
                <a:headEnd/>
                <a:tailEnd/>
              </a:ln>
            </p:spPr>
            <p:txBody>
              <a:bodyPr wrap="none" anchor="ctr"/>
              <a:lstStyle/>
              <a:p>
                <a:endParaRPr lang="ru-RU"/>
              </a:p>
            </p:txBody>
          </p:sp>
          <p:sp>
            <p:nvSpPr>
              <p:cNvPr id="28965" name="Freeform 26"/>
              <p:cNvSpPr>
                <a:spLocks/>
              </p:cNvSpPr>
              <p:nvPr/>
            </p:nvSpPr>
            <p:spPr bwMode="auto">
              <a:xfrm rot="7833907">
                <a:off x="4239" y="3720"/>
                <a:ext cx="126" cy="95"/>
              </a:xfrm>
              <a:custGeom>
                <a:avLst/>
                <a:gdLst>
                  <a:gd name="T0" fmla="*/ 0 w 352"/>
                  <a:gd name="T1" fmla="*/ 0 h 352"/>
                  <a:gd name="T2" fmla="*/ 0 w 352"/>
                  <a:gd name="T3" fmla="*/ 0 h 352"/>
                  <a:gd name="T4" fmla="*/ 0 w 352"/>
                  <a:gd name="T5" fmla="*/ 0 h 352"/>
                  <a:gd name="T6" fmla="*/ 0 w 352"/>
                  <a:gd name="T7" fmla="*/ 0 h 352"/>
                  <a:gd name="T8" fmla="*/ 0 w 352"/>
                  <a:gd name="T9" fmla="*/ 0 h 352"/>
                  <a:gd name="T10" fmla="*/ 0 w 352"/>
                  <a:gd name="T11" fmla="*/ 0 h 352"/>
                  <a:gd name="T12" fmla="*/ 0 w 352"/>
                  <a:gd name="T13" fmla="*/ 0 h 352"/>
                  <a:gd name="T14" fmla="*/ 0 w 352"/>
                  <a:gd name="T15" fmla="*/ 0 h 352"/>
                  <a:gd name="T16" fmla="*/ 0 w 352"/>
                  <a:gd name="T17" fmla="*/ 0 h 352"/>
                  <a:gd name="T18" fmla="*/ 0 w 352"/>
                  <a:gd name="T19" fmla="*/ 0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6" y="160"/>
                    </a:moveTo>
                    <a:cubicBezTo>
                      <a:pt x="8" y="256"/>
                      <a:pt x="0" y="352"/>
                      <a:pt x="16" y="352"/>
                    </a:cubicBezTo>
                    <a:cubicBezTo>
                      <a:pt x="32" y="352"/>
                      <a:pt x="96" y="160"/>
                      <a:pt x="112" y="160"/>
                    </a:cubicBezTo>
                    <a:cubicBezTo>
                      <a:pt x="128" y="160"/>
                      <a:pt x="96" y="352"/>
                      <a:pt x="112" y="352"/>
                    </a:cubicBezTo>
                    <a:cubicBezTo>
                      <a:pt x="128" y="352"/>
                      <a:pt x="184" y="216"/>
                      <a:pt x="208" y="160"/>
                    </a:cubicBezTo>
                    <a:cubicBezTo>
                      <a:pt x="232" y="104"/>
                      <a:pt x="248" y="0"/>
                      <a:pt x="256" y="16"/>
                    </a:cubicBezTo>
                    <a:cubicBezTo>
                      <a:pt x="263" y="31"/>
                      <a:pt x="248" y="240"/>
                      <a:pt x="256" y="256"/>
                    </a:cubicBezTo>
                    <a:cubicBezTo>
                      <a:pt x="263" y="271"/>
                      <a:pt x="296" y="120"/>
                      <a:pt x="304" y="112"/>
                    </a:cubicBezTo>
                    <a:cubicBezTo>
                      <a:pt x="312" y="104"/>
                      <a:pt x="296" y="200"/>
                      <a:pt x="304" y="208"/>
                    </a:cubicBezTo>
                    <a:cubicBezTo>
                      <a:pt x="312" y="216"/>
                      <a:pt x="332" y="188"/>
                      <a:pt x="352" y="160"/>
                    </a:cubicBezTo>
                  </a:path>
                </a:pathLst>
              </a:custGeom>
              <a:solidFill>
                <a:schemeClr val="tx1"/>
              </a:solidFill>
              <a:ln w="9525">
                <a:solidFill>
                  <a:srgbClr val="000000"/>
                </a:solidFill>
                <a:round/>
                <a:headEnd/>
                <a:tailEnd/>
              </a:ln>
            </p:spPr>
            <p:txBody>
              <a:bodyPr wrap="none" anchor="ctr"/>
              <a:lstStyle/>
              <a:p>
                <a:endParaRPr lang="ru-RU"/>
              </a:p>
            </p:txBody>
          </p:sp>
          <p:sp>
            <p:nvSpPr>
              <p:cNvPr id="28966" name="Oval 27"/>
              <p:cNvSpPr>
                <a:spLocks noChangeArrowheads="1"/>
              </p:cNvSpPr>
              <p:nvPr/>
            </p:nvSpPr>
            <p:spPr bwMode="auto">
              <a:xfrm rot="5400000">
                <a:off x="4246" y="3630"/>
                <a:ext cx="94" cy="56"/>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687" name="Text Box 28"/>
            <p:cNvSpPr txBox="1">
              <a:spLocks noChangeArrowheads="1"/>
            </p:cNvSpPr>
            <p:nvPr/>
          </p:nvSpPr>
          <p:spPr bwMode="auto">
            <a:xfrm>
              <a:off x="5036" y="3076"/>
              <a:ext cx="787" cy="270"/>
            </a:xfrm>
            <a:prstGeom prst="rect">
              <a:avLst/>
            </a:prstGeom>
            <a:noFill/>
            <a:ln w="9525">
              <a:noFill/>
              <a:miter lim="800000"/>
              <a:headEnd/>
              <a:tailEnd/>
            </a:ln>
          </p:spPr>
          <p:txBody>
            <a:bodyPr wrap="none">
              <a:spAutoFit/>
            </a:bodyPr>
            <a:lstStyle/>
            <a:p>
              <a:pPr algn="ctr"/>
              <a:r>
                <a:rPr kumimoji="1" lang="ru-RU" altLang="ja-JP" sz="1100" b="1">
                  <a:latin typeface="Arial" pitchFamily="34" charset="0"/>
                  <a:ea typeface="ＭＳ Ｐゴシック" pitchFamily="34" charset="-128"/>
                </a:rPr>
                <a:t>Мезангиальная</a:t>
              </a:r>
              <a:endParaRPr kumimoji="1" lang="en-GB" altLang="ja-JP" sz="1100" b="1">
                <a:latin typeface="Arial" pitchFamily="34" charset="0"/>
                <a:ea typeface="ＭＳ Ｐゴシック" pitchFamily="34" charset="-128"/>
              </a:endParaRPr>
            </a:p>
            <a:p>
              <a:pPr algn="ct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grpSp>
          <p:nvGrpSpPr>
            <p:cNvPr id="9" name="Group 29"/>
            <p:cNvGrpSpPr>
              <a:grpSpLocks/>
            </p:cNvGrpSpPr>
            <p:nvPr/>
          </p:nvGrpSpPr>
          <p:grpSpPr bwMode="auto">
            <a:xfrm rot="2035066">
              <a:off x="5305" y="2813"/>
              <a:ext cx="133" cy="240"/>
              <a:chOff x="4128" y="2784"/>
              <a:chExt cx="240" cy="384"/>
            </a:xfrm>
          </p:grpSpPr>
          <p:sp>
            <p:nvSpPr>
              <p:cNvPr id="28958" name="AutoShape 30"/>
              <p:cNvSpPr>
                <a:spLocks noChangeArrowheads="1"/>
              </p:cNvSpPr>
              <p:nvPr/>
            </p:nvSpPr>
            <p:spPr bwMode="auto">
              <a:xfrm rot="-2087761" flipH="1" flipV="1">
                <a:off x="4128" y="2784"/>
                <a:ext cx="240" cy="384"/>
              </a:xfrm>
              <a:prstGeom prst="rtTriangle">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59" name="Oval 31"/>
              <p:cNvSpPr>
                <a:spLocks noChangeArrowheads="1"/>
              </p:cNvSpPr>
              <p:nvPr/>
            </p:nvSpPr>
            <p:spPr bwMode="auto">
              <a:xfrm rot="-3534750">
                <a:off x="4224" y="2832"/>
                <a:ext cx="48" cy="144"/>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10" name="Group 32"/>
            <p:cNvGrpSpPr>
              <a:grpSpLocks/>
            </p:cNvGrpSpPr>
            <p:nvPr/>
          </p:nvGrpSpPr>
          <p:grpSpPr bwMode="auto">
            <a:xfrm rot="1265877">
              <a:off x="5320" y="3689"/>
              <a:ext cx="92" cy="172"/>
              <a:chOff x="4560" y="3456"/>
              <a:chExt cx="144" cy="240"/>
            </a:xfrm>
          </p:grpSpPr>
          <p:sp>
            <p:nvSpPr>
              <p:cNvPr id="28956" name="AutoShape 33"/>
              <p:cNvSpPr>
                <a:spLocks noChangeArrowheads="1"/>
              </p:cNvSpPr>
              <p:nvPr/>
            </p:nvSpPr>
            <p:spPr bwMode="auto">
              <a:xfrm rot="-2087761" flipH="1" flipV="1">
                <a:off x="4560" y="3456"/>
                <a:ext cx="144" cy="240"/>
              </a:xfrm>
              <a:prstGeom prst="rtTriangle">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57" name="Oval 34"/>
              <p:cNvSpPr>
                <a:spLocks noChangeArrowheads="1"/>
              </p:cNvSpPr>
              <p:nvPr/>
            </p:nvSpPr>
            <p:spPr bwMode="auto">
              <a:xfrm>
                <a:off x="4608" y="3504"/>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11" name="Group 35"/>
            <p:cNvGrpSpPr>
              <a:grpSpLocks/>
            </p:cNvGrpSpPr>
            <p:nvPr/>
          </p:nvGrpSpPr>
          <p:grpSpPr bwMode="auto">
            <a:xfrm rot="2574938">
              <a:off x="5364" y="3567"/>
              <a:ext cx="84" cy="157"/>
              <a:chOff x="4560" y="3312"/>
              <a:chExt cx="144" cy="240"/>
            </a:xfrm>
          </p:grpSpPr>
          <p:sp>
            <p:nvSpPr>
              <p:cNvPr id="28954" name="AutoShape 36"/>
              <p:cNvSpPr>
                <a:spLocks noChangeArrowheads="1"/>
              </p:cNvSpPr>
              <p:nvPr/>
            </p:nvSpPr>
            <p:spPr bwMode="auto">
              <a:xfrm rot="-2087761" flipH="1" flipV="1">
                <a:off x="4560" y="3312"/>
                <a:ext cx="144" cy="240"/>
              </a:xfrm>
              <a:prstGeom prst="rtTriangle">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55" name="Oval 37"/>
              <p:cNvSpPr>
                <a:spLocks noChangeArrowheads="1"/>
              </p:cNvSpPr>
              <p:nvPr/>
            </p:nvSpPr>
            <p:spPr bwMode="auto">
              <a:xfrm>
                <a:off x="4608" y="3360"/>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12" name="Group 38"/>
            <p:cNvGrpSpPr>
              <a:grpSpLocks/>
            </p:cNvGrpSpPr>
            <p:nvPr/>
          </p:nvGrpSpPr>
          <p:grpSpPr bwMode="auto">
            <a:xfrm rot="3783381">
              <a:off x="5423" y="3658"/>
              <a:ext cx="107" cy="159"/>
              <a:chOff x="4752" y="3168"/>
              <a:chExt cx="144" cy="240"/>
            </a:xfrm>
          </p:grpSpPr>
          <p:sp>
            <p:nvSpPr>
              <p:cNvPr id="28952" name="AutoShape 39"/>
              <p:cNvSpPr>
                <a:spLocks noChangeArrowheads="1"/>
              </p:cNvSpPr>
              <p:nvPr/>
            </p:nvSpPr>
            <p:spPr bwMode="auto">
              <a:xfrm rot="-2087761" flipH="1" flipV="1">
                <a:off x="4752" y="3168"/>
                <a:ext cx="144" cy="240"/>
              </a:xfrm>
              <a:prstGeom prst="rtTriangle">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53" name="Oval 40"/>
              <p:cNvSpPr>
                <a:spLocks noChangeArrowheads="1"/>
              </p:cNvSpPr>
              <p:nvPr/>
            </p:nvSpPr>
            <p:spPr bwMode="auto">
              <a:xfrm>
                <a:off x="4800" y="3216"/>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692" name="Text Box 41"/>
            <p:cNvSpPr txBox="1">
              <a:spLocks noChangeArrowheads="1"/>
            </p:cNvSpPr>
            <p:nvPr/>
          </p:nvSpPr>
          <p:spPr bwMode="auto">
            <a:xfrm>
              <a:off x="2438" y="3077"/>
              <a:ext cx="565"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Гепатоцит</a:t>
              </a:r>
              <a:endParaRPr kumimoji="1" lang="en-GB" altLang="ja-JP" sz="1100" b="1">
                <a:latin typeface="Arial" pitchFamily="34" charset="0"/>
                <a:ea typeface="ＭＳ Ｐゴシック" pitchFamily="34" charset="-128"/>
              </a:endParaRPr>
            </a:p>
          </p:txBody>
        </p:sp>
        <p:grpSp>
          <p:nvGrpSpPr>
            <p:cNvPr id="13" name="Group 42"/>
            <p:cNvGrpSpPr>
              <a:grpSpLocks/>
            </p:cNvGrpSpPr>
            <p:nvPr/>
          </p:nvGrpSpPr>
          <p:grpSpPr bwMode="auto">
            <a:xfrm>
              <a:off x="2545" y="2860"/>
              <a:ext cx="383" cy="193"/>
              <a:chOff x="4808" y="3406"/>
              <a:chExt cx="432" cy="193"/>
            </a:xfrm>
          </p:grpSpPr>
          <p:grpSp>
            <p:nvGrpSpPr>
              <p:cNvPr id="14" name="Group 43"/>
              <p:cNvGrpSpPr>
                <a:grpSpLocks/>
              </p:cNvGrpSpPr>
              <p:nvPr/>
            </p:nvGrpSpPr>
            <p:grpSpPr bwMode="auto">
              <a:xfrm rot="-574836">
                <a:off x="4808" y="3406"/>
                <a:ext cx="144" cy="192"/>
                <a:chOff x="2369" y="3361"/>
                <a:chExt cx="144" cy="192"/>
              </a:xfrm>
            </p:grpSpPr>
            <p:sp>
              <p:nvSpPr>
                <p:cNvPr id="28950" name="AutoShape 44"/>
                <p:cNvSpPr>
                  <a:spLocks noChangeArrowheads="1"/>
                </p:cNvSpPr>
                <p:nvPr/>
              </p:nvSpPr>
              <p:spPr bwMode="auto">
                <a:xfrm rot="609659">
                  <a:off x="2369" y="3361"/>
                  <a:ext cx="144" cy="192"/>
                </a:xfrm>
                <a:prstGeom prst="roundRect">
                  <a:avLst>
                    <a:gd name="adj" fmla="val 16667"/>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51" name="Oval 45"/>
                <p:cNvSpPr>
                  <a:spLocks noChangeArrowheads="1"/>
                </p:cNvSpPr>
                <p:nvPr/>
              </p:nvSpPr>
              <p:spPr bwMode="auto">
                <a:xfrm rot="624074">
                  <a:off x="2417" y="3409"/>
                  <a:ext cx="48" cy="96"/>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15" name="Group 46"/>
              <p:cNvGrpSpPr>
                <a:grpSpLocks/>
              </p:cNvGrpSpPr>
              <p:nvPr/>
            </p:nvGrpSpPr>
            <p:grpSpPr bwMode="auto">
              <a:xfrm rot="-574836">
                <a:off x="4952" y="3407"/>
                <a:ext cx="144" cy="192"/>
                <a:chOff x="2513" y="3409"/>
                <a:chExt cx="144" cy="192"/>
              </a:xfrm>
            </p:grpSpPr>
            <p:sp>
              <p:nvSpPr>
                <p:cNvPr id="28948" name="AutoShape 47"/>
                <p:cNvSpPr>
                  <a:spLocks noChangeArrowheads="1"/>
                </p:cNvSpPr>
                <p:nvPr/>
              </p:nvSpPr>
              <p:spPr bwMode="auto">
                <a:xfrm rot="609659">
                  <a:off x="2513" y="3409"/>
                  <a:ext cx="144" cy="192"/>
                </a:xfrm>
                <a:prstGeom prst="roundRect">
                  <a:avLst>
                    <a:gd name="adj" fmla="val 16667"/>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49" name="Oval 48"/>
                <p:cNvSpPr>
                  <a:spLocks noChangeArrowheads="1"/>
                </p:cNvSpPr>
                <p:nvPr/>
              </p:nvSpPr>
              <p:spPr bwMode="auto">
                <a:xfrm rot="624074">
                  <a:off x="2561" y="3457"/>
                  <a:ext cx="48" cy="96"/>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16" name="Group 49"/>
              <p:cNvGrpSpPr>
                <a:grpSpLocks/>
              </p:cNvGrpSpPr>
              <p:nvPr/>
            </p:nvGrpSpPr>
            <p:grpSpPr bwMode="auto">
              <a:xfrm rot="-574836">
                <a:off x="5096" y="3406"/>
                <a:ext cx="144" cy="192"/>
                <a:chOff x="2657" y="3457"/>
                <a:chExt cx="144" cy="192"/>
              </a:xfrm>
            </p:grpSpPr>
            <p:sp>
              <p:nvSpPr>
                <p:cNvPr id="28946" name="AutoShape 50"/>
                <p:cNvSpPr>
                  <a:spLocks noChangeArrowheads="1"/>
                </p:cNvSpPr>
                <p:nvPr/>
              </p:nvSpPr>
              <p:spPr bwMode="auto">
                <a:xfrm rot="609659">
                  <a:off x="2657" y="3457"/>
                  <a:ext cx="144" cy="192"/>
                </a:xfrm>
                <a:prstGeom prst="roundRect">
                  <a:avLst>
                    <a:gd name="adj" fmla="val 16667"/>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47" name="Oval 51"/>
                <p:cNvSpPr>
                  <a:spLocks noChangeArrowheads="1"/>
                </p:cNvSpPr>
                <p:nvPr/>
              </p:nvSpPr>
              <p:spPr bwMode="auto">
                <a:xfrm rot="624074">
                  <a:off x="2705" y="3505"/>
                  <a:ext cx="48" cy="96"/>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sp>
          <p:nvSpPr>
            <p:cNvPr id="28694" name="Line 52"/>
            <p:cNvSpPr>
              <a:spLocks noChangeShapeType="1"/>
            </p:cNvSpPr>
            <p:nvPr/>
          </p:nvSpPr>
          <p:spPr bwMode="auto">
            <a:xfrm>
              <a:off x="2729" y="3222"/>
              <a:ext cx="0" cy="184"/>
            </a:xfrm>
            <a:prstGeom prst="line">
              <a:avLst/>
            </a:prstGeom>
            <a:noFill/>
            <a:ln w="38100">
              <a:solidFill>
                <a:srgbClr val="FF99CC"/>
              </a:solidFill>
              <a:round/>
              <a:headEnd/>
              <a:tailEnd type="triangle" w="med" len="med"/>
            </a:ln>
          </p:spPr>
          <p:txBody>
            <a:bodyPr wrap="none" anchor="ctr"/>
            <a:lstStyle/>
            <a:p>
              <a:endParaRPr lang="ru-RU"/>
            </a:p>
          </p:txBody>
        </p:sp>
        <p:sp>
          <p:nvSpPr>
            <p:cNvPr id="28695" name="Line 53"/>
            <p:cNvSpPr>
              <a:spLocks noChangeShapeType="1"/>
            </p:cNvSpPr>
            <p:nvPr/>
          </p:nvSpPr>
          <p:spPr bwMode="auto">
            <a:xfrm>
              <a:off x="3841" y="3222"/>
              <a:ext cx="1" cy="184"/>
            </a:xfrm>
            <a:prstGeom prst="line">
              <a:avLst/>
            </a:prstGeom>
            <a:noFill/>
            <a:ln w="38100">
              <a:solidFill>
                <a:srgbClr val="FF99CC"/>
              </a:solidFill>
              <a:round/>
              <a:headEnd/>
              <a:tailEnd type="triangle" w="med" len="med"/>
            </a:ln>
          </p:spPr>
          <p:txBody>
            <a:bodyPr wrap="none" anchor="ctr"/>
            <a:lstStyle/>
            <a:p>
              <a:endParaRPr lang="ru-RU"/>
            </a:p>
          </p:txBody>
        </p:sp>
        <p:sp>
          <p:nvSpPr>
            <p:cNvPr id="28696" name="Text Box 54"/>
            <p:cNvSpPr txBox="1">
              <a:spLocks noChangeArrowheads="1"/>
            </p:cNvSpPr>
            <p:nvPr/>
          </p:nvSpPr>
          <p:spPr bwMode="auto">
            <a:xfrm>
              <a:off x="3358" y="3804"/>
              <a:ext cx="955" cy="228"/>
            </a:xfrm>
            <a:prstGeom prst="rect">
              <a:avLst/>
            </a:prstGeom>
            <a:noFill/>
            <a:ln w="9525">
              <a:noFill/>
              <a:miter lim="800000"/>
              <a:headEnd/>
              <a:tailEnd/>
            </a:ln>
          </p:spPr>
          <p:txBody>
            <a:bodyPr wrap="none">
              <a:spAutoFit/>
            </a:bodyPr>
            <a:lstStyle/>
            <a:p>
              <a:pPr algn="ctr">
                <a:lnSpc>
                  <a:spcPct val="80000"/>
                </a:lnSpc>
              </a:pPr>
              <a:r>
                <a:rPr kumimoji="1" lang="ru-RU" altLang="ja-JP" sz="1100" b="1">
                  <a:latin typeface="Arial" pitchFamily="34" charset="0"/>
                  <a:ea typeface="ＭＳ Ｐゴシック" pitchFamily="34" charset="-128"/>
                </a:rPr>
                <a:t>Дифференцировка</a:t>
              </a:r>
            </a:p>
            <a:p>
              <a:pPr algn="ctr">
                <a:lnSpc>
                  <a:spcPct val="80000"/>
                </a:lnSpc>
              </a:pPr>
              <a:r>
                <a:rPr kumimoji="1" lang="ru-RU" altLang="ja-JP" sz="1100" b="1">
                  <a:latin typeface="Arial" pitchFamily="34" charset="0"/>
                  <a:ea typeface="ＭＳ Ｐゴシック" pitchFamily="34" charset="-128"/>
                </a:rPr>
                <a:t> нервных клеток</a:t>
              </a:r>
              <a:endParaRPr kumimoji="1" lang="en-GB" altLang="ja-JP" sz="1100" b="1">
                <a:latin typeface="Arial" pitchFamily="34" charset="0"/>
                <a:ea typeface="ＭＳ Ｐゴシック" pitchFamily="34" charset="-128"/>
              </a:endParaRPr>
            </a:p>
          </p:txBody>
        </p:sp>
        <p:grpSp>
          <p:nvGrpSpPr>
            <p:cNvPr id="17" name="Group 55"/>
            <p:cNvGrpSpPr>
              <a:grpSpLocks/>
            </p:cNvGrpSpPr>
            <p:nvPr/>
          </p:nvGrpSpPr>
          <p:grpSpPr bwMode="auto">
            <a:xfrm>
              <a:off x="4587" y="2901"/>
              <a:ext cx="307" cy="153"/>
              <a:chOff x="2901" y="2924"/>
              <a:chExt cx="432" cy="192"/>
            </a:xfrm>
          </p:grpSpPr>
          <p:grpSp>
            <p:nvGrpSpPr>
              <p:cNvPr id="18" name="Group 56"/>
              <p:cNvGrpSpPr>
                <a:grpSpLocks/>
              </p:cNvGrpSpPr>
              <p:nvPr/>
            </p:nvGrpSpPr>
            <p:grpSpPr bwMode="auto">
              <a:xfrm rot="1887664">
                <a:off x="2901" y="2924"/>
                <a:ext cx="144" cy="192"/>
                <a:chOff x="3360" y="3408"/>
                <a:chExt cx="144" cy="192"/>
              </a:xfrm>
            </p:grpSpPr>
            <p:sp>
              <p:nvSpPr>
                <p:cNvPr id="28941" name="Oval 57"/>
                <p:cNvSpPr>
                  <a:spLocks noChangeArrowheads="1"/>
                </p:cNvSpPr>
                <p:nvPr/>
              </p:nvSpPr>
              <p:spPr bwMode="auto">
                <a:xfrm rot="-1661307">
                  <a:off x="3360" y="3408"/>
                  <a:ext cx="144" cy="192"/>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42" name="Oval 58"/>
                <p:cNvSpPr>
                  <a:spLocks noChangeArrowheads="1"/>
                </p:cNvSpPr>
                <p:nvPr/>
              </p:nvSpPr>
              <p:spPr bwMode="auto">
                <a:xfrm rot="3306117">
                  <a:off x="3384" y="3480"/>
                  <a:ext cx="96"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19" name="Group 59"/>
              <p:cNvGrpSpPr>
                <a:grpSpLocks/>
              </p:cNvGrpSpPr>
              <p:nvPr/>
            </p:nvGrpSpPr>
            <p:grpSpPr bwMode="auto">
              <a:xfrm rot="1887664">
                <a:off x="3045" y="2924"/>
                <a:ext cx="144" cy="192"/>
                <a:chOff x="3504" y="3360"/>
                <a:chExt cx="144" cy="192"/>
              </a:xfrm>
            </p:grpSpPr>
            <p:sp>
              <p:nvSpPr>
                <p:cNvPr id="28939" name="Oval 60"/>
                <p:cNvSpPr>
                  <a:spLocks noChangeArrowheads="1"/>
                </p:cNvSpPr>
                <p:nvPr/>
              </p:nvSpPr>
              <p:spPr bwMode="auto">
                <a:xfrm rot="-1661307">
                  <a:off x="3504" y="3360"/>
                  <a:ext cx="144" cy="192"/>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40" name="Oval 61"/>
                <p:cNvSpPr>
                  <a:spLocks noChangeArrowheads="1"/>
                </p:cNvSpPr>
                <p:nvPr/>
              </p:nvSpPr>
              <p:spPr bwMode="auto">
                <a:xfrm rot="3306117">
                  <a:off x="3528" y="3432"/>
                  <a:ext cx="96"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0" name="Group 62"/>
              <p:cNvGrpSpPr>
                <a:grpSpLocks/>
              </p:cNvGrpSpPr>
              <p:nvPr/>
            </p:nvGrpSpPr>
            <p:grpSpPr bwMode="auto">
              <a:xfrm rot="1887664">
                <a:off x="3189" y="2924"/>
                <a:ext cx="144" cy="192"/>
                <a:chOff x="3648" y="3312"/>
                <a:chExt cx="144" cy="192"/>
              </a:xfrm>
            </p:grpSpPr>
            <p:sp>
              <p:nvSpPr>
                <p:cNvPr id="28937" name="Oval 63"/>
                <p:cNvSpPr>
                  <a:spLocks noChangeArrowheads="1"/>
                </p:cNvSpPr>
                <p:nvPr/>
              </p:nvSpPr>
              <p:spPr bwMode="auto">
                <a:xfrm rot="-1661307">
                  <a:off x="3648" y="3312"/>
                  <a:ext cx="144" cy="192"/>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38" name="Oval 64"/>
                <p:cNvSpPr>
                  <a:spLocks noChangeArrowheads="1"/>
                </p:cNvSpPr>
                <p:nvPr/>
              </p:nvSpPr>
              <p:spPr bwMode="auto">
                <a:xfrm rot="3306117">
                  <a:off x="3672" y="3384"/>
                  <a:ext cx="96"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grpSp>
          <p:nvGrpSpPr>
            <p:cNvPr id="21" name="Group 65"/>
            <p:cNvGrpSpPr>
              <a:grpSpLocks/>
            </p:cNvGrpSpPr>
            <p:nvPr/>
          </p:nvGrpSpPr>
          <p:grpSpPr bwMode="auto">
            <a:xfrm>
              <a:off x="4650" y="3574"/>
              <a:ext cx="397" cy="259"/>
              <a:chOff x="2901" y="3644"/>
              <a:chExt cx="447" cy="259"/>
            </a:xfrm>
          </p:grpSpPr>
          <p:grpSp>
            <p:nvGrpSpPr>
              <p:cNvPr id="22" name="Group 66"/>
              <p:cNvGrpSpPr>
                <a:grpSpLocks/>
              </p:cNvGrpSpPr>
              <p:nvPr/>
            </p:nvGrpSpPr>
            <p:grpSpPr bwMode="auto">
              <a:xfrm rot="-42596">
                <a:off x="2901" y="3644"/>
                <a:ext cx="432" cy="48"/>
                <a:chOff x="3936" y="3840"/>
                <a:chExt cx="432" cy="48"/>
              </a:xfrm>
            </p:grpSpPr>
            <p:grpSp>
              <p:nvGrpSpPr>
                <p:cNvPr id="23" name="Group 67"/>
                <p:cNvGrpSpPr>
                  <a:grpSpLocks/>
                </p:cNvGrpSpPr>
                <p:nvPr/>
              </p:nvGrpSpPr>
              <p:grpSpPr bwMode="auto">
                <a:xfrm>
                  <a:off x="3936" y="3840"/>
                  <a:ext cx="144" cy="48"/>
                  <a:chOff x="3936" y="3744"/>
                  <a:chExt cx="144" cy="144"/>
                </a:xfrm>
              </p:grpSpPr>
              <p:sp>
                <p:nvSpPr>
                  <p:cNvPr id="28932" name="AutoShape 68"/>
                  <p:cNvSpPr>
                    <a:spLocks noChangeArrowheads="1"/>
                  </p:cNvSpPr>
                  <p:nvPr/>
                </p:nvSpPr>
                <p:spPr bwMode="auto">
                  <a:xfrm>
                    <a:off x="3936" y="3744"/>
                    <a:ext cx="144" cy="144"/>
                  </a:xfrm>
                  <a:prstGeom prst="roundRect">
                    <a:avLst>
                      <a:gd name="adj" fmla="val 16667"/>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33" name="Oval 69"/>
                  <p:cNvSpPr>
                    <a:spLocks noChangeArrowheads="1"/>
                  </p:cNvSpPr>
                  <p:nvPr/>
                </p:nvSpPr>
                <p:spPr bwMode="auto">
                  <a:xfrm>
                    <a:off x="3984" y="3792"/>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4" name="Group 70"/>
                <p:cNvGrpSpPr>
                  <a:grpSpLocks/>
                </p:cNvGrpSpPr>
                <p:nvPr/>
              </p:nvGrpSpPr>
              <p:grpSpPr bwMode="auto">
                <a:xfrm>
                  <a:off x="4080" y="3840"/>
                  <a:ext cx="144" cy="48"/>
                  <a:chOff x="3936" y="3744"/>
                  <a:chExt cx="144" cy="144"/>
                </a:xfrm>
              </p:grpSpPr>
              <p:sp>
                <p:nvSpPr>
                  <p:cNvPr id="28930" name="AutoShape 71"/>
                  <p:cNvSpPr>
                    <a:spLocks noChangeArrowheads="1"/>
                  </p:cNvSpPr>
                  <p:nvPr/>
                </p:nvSpPr>
                <p:spPr bwMode="auto">
                  <a:xfrm>
                    <a:off x="3936" y="3744"/>
                    <a:ext cx="144" cy="144"/>
                  </a:xfrm>
                  <a:prstGeom prst="roundRect">
                    <a:avLst>
                      <a:gd name="adj" fmla="val 16667"/>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31" name="Oval 72"/>
                  <p:cNvSpPr>
                    <a:spLocks noChangeArrowheads="1"/>
                  </p:cNvSpPr>
                  <p:nvPr/>
                </p:nvSpPr>
                <p:spPr bwMode="auto">
                  <a:xfrm>
                    <a:off x="3984" y="3792"/>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5" name="Group 73"/>
                <p:cNvGrpSpPr>
                  <a:grpSpLocks/>
                </p:cNvGrpSpPr>
                <p:nvPr/>
              </p:nvGrpSpPr>
              <p:grpSpPr bwMode="auto">
                <a:xfrm>
                  <a:off x="4224" y="3840"/>
                  <a:ext cx="144" cy="48"/>
                  <a:chOff x="3936" y="3744"/>
                  <a:chExt cx="144" cy="144"/>
                </a:xfrm>
              </p:grpSpPr>
              <p:sp>
                <p:nvSpPr>
                  <p:cNvPr id="28928" name="AutoShape 74"/>
                  <p:cNvSpPr>
                    <a:spLocks noChangeArrowheads="1"/>
                  </p:cNvSpPr>
                  <p:nvPr/>
                </p:nvSpPr>
                <p:spPr bwMode="auto">
                  <a:xfrm>
                    <a:off x="3936" y="3744"/>
                    <a:ext cx="144" cy="144"/>
                  </a:xfrm>
                  <a:prstGeom prst="roundRect">
                    <a:avLst>
                      <a:gd name="adj" fmla="val 16667"/>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29" name="Oval 75"/>
                  <p:cNvSpPr>
                    <a:spLocks noChangeArrowheads="1"/>
                  </p:cNvSpPr>
                  <p:nvPr/>
                </p:nvSpPr>
                <p:spPr bwMode="auto">
                  <a:xfrm>
                    <a:off x="3984" y="3792"/>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sp>
            <p:nvSpPr>
              <p:cNvPr id="28913" name="AutoShape 76"/>
              <p:cNvSpPr>
                <a:spLocks noChangeArrowheads="1"/>
              </p:cNvSpPr>
              <p:nvPr/>
            </p:nvSpPr>
            <p:spPr bwMode="auto">
              <a:xfrm rot="54635">
                <a:off x="3204" y="3673"/>
                <a:ext cx="144" cy="96"/>
              </a:xfrm>
              <a:prstGeom prst="octagon">
                <a:avLst>
                  <a:gd name="adj" fmla="val 29287"/>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14" name="Oval 77"/>
              <p:cNvSpPr>
                <a:spLocks noChangeArrowheads="1"/>
              </p:cNvSpPr>
              <p:nvPr/>
            </p:nvSpPr>
            <p:spPr bwMode="auto">
              <a:xfrm rot="277515">
                <a:off x="3253" y="3701"/>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15" name="AutoShape 78"/>
              <p:cNvSpPr>
                <a:spLocks noChangeArrowheads="1"/>
              </p:cNvSpPr>
              <p:nvPr/>
            </p:nvSpPr>
            <p:spPr bwMode="auto">
              <a:xfrm rot="54635">
                <a:off x="3052" y="3679"/>
                <a:ext cx="144" cy="96"/>
              </a:xfrm>
              <a:prstGeom prst="octagon">
                <a:avLst>
                  <a:gd name="adj" fmla="val 29287"/>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16" name="AutoShape 79"/>
              <p:cNvSpPr>
                <a:spLocks noChangeArrowheads="1"/>
              </p:cNvSpPr>
              <p:nvPr/>
            </p:nvSpPr>
            <p:spPr bwMode="auto">
              <a:xfrm rot="54635">
                <a:off x="2901" y="3683"/>
                <a:ext cx="144" cy="96"/>
              </a:xfrm>
              <a:prstGeom prst="octagon">
                <a:avLst>
                  <a:gd name="adj" fmla="val 29287"/>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17" name="Oval 80"/>
              <p:cNvSpPr>
                <a:spLocks noChangeArrowheads="1"/>
              </p:cNvSpPr>
              <p:nvPr/>
            </p:nvSpPr>
            <p:spPr bwMode="auto">
              <a:xfrm rot="277515">
                <a:off x="2950" y="3711"/>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18" name="Oval 81"/>
              <p:cNvSpPr>
                <a:spLocks noChangeArrowheads="1"/>
              </p:cNvSpPr>
              <p:nvPr/>
            </p:nvSpPr>
            <p:spPr bwMode="auto">
              <a:xfrm rot="277515">
                <a:off x="3101" y="3707"/>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19" name="AutoShape 82"/>
              <p:cNvSpPr>
                <a:spLocks noChangeArrowheads="1"/>
              </p:cNvSpPr>
              <p:nvPr/>
            </p:nvSpPr>
            <p:spPr bwMode="auto">
              <a:xfrm rot="55762">
                <a:off x="3053" y="3753"/>
                <a:ext cx="144" cy="144"/>
              </a:xfrm>
              <a:prstGeom prst="octagon">
                <a:avLst>
                  <a:gd name="adj" fmla="val 29287"/>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20" name="AutoShape 83"/>
              <p:cNvSpPr>
                <a:spLocks noChangeArrowheads="1"/>
              </p:cNvSpPr>
              <p:nvPr/>
            </p:nvSpPr>
            <p:spPr bwMode="auto">
              <a:xfrm rot="55762">
                <a:off x="2901" y="3759"/>
                <a:ext cx="144" cy="144"/>
              </a:xfrm>
              <a:prstGeom prst="octagon">
                <a:avLst>
                  <a:gd name="adj" fmla="val 29287"/>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21" name="Oval 84"/>
              <p:cNvSpPr>
                <a:spLocks noChangeArrowheads="1"/>
              </p:cNvSpPr>
              <p:nvPr/>
            </p:nvSpPr>
            <p:spPr bwMode="auto">
              <a:xfrm rot="67916">
                <a:off x="3101" y="3801"/>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22" name="AutoShape 85"/>
              <p:cNvSpPr>
                <a:spLocks noChangeArrowheads="1"/>
              </p:cNvSpPr>
              <p:nvPr/>
            </p:nvSpPr>
            <p:spPr bwMode="auto">
              <a:xfrm rot="55762">
                <a:off x="3204" y="3748"/>
                <a:ext cx="144" cy="144"/>
              </a:xfrm>
              <a:prstGeom prst="octagon">
                <a:avLst>
                  <a:gd name="adj" fmla="val 29287"/>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923" name="Oval 86"/>
              <p:cNvSpPr>
                <a:spLocks noChangeArrowheads="1"/>
              </p:cNvSpPr>
              <p:nvPr/>
            </p:nvSpPr>
            <p:spPr bwMode="auto">
              <a:xfrm rot="67916">
                <a:off x="2949" y="3807"/>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924" name="Oval 87"/>
              <p:cNvSpPr>
                <a:spLocks noChangeArrowheads="1"/>
              </p:cNvSpPr>
              <p:nvPr/>
            </p:nvSpPr>
            <p:spPr bwMode="auto">
              <a:xfrm rot="67916">
                <a:off x="3252" y="3796"/>
                <a:ext cx="48" cy="48"/>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699" name="Text Box 88"/>
            <p:cNvSpPr txBox="1">
              <a:spLocks noChangeArrowheads="1"/>
            </p:cNvSpPr>
            <p:nvPr/>
          </p:nvSpPr>
          <p:spPr bwMode="auto">
            <a:xfrm>
              <a:off x="4448" y="3073"/>
              <a:ext cx="677"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Кератиноцит</a:t>
              </a:r>
              <a:endParaRPr kumimoji="1" lang="en-GB" altLang="ja-JP" sz="1100" b="1">
                <a:latin typeface="Arial" pitchFamily="34" charset="0"/>
                <a:ea typeface="ＭＳ Ｐゴシック" pitchFamily="34" charset="-128"/>
              </a:endParaRPr>
            </a:p>
          </p:txBody>
        </p:sp>
        <p:grpSp>
          <p:nvGrpSpPr>
            <p:cNvPr id="26" name="Group 90"/>
            <p:cNvGrpSpPr>
              <a:grpSpLocks/>
            </p:cNvGrpSpPr>
            <p:nvPr/>
          </p:nvGrpSpPr>
          <p:grpSpPr bwMode="auto">
            <a:xfrm rot="5564064">
              <a:off x="2243" y="2874"/>
              <a:ext cx="121" cy="108"/>
              <a:chOff x="3984" y="768"/>
              <a:chExt cx="336" cy="240"/>
            </a:xfrm>
          </p:grpSpPr>
          <p:sp>
            <p:nvSpPr>
              <p:cNvPr id="28908" name="Freeform 91"/>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909" name="Freeform 92"/>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910" name="Line 93"/>
              <p:cNvSpPr>
                <a:spLocks noChangeShapeType="1"/>
              </p:cNvSpPr>
              <p:nvPr/>
            </p:nvSpPr>
            <p:spPr bwMode="auto">
              <a:xfrm flipH="1">
                <a:off x="4272" y="816"/>
                <a:ext cx="48" cy="48"/>
              </a:xfrm>
              <a:prstGeom prst="line">
                <a:avLst/>
              </a:prstGeom>
              <a:noFill/>
              <a:ln w="28575">
                <a:solidFill>
                  <a:schemeClr val="tx1"/>
                </a:solidFill>
                <a:round/>
                <a:headEnd/>
                <a:tailEnd/>
              </a:ln>
            </p:spPr>
            <p:txBody>
              <a:bodyPr wrap="none" anchor="ctr"/>
              <a:lstStyle/>
              <a:p>
                <a:endParaRPr lang="ru-RU"/>
              </a:p>
            </p:txBody>
          </p:sp>
          <p:sp>
            <p:nvSpPr>
              <p:cNvPr id="28911" name="Line 94"/>
              <p:cNvSpPr>
                <a:spLocks noChangeShapeType="1"/>
              </p:cNvSpPr>
              <p:nvPr/>
            </p:nvSpPr>
            <p:spPr bwMode="auto">
              <a:xfrm>
                <a:off x="3984" y="816"/>
                <a:ext cx="48" cy="48"/>
              </a:xfrm>
              <a:prstGeom prst="line">
                <a:avLst/>
              </a:prstGeom>
              <a:noFill/>
              <a:ln w="28575">
                <a:solidFill>
                  <a:schemeClr val="tx1"/>
                </a:solidFill>
                <a:round/>
                <a:headEnd/>
                <a:tailEnd/>
              </a:ln>
            </p:spPr>
            <p:txBody>
              <a:bodyPr wrap="none" anchor="ctr"/>
              <a:lstStyle/>
              <a:p>
                <a:endParaRPr lang="ru-RU"/>
              </a:p>
            </p:txBody>
          </p:sp>
        </p:grpSp>
        <p:sp>
          <p:nvSpPr>
            <p:cNvPr id="28701" name="Text Box 95"/>
            <p:cNvSpPr txBox="1">
              <a:spLocks noChangeArrowheads="1"/>
            </p:cNvSpPr>
            <p:nvPr/>
          </p:nvSpPr>
          <p:spPr bwMode="auto">
            <a:xfrm>
              <a:off x="2172" y="2970"/>
              <a:ext cx="102" cy="173"/>
            </a:xfrm>
            <a:prstGeom prst="rect">
              <a:avLst/>
            </a:prstGeom>
            <a:noFill/>
            <a:ln w="9525">
              <a:noFill/>
              <a:miter lim="800000"/>
              <a:headEnd/>
              <a:tailEnd/>
            </a:ln>
          </p:spPr>
          <p:txBody>
            <a:bodyPr wrap="none">
              <a:spAutoFit/>
            </a:bodyPr>
            <a:lstStyle/>
            <a:p>
              <a:pPr algn="l"/>
              <a:endParaRPr kumimoji="1" lang="en-GB" altLang="ru-RU" sz="1200">
                <a:latin typeface="Arial" pitchFamily="34" charset="0"/>
                <a:ea typeface="Osaka"/>
                <a:cs typeface="Osaka"/>
              </a:endParaRPr>
            </a:p>
          </p:txBody>
        </p:sp>
        <p:sp>
          <p:nvSpPr>
            <p:cNvPr id="28702" name="Text Box 96"/>
            <p:cNvSpPr txBox="1">
              <a:spLocks noChangeArrowheads="1"/>
            </p:cNvSpPr>
            <p:nvPr/>
          </p:nvSpPr>
          <p:spPr bwMode="auto">
            <a:xfrm>
              <a:off x="2143" y="2970"/>
              <a:ext cx="104" cy="173"/>
            </a:xfrm>
            <a:prstGeom prst="rect">
              <a:avLst/>
            </a:prstGeom>
            <a:noFill/>
            <a:ln w="9525">
              <a:noFill/>
              <a:miter lim="800000"/>
              <a:headEnd/>
              <a:tailEnd/>
            </a:ln>
          </p:spPr>
          <p:txBody>
            <a:bodyPr wrap="none">
              <a:spAutoFit/>
            </a:bodyPr>
            <a:lstStyle/>
            <a:p>
              <a:pPr algn="l"/>
              <a:endParaRPr kumimoji="1" lang="en-GB" altLang="ru-RU" sz="1200">
                <a:latin typeface="Arial" pitchFamily="34" charset="0"/>
                <a:ea typeface="Osaka"/>
                <a:cs typeface="Osaka"/>
              </a:endParaRPr>
            </a:p>
          </p:txBody>
        </p:sp>
        <p:sp>
          <p:nvSpPr>
            <p:cNvPr id="28703" name="Oval 97"/>
            <p:cNvSpPr>
              <a:spLocks noChangeArrowheads="1"/>
            </p:cNvSpPr>
            <p:nvPr/>
          </p:nvSpPr>
          <p:spPr bwMode="auto">
            <a:xfrm>
              <a:off x="2060" y="2806"/>
              <a:ext cx="217" cy="243"/>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704" name="Oval 98"/>
            <p:cNvSpPr>
              <a:spLocks noChangeArrowheads="1"/>
            </p:cNvSpPr>
            <p:nvPr/>
          </p:nvSpPr>
          <p:spPr bwMode="auto">
            <a:xfrm>
              <a:off x="2115" y="2897"/>
              <a:ext cx="81" cy="91"/>
            </a:xfrm>
            <a:prstGeom prst="ellipse">
              <a:avLst/>
            </a:prstGeom>
            <a:solidFill>
              <a:srgbClr val="000000"/>
            </a:solidFill>
            <a:ln w="9525">
              <a:solidFill>
                <a:schemeClr val="tx1"/>
              </a:solidFill>
              <a:round/>
              <a:headEnd/>
              <a:tailEnd/>
            </a:ln>
          </p:spPr>
          <p:txBody>
            <a:bodyPr wrap="none" anchor="ctr"/>
            <a:lstStyle/>
            <a:p>
              <a:pPr algn="l"/>
              <a:endParaRPr lang="ru-RU" altLang="ru-RU" sz="2400">
                <a:latin typeface="Arial" pitchFamily="34" charset="0"/>
              </a:endParaRPr>
            </a:p>
          </p:txBody>
        </p:sp>
        <p:grpSp>
          <p:nvGrpSpPr>
            <p:cNvPr id="27" name="Group 99"/>
            <p:cNvGrpSpPr>
              <a:grpSpLocks/>
            </p:cNvGrpSpPr>
            <p:nvPr/>
          </p:nvGrpSpPr>
          <p:grpSpPr bwMode="auto">
            <a:xfrm rot="-2886310">
              <a:off x="2272" y="3559"/>
              <a:ext cx="151" cy="134"/>
              <a:chOff x="3984" y="768"/>
              <a:chExt cx="336" cy="240"/>
            </a:xfrm>
          </p:grpSpPr>
          <p:sp>
            <p:nvSpPr>
              <p:cNvPr id="28904" name="Freeform 100"/>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bg1"/>
                </a:solidFill>
                <a:round/>
                <a:headEnd/>
                <a:tailEnd/>
              </a:ln>
            </p:spPr>
            <p:txBody>
              <a:bodyPr wrap="none" anchor="ctr"/>
              <a:lstStyle/>
              <a:p>
                <a:endParaRPr lang="ru-RU"/>
              </a:p>
            </p:txBody>
          </p:sp>
          <p:sp>
            <p:nvSpPr>
              <p:cNvPr id="28905" name="Freeform 101"/>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bg1"/>
                </a:solidFill>
                <a:round/>
                <a:headEnd/>
                <a:tailEnd/>
              </a:ln>
            </p:spPr>
            <p:txBody>
              <a:bodyPr wrap="none" anchor="ctr"/>
              <a:lstStyle/>
              <a:p>
                <a:endParaRPr lang="ru-RU"/>
              </a:p>
            </p:txBody>
          </p:sp>
          <p:sp>
            <p:nvSpPr>
              <p:cNvPr id="28906" name="Line 102"/>
              <p:cNvSpPr>
                <a:spLocks noChangeShapeType="1"/>
              </p:cNvSpPr>
              <p:nvPr/>
            </p:nvSpPr>
            <p:spPr bwMode="auto">
              <a:xfrm flipH="1">
                <a:off x="4272" y="816"/>
                <a:ext cx="48" cy="48"/>
              </a:xfrm>
              <a:prstGeom prst="line">
                <a:avLst/>
              </a:prstGeom>
              <a:noFill/>
              <a:ln w="28575">
                <a:solidFill>
                  <a:schemeClr val="bg1"/>
                </a:solidFill>
                <a:round/>
                <a:headEnd/>
                <a:tailEnd/>
              </a:ln>
            </p:spPr>
            <p:txBody>
              <a:bodyPr wrap="none" anchor="ctr"/>
              <a:lstStyle/>
              <a:p>
                <a:endParaRPr lang="ru-RU"/>
              </a:p>
            </p:txBody>
          </p:sp>
          <p:sp>
            <p:nvSpPr>
              <p:cNvPr id="28907" name="Line 103"/>
              <p:cNvSpPr>
                <a:spLocks noChangeShapeType="1"/>
              </p:cNvSpPr>
              <p:nvPr/>
            </p:nvSpPr>
            <p:spPr bwMode="auto">
              <a:xfrm>
                <a:off x="3984" y="816"/>
                <a:ext cx="48" cy="48"/>
              </a:xfrm>
              <a:prstGeom prst="line">
                <a:avLst/>
              </a:prstGeom>
              <a:noFill/>
              <a:ln w="28575">
                <a:solidFill>
                  <a:schemeClr val="bg1"/>
                </a:solidFill>
                <a:round/>
                <a:headEnd/>
                <a:tailEnd/>
              </a:ln>
            </p:spPr>
            <p:txBody>
              <a:bodyPr wrap="none" anchor="ctr"/>
              <a:lstStyle/>
              <a:p>
                <a:endParaRPr lang="ru-RU"/>
              </a:p>
            </p:txBody>
          </p:sp>
        </p:grpSp>
        <p:grpSp>
          <p:nvGrpSpPr>
            <p:cNvPr id="28" name="Group 104"/>
            <p:cNvGrpSpPr>
              <a:grpSpLocks/>
            </p:cNvGrpSpPr>
            <p:nvPr/>
          </p:nvGrpSpPr>
          <p:grpSpPr bwMode="auto">
            <a:xfrm rot="-2293099">
              <a:off x="2008" y="3575"/>
              <a:ext cx="140" cy="157"/>
              <a:chOff x="3984" y="768"/>
              <a:chExt cx="336" cy="240"/>
            </a:xfrm>
          </p:grpSpPr>
          <p:sp>
            <p:nvSpPr>
              <p:cNvPr id="28900" name="Freeform 105"/>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bg1"/>
                </a:solidFill>
                <a:round/>
                <a:headEnd/>
                <a:tailEnd/>
              </a:ln>
            </p:spPr>
            <p:txBody>
              <a:bodyPr wrap="none" anchor="ctr"/>
              <a:lstStyle/>
              <a:p>
                <a:endParaRPr lang="ru-RU"/>
              </a:p>
            </p:txBody>
          </p:sp>
          <p:sp>
            <p:nvSpPr>
              <p:cNvPr id="28901" name="Freeform 106"/>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bg1"/>
                </a:solidFill>
                <a:round/>
                <a:headEnd/>
                <a:tailEnd/>
              </a:ln>
            </p:spPr>
            <p:txBody>
              <a:bodyPr wrap="none" anchor="ctr"/>
              <a:lstStyle/>
              <a:p>
                <a:endParaRPr lang="ru-RU"/>
              </a:p>
            </p:txBody>
          </p:sp>
          <p:sp>
            <p:nvSpPr>
              <p:cNvPr id="28902" name="Line 107"/>
              <p:cNvSpPr>
                <a:spLocks noChangeShapeType="1"/>
              </p:cNvSpPr>
              <p:nvPr/>
            </p:nvSpPr>
            <p:spPr bwMode="auto">
              <a:xfrm flipH="1">
                <a:off x="4272" y="816"/>
                <a:ext cx="48" cy="48"/>
              </a:xfrm>
              <a:prstGeom prst="line">
                <a:avLst/>
              </a:prstGeom>
              <a:noFill/>
              <a:ln w="28575">
                <a:solidFill>
                  <a:schemeClr val="bg1"/>
                </a:solidFill>
                <a:round/>
                <a:headEnd/>
                <a:tailEnd/>
              </a:ln>
            </p:spPr>
            <p:txBody>
              <a:bodyPr wrap="none" anchor="ctr"/>
              <a:lstStyle/>
              <a:p>
                <a:endParaRPr lang="ru-RU"/>
              </a:p>
            </p:txBody>
          </p:sp>
          <p:sp>
            <p:nvSpPr>
              <p:cNvPr id="28903" name="Line 108"/>
              <p:cNvSpPr>
                <a:spLocks noChangeShapeType="1"/>
              </p:cNvSpPr>
              <p:nvPr/>
            </p:nvSpPr>
            <p:spPr bwMode="auto">
              <a:xfrm>
                <a:off x="3984" y="816"/>
                <a:ext cx="48" cy="48"/>
              </a:xfrm>
              <a:prstGeom prst="line">
                <a:avLst/>
              </a:prstGeom>
              <a:noFill/>
              <a:ln w="28575">
                <a:solidFill>
                  <a:schemeClr val="bg1"/>
                </a:solidFill>
                <a:round/>
                <a:headEnd/>
                <a:tailEnd/>
              </a:ln>
            </p:spPr>
            <p:txBody>
              <a:bodyPr wrap="none" anchor="ctr"/>
              <a:lstStyle/>
              <a:p>
                <a:endParaRPr lang="ru-RU"/>
              </a:p>
            </p:txBody>
          </p:sp>
        </p:grpSp>
        <p:grpSp>
          <p:nvGrpSpPr>
            <p:cNvPr id="29" name="Group 109"/>
            <p:cNvGrpSpPr>
              <a:grpSpLocks/>
            </p:cNvGrpSpPr>
            <p:nvPr/>
          </p:nvGrpSpPr>
          <p:grpSpPr bwMode="auto">
            <a:xfrm rot="23676">
              <a:off x="2130" y="3477"/>
              <a:ext cx="128" cy="144"/>
              <a:chOff x="3984" y="768"/>
              <a:chExt cx="336" cy="240"/>
            </a:xfrm>
          </p:grpSpPr>
          <p:sp>
            <p:nvSpPr>
              <p:cNvPr id="28896" name="Freeform 110"/>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bg1"/>
                </a:solidFill>
                <a:round/>
                <a:headEnd/>
                <a:tailEnd/>
              </a:ln>
            </p:spPr>
            <p:txBody>
              <a:bodyPr wrap="none" anchor="ctr"/>
              <a:lstStyle/>
              <a:p>
                <a:endParaRPr lang="ru-RU"/>
              </a:p>
            </p:txBody>
          </p:sp>
          <p:sp>
            <p:nvSpPr>
              <p:cNvPr id="28897" name="Freeform 111"/>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bg1"/>
                </a:solidFill>
                <a:round/>
                <a:headEnd/>
                <a:tailEnd/>
              </a:ln>
            </p:spPr>
            <p:txBody>
              <a:bodyPr wrap="none" anchor="ctr"/>
              <a:lstStyle/>
              <a:p>
                <a:endParaRPr lang="ru-RU"/>
              </a:p>
            </p:txBody>
          </p:sp>
          <p:sp>
            <p:nvSpPr>
              <p:cNvPr id="28898" name="Line 112"/>
              <p:cNvSpPr>
                <a:spLocks noChangeShapeType="1"/>
              </p:cNvSpPr>
              <p:nvPr/>
            </p:nvSpPr>
            <p:spPr bwMode="auto">
              <a:xfrm flipH="1">
                <a:off x="4272" y="816"/>
                <a:ext cx="48" cy="48"/>
              </a:xfrm>
              <a:prstGeom prst="line">
                <a:avLst/>
              </a:prstGeom>
              <a:noFill/>
              <a:ln w="28575">
                <a:solidFill>
                  <a:schemeClr val="bg1"/>
                </a:solidFill>
                <a:round/>
                <a:headEnd/>
                <a:tailEnd/>
              </a:ln>
            </p:spPr>
            <p:txBody>
              <a:bodyPr wrap="none" anchor="ctr"/>
              <a:lstStyle/>
              <a:p>
                <a:endParaRPr lang="ru-RU"/>
              </a:p>
            </p:txBody>
          </p:sp>
          <p:sp>
            <p:nvSpPr>
              <p:cNvPr id="28899" name="Line 113"/>
              <p:cNvSpPr>
                <a:spLocks noChangeShapeType="1"/>
              </p:cNvSpPr>
              <p:nvPr/>
            </p:nvSpPr>
            <p:spPr bwMode="auto">
              <a:xfrm>
                <a:off x="3984" y="816"/>
                <a:ext cx="48" cy="48"/>
              </a:xfrm>
              <a:prstGeom prst="line">
                <a:avLst/>
              </a:prstGeom>
              <a:noFill/>
              <a:ln w="28575">
                <a:solidFill>
                  <a:schemeClr val="bg1"/>
                </a:solidFill>
                <a:round/>
                <a:headEnd/>
                <a:tailEnd/>
              </a:ln>
            </p:spPr>
            <p:txBody>
              <a:bodyPr wrap="none" anchor="ctr"/>
              <a:lstStyle/>
              <a:p>
                <a:endParaRPr lang="ru-RU"/>
              </a:p>
            </p:txBody>
          </p:sp>
        </p:grpSp>
        <p:sp>
          <p:nvSpPr>
            <p:cNvPr id="28708" name="Line 114"/>
            <p:cNvSpPr>
              <a:spLocks noChangeShapeType="1"/>
            </p:cNvSpPr>
            <p:nvPr/>
          </p:nvSpPr>
          <p:spPr bwMode="auto">
            <a:xfrm>
              <a:off x="2178" y="3222"/>
              <a:ext cx="0" cy="184"/>
            </a:xfrm>
            <a:prstGeom prst="line">
              <a:avLst/>
            </a:prstGeom>
            <a:noFill/>
            <a:ln w="38100">
              <a:solidFill>
                <a:srgbClr val="FF99CC"/>
              </a:solidFill>
              <a:round/>
              <a:headEnd/>
              <a:tailEnd type="triangle" w="med" len="med"/>
            </a:ln>
          </p:spPr>
          <p:txBody>
            <a:bodyPr wrap="none" anchor="ctr"/>
            <a:lstStyle/>
            <a:p>
              <a:endParaRPr lang="ru-RU"/>
            </a:p>
          </p:txBody>
        </p:sp>
        <p:sp>
          <p:nvSpPr>
            <p:cNvPr id="28709" name="Text Box 115"/>
            <p:cNvSpPr txBox="1">
              <a:spLocks noChangeArrowheads="1"/>
            </p:cNvSpPr>
            <p:nvPr/>
          </p:nvSpPr>
          <p:spPr bwMode="auto">
            <a:xfrm>
              <a:off x="1925" y="3073"/>
              <a:ext cx="494" cy="164"/>
            </a:xfrm>
            <a:prstGeom prst="rect">
              <a:avLst/>
            </a:prstGeom>
            <a:noFill/>
            <a:ln w="9525">
              <a:noFill/>
              <a:miter lim="800000"/>
              <a:headEnd/>
              <a:tailEnd/>
            </a:ln>
          </p:spPr>
          <p:txBody>
            <a:bodyPr wrap="none">
              <a:spAutoFit/>
            </a:bodyPr>
            <a:lstStyle/>
            <a:p>
              <a:pPr algn="l"/>
              <a:r>
                <a:rPr kumimoji="1" lang="en-GB" altLang="ja-JP" sz="1100" b="1">
                  <a:latin typeface="Arial" pitchFamily="34" charset="0"/>
                  <a:ea typeface="Osaka"/>
                  <a:cs typeface="Osaka"/>
                </a:rPr>
                <a:t>B</a:t>
              </a: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sp>
          <p:nvSpPr>
            <p:cNvPr id="28710" name="Text Box 116"/>
            <p:cNvSpPr txBox="1">
              <a:spLocks noChangeArrowheads="1"/>
            </p:cNvSpPr>
            <p:nvPr/>
          </p:nvSpPr>
          <p:spPr bwMode="auto">
            <a:xfrm>
              <a:off x="1894" y="3835"/>
              <a:ext cx="620" cy="270"/>
            </a:xfrm>
            <a:prstGeom prst="rect">
              <a:avLst/>
            </a:prstGeom>
            <a:noFill/>
            <a:ln w="9525">
              <a:noFill/>
              <a:miter lim="800000"/>
              <a:headEnd/>
              <a:tailEnd/>
            </a:ln>
          </p:spPr>
          <p:txBody>
            <a:bodyPr>
              <a:spAutoFit/>
            </a:bodyPr>
            <a:lstStyle/>
            <a:p>
              <a:pPr algn="ctr"/>
              <a:r>
                <a:rPr kumimoji="1" lang="ru-RU" altLang="ja-JP" sz="1100" b="1">
                  <a:latin typeface="Arial" pitchFamily="34" charset="0"/>
                  <a:ea typeface="ＭＳ Ｐゴシック" pitchFamily="34" charset="-128"/>
                </a:rPr>
                <a:t>Продукция </a:t>
              </a:r>
              <a:r>
                <a:rPr kumimoji="1" lang="en-US" altLang="ja-JP" sz="1100" b="1">
                  <a:latin typeface="Arial" pitchFamily="34" charset="0"/>
                  <a:ea typeface="ＭＳ Ｐゴシック" pitchFamily="34" charset="-128"/>
                </a:rPr>
                <a:t>Ig</a:t>
              </a:r>
              <a:endParaRPr kumimoji="1" lang="en-GB" altLang="ja-JP" sz="1100" b="1">
                <a:latin typeface="Arial" pitchFamily="34" charset="0"/>
                <a:ea typeface="ＭＳ Ｐゴシック" pitchFamily="34" charset="-128"/>
              </a:endParaRPr>
            </a:p>
          </p:txBody>
        </p:sp>
        <p:grpSp>
          <p:nvGrpSpPr>
            <p:cNvPr id="30" name="Group 117"/>
            <p:cNvGrpSpPr>
              <a:grpSpLocks/>
            </p:cNvGrpSpPr>
            <p:nvPr/>
          </p:nvGrpSpPr>
          <p:grpSpPr bwMode="auto">
            <a:xfrm>
              <a:off x="4722" y="3300"/>
              <a:ext cx="196" cy="214"/>
              <a:chOff x="4836" y="3498"/>
              <a:chExt cx="220" cy="214"/>
            </a:xfrm>
          </p:grpSpPr>
          <p:sp>
            <p:nvSpPr>
              <p:cNvPr id="28893" name="Line 118"/>
              <p:cNvSpPr>
                <a:spLocks noChangeShapeType="1"/>
              </p:cNvSpPr>
              <p:nvPr/>
            </p:nvSpPr>
            <p:spPr bwMode="auto">
              <a:xfrm flipH="1">
                <a:off x="4836" y="3575"/>
                <a:ext cx="106" cy="137"/>
              </a:xfrm>
              <a:prstGeom prst="line">
                <a:avLst/>
              </a:prstGeom>
              <a:noFill/>
              <a:ln w="28575">
                <a:solidFill>
                  <a:srgbClr val="FF99CC"/>
                </a:solidFill>
                <a:round/>
                <a:headEnd/>
                <a:tailEnd type="triangle" w="med" len="med"/>
              </a:ln>
            </p:spPr>
            <p:txBody>
              <a:bodyPr wrap="none" anchor="ctr"/>
              <a:lstStyle/>
              <a:p>
                <a:endParaRPr lang="ru-RU"/>
              </a:p>
            </p:txBody>
          </p:sp>
          <p:sp>
            <p:nvSpPr>
              <p:cNvPr id="28894" name="Line 119"/>
              <p:cNvSpPr>
                <a:spLocks noChangeShapeType="1"/>
              </p:cNvSpPr>
              <p:nvPr/>
            </p:nvSpPr>
            <p:spPr bwMode="auto">
              <a:xfrm>
                <a:off x="4947" y="3573"/>
                <a:ext cx="109" cy="139"/>
              </a:xfrm>
              <a:prstGeom prst="line">
                <a:avLst/>
              </a:prstGeom>
              <a:noFill/>
              <a:ln w="28575">
                <a:solidFill>
                  <a:srgbClr val="FF99CC"/>
                </a:solidFill>
                <a:round/>
                <a:headEnd/>
                <a:tailEnd type="triangle" w="med" len="med"/>
              </a:ln>
            </p:spPr>
            <p:txBody>
              <a:bodyPr wrap="none" anchor="ctr"/>
              <a:lstStyle/>
              <a:p>
                <a:endParaRPr lang="ru-RU"/>
              </a:p>
            </p:txBody>
          </p:sp>
          <p:sp>
            <p:nvSpPr>
              <p:cNvPr id="28895" name="Line 120"/>
              <p:cNvSpPr>
                <a:spLocks noChangeShapeType="1"/>
              </p:cNvSpPr>
              <p:nvPr/>
            </p:nvSpPr>
            <p:spPr bwMode="auto">
              <a:xfrm flipV="1">
                <a:off x="4946" y="3498"/>
                <a:ext cx="0" cy="80"/>
              </a:xfrm>
              <a:prstGeom prst="line">
                <a:avLst/>
              </a:prstGeom>
              <a:noFill/>
              <a:ln w="28575">
                <a:solidFill>
                  <a:srgbClr val="FF99CC"/>
                </a:solidFill>
                <a:round/>
                <a:headEnd/>
                <a:tailEnd/>
              </a:ln>
            </p:spPr>
            <p:txBody>
              <a:bodyPr wrap="none" anchor="ctr"/>
              <a:lstStyle/>
              <a:p>
                <a:endParaRPr lang="ru-RU"/>
              </a:p>
            </p:txBody>
          </p:sp>
        </p:grpSp>
        <p:grpSp>
          <p:nvGrpSpPr>
            <p:cNvPr id="31" name="Group 121"/>
            <p:cNvGrpSpPr>
              <a:grpSpLocks/>
            </p:cNvGrpSpPr>
            <p:nvPr/>
          </p:nvGrpSpPr>
          <p:grpSpPr bwMode="auto">
            <a:xfrm rot="-271877">
              <a:off x="1626" y="2779"/>
              <a:ext cx="88" cy="56"/>
              <a:chOff x="4104" y="864"/>
              <a:chExt cx="432" cy="480"/>
            </a:xfrm>
          </p:grpSpPr>
          <p:sp>
            <p:nvSpPr>
              <p:cNvPr id="28891" name="Freeform 122"/>
              <p:cNvSpPr>
                <a:spLocks/>
              </p:cNvSpPr>
              <p:nvPr/>
            </p:nvSpPr>
            <p:spPr bwMode="auto">
              <a:xfrm>
                <a:off x="4104" y="864"/>
                <a:ext cx="432" cy="288"/>
              </a:xfrm>
              <a:custGeom>
                <a:avLst/>
                <a:gdLst>
                  <a:gd name="T0" fmla="*/ 72 w 432"/>
                  <a:gd name="T1" fmla="*/ 0 h 288"/>
                  <a:gd name="T2" fmla="*/ 24 w 432"/>
                  <a:gd name="T3" fmla="*/ 144 h 288"/>
                  <a:gd name="T4" fmla="*/ 216 w 432"/>
                  <a:gd name="T5" fmla="*/ 288 h 288"/>
                  <a:gd name="T6" fmla="*/ 408 w 432"/>
                  <a:gd name="T7" fmla="*/ 144 h 288"/>
                  <a:gd name="T8" fmla="*/ 360 w 432"/>
                  <a:gd name="T9" fmla="*/ 0 h 288"/>
                  <a:gd name="T10" fmla="*/ 0 60000 65536"/>
                  <a:gd name="T11" fmla="*/ 0 60000 65536"/>
                  <a:gd name="T12" fmla="*/ 0 60000 65536"/>
                  <a:gd name="T13" fmla="*/ 0 60000 65536"/>
                  <a:gd name="T14" fmla="*/ 0 60000 65536"/>
                  <a:gd name="T15" fmla="*/ 0 w 432"/>
                  <a:gd name="T16" fmla="*/ 0 h 288"/>
                  <a:gd name="T17" fmla="*/ 432 w 432"/>
                  <a:gd name="T18" fmla="*/ 288 h 288"/>
                </a:gdLst>
                <a:ahLst/>
                <a:cxnLst>
                  <a:cxn ang="T10">
                    <a:pos x="T0" y="T1"/>
                  </a:cxn>
                  <a:cxn ang="T11">
                    <a:pos x="T2" y="T3"/>
                  </a:cxn>
                  <a:cxn ang="T12">
                    <a:pos x="T4" y="T5"/>
                  </a:cxn>
                  <a:cxn ang="T13">
                    <a:pos x="T6" y="T7"/>
                  </a:cxn>
                  <a:cxn ang="T14">
                    <a:pos x="T8" y="T9"/>
                  </a:cxn>
                </a:cxnLst>
                <a:rect l="T15" t="T16" r="T17" b="T18"/>
                <a:pathLst>
                  <a:path w="432" h="288">
                    <a:moveTo>
                      <a:pt x="72" y="0"/>
                    </a:moveTo>
                    <a:cubicBezTo>
                      <a:pt x="36" y="48"/>
                      <a:pt x="0" y="96"/>
                      <a:pt x="24" y="144"/>
                    </a:cubicBezTo>
                    <a:cubicBezTo>
                      <a:pt x="48" y="192"/>
                      <a:pt x="152" y="288"/>
                      <a:pt x="216" y="288"/>
                    </a:cubicBezTo>
                    <a:cubicBezTo>
                      <a:pt x="280" y="288"/>
                      <a:pt x="384" y="192"/>
                      <a:pt x="408" y="144"/>
                    </a:cubicBezTo>
                    <a:cubicBezTo>
                      <a:pt x="432" y="96"/>
                      <a:pt x="396" y="48"/>
                      <a:pt x="360" y="0"/>
                    </a:cubicBezTo>
                  </a:path>
                </a:pathLst>
              </a:custGeom>
              <a:noFill/>
              <a:ln w="19050">
                <a:solidFill>
                  <a:schemeClr val="tx1"/>
                </a:solidFill>
                <a:round/>
                <a:headEnd/>
                <a:tailEnd/>
              </a:ln>
            </p:spPr>
            <p:txBody>
              <a:bodyPr wrap="none" anchor="ctr"/>
              <a:lstStyle/>
              <a:p>
                <a:endParaRPr lang="ru-RU"/>
              </a:p>
            </p:txBody>
          </p:sp>
          <p:sp>
            <p:nvSpPr>
              <p:cNvPr id="28892" name="Line 123"/>
              <p:cNvSpPr>
                <a:spLocks noChangeShapeType="1"/>
              </p:cNvSpPr>
              <p:nvPr/>
            </p:nvSpPr>
            <p:spPr bwMode="auto">
              <a:xfrm>
                <a:off x="4320" y="960"/>
                <a:ext cx="0" cy="384"/>
              </a:xfrm>
              <a:prstGeom prst="line">
                <a:avLst/>
              </a:prstGeom>
              <a:noFill/>
              <a:ln w="19050">
                <a:solidFill>
                  <a:schemeClr val="tx1"/>
                </a:solidFill>
                <a:round/>
                <a:headEnd/>
                <a:tailEnd/>
              </a:ln>
            </p:spPr>
            <p:txBody>
              <a:bodyPr wrap="none" anchor="ctr"/>
              <a:lstStyle/>
              <a:p>
                <a:endParaRPr lang="ru-RU"/>
              </a:p>
            </p:txBody>
          </p:sp>
        </p:grpSp>
        <p:sp>
          <p:nvSpPr>
            <p:cNvPr id="28713" name="Oval 124"/>
            <p:cNvSpPr>
              <a:spLocks noChangeArrowheads="1"/>
            </p:cNvSpPr>
            <p:nvPr/>
          </p:nvSpPr>
          <p:spPr bwMode="auto">
            <a:xfrm rot="-268081">
              <a:off x="1554" y="2818"/>
              <a:ext cx="200" cy="225"/>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714" name="Oval 125"/>
            <p:cNvSpPr>
              <a:spLocks noChangeArrowheads="1"/>
            </p:cNvSpPr>
            <p:nvPr/>
          </p:nvSpPr>
          <p:spPr bwMode="auto">
            <a:xfrm rot="-269067">
              <a:off x="1609" y="2872"/>
              <a:ext cx="102" cy="141"/>
            </a:xfrm>
            <a:prstGeom prst="ellipse">
              <a:avLst/>
            </a:prstGeom>
            <a:solidFill>
              <a:srgbClr val="000000"/>
            </a:solidFill>
            <a:ln w="9525">
              <a:solidFill>
                <a:schemeClr val="tx1"/>
              </a:solidFill>
              <a:round/>
              <a:headEnd/>
              <a:tailEnd/>
            </a:ln>
          </p:spPr>
          <p:txBody>
            <a:bodyPr wrap="none" anchor="ctr"/>
            <a:lstStyle/>
            <a:p>
              <a:pPr algn="l"/>
              <a:endParaRPr lang="ru-RU" altLang="ru-RU" sz="2400">
                <a:latin typeface="Arial" pitchFamily="34" charset="0"/>
              </a:endParaRPr>
            </a:p>
          </p:txBody>
        </p:sp>
        <p:grpSp>
          <p:nvGrpSpPr>
            <p:cNvPr id="28705" name="Group 126"/>
            <p:cNvGrpSpPr>
              <a:grpSpLocks/>
            </p:cNvGrpSpPr>
            <p:nvPr/>
          </p:nvGrpSpPr>
          <p:grpSpPr bwMode="auto">
            <a:xfrm rot="1004997">
              <a:off x="1786" y="3489"/>
              <a:ext cx="66" cy="38"/>
              <a:chOff x="4104" y="864"/>
              <a:chExt cx="432" cy="480"/>
            </a:xfrm>
          </p:grpSpPr>
          <p:sp>
            <p:nvSpPr>
              <p:cNvPr id="28889" name="Freeform 127"/>
              <p:cNvSpPr>
                <a:spLocks/>
              </p:cNvSpPr>
              <p:nvPr/>
            </p:nvSpPr>
            <p:spPr bwMode="auto">
              <a:xfrm>
                <a:off x="4104" y="864"/>
                <a:ext cx="432" cy="288"/>
              </a:xfrm>
              <a:custGeom>
                <a:avLst/>
                <a:gdLst>
                  <a:gd name="T0" fmla="*/ 72 w 432"/>
                  <a:gd name="T1" fmla="*/ 0 h 288"/>
                  <a:gd name="T2" fmla="*/ 24 w 432"/>
                  <a:gd name="T3" fmla="*/ 144 h 288"/>
                  <a:gd name="T4" fmla="*/ 216 w 432"/>
                  <a:gd name="T5" fmla="*/ 288 h 288"/>
                  <a:gd name="T6" fmla="*/ 408 w 432"/>
                  <a:gd name="T7" fmla="*/ 144 h 288"/>
                  <a:gd name="T8" fmla="*/ 360 w 432"/>
                  <a:gd name="T9" fmla="*/ 0 h 288"/>
                  <a:gd name="T10" fmla="*/ 0 60000 65536"/>
                  <a:gd name="T11" fmla="*/ 0 60000 65536"/>
                  <a:gd name="T12" fmla="*/ 0 60000 65536"/>
                  <a:gd name="T13" fmla="*/ 0 60000 65536"/>
                  <a:gd name="T14" fmla="*/ 0 60000 65536"/>
                  <a:gd name="T15" fmla="*/ 0 w 432"/>
                  <a:gd name="T16" fmla="*/ 0 h 288"/>
                  <a:gd name="T17" fmla="*/ 432 w 432"/>
                  <a:gd name="T18" fmla="*/ 288 h 288"/>
                </a:gdLst>
                <a:ahLst/>
                <a:cxnLst>
                  <a:cxn ang="T10">
                    <a:pos x="T0" y="T1"/>
                  </a:cxn>
                  <a:cxn ang="T11">
                    <a:pos x="T2" y="T3"/>
                  </a:cxn>
                  <a:cxn ang="T12">
                    <a:pos x="T4" y="T5"/>
                  </a:cxn>
                  <a:cxn ang="T13">
                    <a:pos x="T6" y="T7"/>
                  </a:cxn>
                  <a:cxn ang="T14">
                    <a:pos x="T8" y="T9"/>
                  </a:cxn>
                </a:cxnLst>
                <a:rect l="T15" t="T16" r="T17" b="T18"/>
                <a:pathLst>
                  <a:path w="432" h="288">
                    <a:moveTo>
                      <a:pt x="72" y="0"/>
                    </a:moveTo>
                    <a:cubicBezTo>
                      <a:pt x="36" y="48"/>
                      <a:pt x="0" y="96"/>
                      <a:pt x="24" y="144"/>
                    </a:cubicBezTo>
                    <a:cubicBezTo>
                      <a:pt x="48" y="192"/>
                      <a:pt x="152" y="288"/>
                      <a:pt x="216" y="288"/>
                    </a:cubicBezTo>
                    <a:cubicBezTo>
                      <a:pt x="280" y="288"/>
                      <a:pt x="384" y="192"/>
                      <a:pt x="408" y="144"/>
                    </a:cubicBezTo>
                    <a:cubicBezTo>
                      <a:pt x="432" y="96"/>
                      <a:pt x="396" y="48"/>
                      <a:pt x="360" y="0"/>
                    </a:cubicBezTo>
                  </a:path>
                </a:pathLst>
              </a:custGeom>
              <a:noFill/>
              <a:ln w="19050">
                <a:solidFill>
                  <a:schemeClr val="tx1"/>
                </a:solidFill>
                <a:round/>
                <a:headEnd/>
                <a:tailEnd/>
              </a:ln>
            </p:spPr>
            <p:txBody>
              <a:bodyPr wrap="none" anchor="ctr"/>
              <a:lstStyle/>
              <a:p>
                <a:endParaRPr lang="ru-RU"/>
              </a:p>
            </p:txBody>
          </p:sp>
          <p:sp>
            <p:nvSpPr>
              <p:cNvPr id="28890" name="Line 128"/>
              <p:cNvSpPr>
                <a:spLocks noChangeShapeType="1"/>
              </p:cNvSpPr>
              <p:nvPr/>
            </p:nvSpPr>
            <p:spPr bwMode="auto">
              <a:xfrm>
                <a:off x="4320" y="960"/>
                <a:ext cx="0" cy="384"/>
              </a:xfrm>
              <a:prstGeom prst="line">
                <a:avLst/>
              </a:prstGeom>
              <a:noFill/>
              <a:ln w="19050">
                <a:solidFill>
                  <a:schemeClr val="tx1"/>
                </a:solidFill>
                <a:round/>
                <a:headEnd/>
                <a:tailEnd/>
              </a:ln>
            </p:spPr>
            <p:txBody>
              <a:bodyPr wrap="none" anchor="ctr"/>
              <a:lstStyle/>
              <a:p>
                <a:endParaRPr lang="ru-RU"/>
              </a:p>
            </p:txBody>
          </p:sp>
        </p:grpSp>
        <p:grpSp>
          <p:nvGrpSpPr>
            <p:cNvPr id="28706" name="Group 129"/>
            <p:cNvGrpSpPr>
              <a:grpSpLocks/>
            </p:cNvGrpSpPr>
            <p:nvPr/>
          </p:nvGrpSpPr>
          <p:grpSpPr bwMode="auto">
            <a:xfrm rot="-5344618">
              <a:off x="1697" y="3547"/>
              <a:ext cx="229" cy="196"/>
              <a:chOff x="3432" y="984"/>
              <a:chExt cx="384" cy="384"/>
            </a:xfrm>
          </p:grpSpPr>
          <p:sp>
            <p:nvSpPr>
              <p:cNvPr id="28887" name="Oval 130"/>
              <p:cNvSpPr>
                <a:spLocks noChangeArrowheads="1"/>
              </p:cNvSpPr>
              <p:nvPr/>
            </p:nvSpPr>
            <p:spPr bwMode="auto">
              <a:xfrm rot="1550178">
                <a:off x="3432" y="984"/>
                <a:ext cx="384" cy="384"/>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888" name="Oval 131"/>
              <p:cNvSpPr>
                <a:spLocks noChangeArrowheads="1"/>
              </p:cNvSpPr>
              <p:nvPr/>
            </p:nvSpPr>
            <p:spPr bwMode="auto">
              <a:xfrm rot="1549191">
                <a:off x="3528" y="1080"/>
                <a:ext cx="192" cy="240"/>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8707" name="Group 132"/>
            <p:cNvGrpSpPr>
              <a:grpSpLocks/>
            </p:cNvGrpSpPr>
            <p:nvPr/>
          </p:nvGrpSpPr>
          <p:grpSpPr bwMode="auto">
            <a:xfrm rot="-311605">
              <a:off x="1613" y="3401"/>
              <a:ext cx="62" cy="35"/>
              <a:chOff x="4104" y="864"/>
              <a:chExt cx="432" cy="480"/>
            </a:xfrm>
          </p:grpSpPr>
          <p:sp>
            <p:nvSpPr>
              <p:cNvPr id="28885" name="Freeform 133"/>
              <p:cNvSpPr>
                <a:spLocks/>
              </p:cNvSpPr>
              <p:nvPr/>
            </p:nvSpPr>
            <p:spPr bwMode="auto">
              <a:xfrm>
                <a:off x="4104" y="864"/>
                <a:ext cx="432" cy="288"/>
              </a:xfrm>
              <a:custGeom>
                <a:avLst/>
                <a:gdLst>
                  <a:gd name="T0" fmla="*/ 72 w 432"/>
                  <a:gd name="T1" fmla="*/ 0 h 288"/>
                  <a:gd name="T2" fmla="*/ 24 w 432"/>
                  <a:gd name="T3" fmla="*/ 144 h 288"/>
                  <a:gd name="T4" fmla="*/ 216 w 432"/>
                  <a:gd name="T5" fmla="*/ 288 h 288"/>
                  <a:gd name="T6" fmla="*/ 408 w 432"/>
                  <a:gd name="T7" fmla="*/ 144 h 288"/>
                  <a:gd name="T8" fmla="*/ 360 w 432"/>
                  <a:gd name="T9" fmla="*/ 0 h 288"/>
                  <a:gd name="T10" fmla="*/ 0 60000 65536"/>
                  <a:gd name="T11" fmla="*/ 0 60000 65536"/>
                  <a:gd name="T12" fmla="*/ 0 60000 65536"/>
                  <a:gd name="T13" fmla="*/ 0 60000 65536"/>
                  <a:gd name="T14" fmla="*/ 0 60000 65536"/>
                  <a:gd name="T15" fmla="*/ 0 w 432"/>
                  <a:gd name="T16" fmla="*/ 0 h 288"/>
                  <a:gd name="T17" fmla="*/ 432 w 432"/>
                  <a:gd name="T18" fmla="*/ 288 h 288"/>
                </a:gdLst>
                <a:ahLst/>
                <a:cxnLst>
                  <a:cxn ang="T10">
                    <a:pos x="T0" y="T1"/>
                  </a:cxn>
                  <a:cxn ang="T11">
                    <a:pos x="T2" y="T3"/>
                  </a:cxn>
                  <a:cxn ang="T12">
                    <a:pos x="T4" y="T5"/>
                  </a:cxn>
                  <a:cxn ang="T13">
                    <a:pos x="T6" y="T7"/>
                  </a:cxn>
                  <a:cxn ang="T14">
                    <a:pos x="T8" y="T9"/>
                  </a:cxn>
                </a:cxnLst>
                <a:rect l="T15" t="T16" r="T17" b="T18"/>
                <a:pathLst>
                  <a:path w="432" h="288">
                    <a:moveTo>
                      <a:pt x="72" y="0"/>
                    </a:moveTo>
                    <a:cubicBezTo>
                      <a:pt x="36" y="48"/>
                      <a:pt x="0" y="96"/>
                      <a:pt x="24" y="144"/>
                    </a:cubicBezTo>
                    <a:cubicBezTo>
                      <a:pt x="48" y="192"/>
                      <a:pt x="152" y="288"/>
                      <a:pt x="216" y="288"/>
                    </a:cubicBezTo>
                    <a:cubicBezTo>
                      <a:pt x="280" y="288"/>
                      <a:pt x="384" y="192"/>
                      <a:pt x="408" y="144"/>
                    </a:cubicBezTo>
                    <a:cubicBezTo>
                      <a:pt x="432" y="96"/>
                      <a:pt x="396" y="48"/>
                      <a:pt x="360" y="0"/>
                    </a:cubicBezTo>
                  </a:path>
                </a:pathLst>
              </a:custGeom>
              <a:noFill/>
              <a:ln w="19050">
                <a:solidFill>
                  <a:schemeClr val="tx1"/>
                </a:solidFill>
                <a:round/>
                <a:headEnd/>
                <a:tailEnd/>
              </a:ln>
            </p:spPr>
            <p:txBody>
              <a:bodyPr wrap="none" anchor="ctr"/>
              <a:lstStyle/>
              <a:p>
                <a:endParaRPr lang="ru-RU"/>
              </a:p>
            </p:txBody>
          </p:sp>
          <p:sp>
            <p:nvSpPr>
              <p:cNvPr id="28886" name="Line 134"/>
              <p:cNvSpPr>
                <a:spLocks noChangeShapeType="1"/>
              </p:cNvSpPr>
              <p:nvPr/>
            </p:nvSpPr>
            <p:spPr bwMode="auto">
              <a:xfrm>
                <a:off x="4320" y="960"/>
                <a:ext cx="0" cy="384"/>
              </a:xfrm>
              <a:prstGeom prst="line">
                <a:avLst/>
              </a:prstGeom>
              <a:noFill/>
              <a:ln w="19050">
                <a:solidFill>
                  <a:schemeClr val="tx1"/>
                </a:solidFill>
                <a:round/>
                <a:headEnd/>
                <a:tailEnd/>
              </a:ln>
            </p:spPr>
            <p:txBody>
              <a:bodyPr wrap="none" anchor="ctr"/>
              <a:lstStyle/>
              <a:p>
                <a:endParaRPr lang="ru-RU"/>
              </a:p>
            </p:txBody>
          </p:sp>
        </p:grpSp>
        <p:grpSp>
          <p:nvGrpSpPr>
            <p:cNvPr id="28711" name="Group 135"/>
            <p:cNvGrpSpPr>
              <a:grpSpLocks/>
            </p:cNvGrpSpPr>
            <p:nvPr/>
          </p:nvGrpSpPr>
          <p:grpSpPr bwMode="auto">
            <a:xfrm rot="-4026739">
              <a:off x="1515" y="3434"/>
              <a:ext cx="210" cy="188"/>
              <a:chOff x="3432" y="984"/>
              <a:chExt cx="384" cy="384"/>
            </a:xfrm>
          </p:grpSpPr>
          <p:sp>
            <p:nvSpPr>
              <p:cNvPr id="28883" name="Oval 136"/>
              <p:cNvSpPr>
                <a:spLocks noChangeArrowheads="1"/>
              </p:cNvSpPr>
              <p:nvPr/>
            </p:nvSpPr>
            <p:spPr bwMode="auto">
              <a:xfrm rot="1550178">
                <a:off x="3432" y="984"/>
                <a:ext cx="384" cy="384"/>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884" name="Oval 137"/>
              <p:cNvSpPr>
                <a:spLocks noChangeArrowheads="1"/>
              </p:cNvSpPr>
              <p:nvPr/>
            </p:nvSpPr>
            <p:spPr bwMode="auto">
              <a:xfrm rot="1549191">
                <a:off x="3528" y="1080"/>
                <a:ext cx="192" cy="240"/>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719" name="Text Box 138"/>
            <p:cNvSpPr txBox="1">
              <a:spLocks noChangeArrowheads="1"/>
            </p:cNvSpPr>
            <p:nvPr/>
          </p:nvSpPr>
          <p:spPr bwMode="auto">
            <a:xfrm>
              <a:off x="1434" y="3066"/>
              <a:ext cx="484" cy="164"/>
            </a:xfrm>
            <a:prstGeom prst="rect">
              <a:avLst/>
            </a:prstGeom>
            <a:noFill/>
            <a:ln w="9525">
              <a:noFill/>
              <a:miter lim="800000"/>
              <a:headEnd/>
              <a:tailEnd/>
            </a:ln>
          </p:spPr>
          <p:txBody>
            <a:bodyPr wrap="none">
              <a:spAutoFit/>
            </a:bodyPr>
            <a:lstStyle/>
            <a:p>
              <a:pPr algn="l"/>
              <a:r>
                <a:rPr kumimoji="1" lang="en-GB" altLang="ja-JP" sz="1100" b="1">
                  <a:latin typeface="Arial" pitchFamily="34" charset="0"/>
                  <a:ea typeface="Osaka"/>
                  <a:cs typeface="Osaka"/>
                </a:rPr>
                <a:t>T</a:t>
              </a: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sp>
          <p:nvSpPr>
            <p:cNvPr id="28720" name="Text Box 139"/>
            <p:cNvSpPr txBox="1">
              <a:spLocks noChangeArrowheads="1"/>
            </p:cNvSpPr>
            <p:nvPr/>
          </p:nvSpPr>
          <p:spPr bwMode="auto">
            <a:xfrm>
              <a:off x="1298" y="3712"/>
              <a:ext cx="955"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Дифференцировка</a:t>
              </a:r>
              <a:endParaRPr kumimoji="1" lang="en-GB" altLang="ja-JP" sz="1100" b="1">
                <a:latin typeface="Arial" pitchFamily="34" charset="0"/>
                <a:ea typeface="ＭＳ Ｐゴシック" pitchFamily="34" charset="-128"/>
              </a:endParaRPr>
            </a:p>
          </p:txBody>
        </p:sp>
        <p:sp>
          <p:nvSpPr>
            <p:cNvPr id="28721" name="Line 140"/>
            <p:cNvSpPr>
              <a:spLocks noChangeShapeType="1"/>
            </p:cNvSpPr>
            <p:nvPr/>
          </p:nvSpPr>
          <p:spPr bwMode="auto">
            <a:xfrm>
              <a:off x="1656" y="3188"/>
              <a:ext cx="0" cy="184"/>
            </a:xfrm>
            <a:prstGeom prst="line">
              <a:avLst/>
            </a:prstGeom>
            <a:noFill/>
            <a:ln w="38100">
              <a:solidFill>
                <a:srgbClr val="FF99CC"/>
              </a:solidFill>
              <a:round/>
              <a:headEnd/>
              <a:tailEnd type="triangle" w="med" len="med"/>
            </a:ln>
          </p:spPr>
          <p:txBody>
            <a:bodyPr wrap="none" anchor="ctr"/>
            <a:lstStyle/>
            <a:p>
              <a:endParaRPr lang="ru-RU"/>
            </a:p>
          </p:txBody>
        </p:sp>
        <p:grpSp>
          <p:nvGrpSpPr>
            <p:cNvPr id="28712" name="Group 141"/>
            <p:cNvGrpSpPr>
              <a:grpSpLocks/>
            </p:cNvGrpSpPr>
            <p:nvPr/>
          </p:nvGrpSpPr>
          <p:grpSpPr bwMode="auto">
            <a:xfrm>
              <a:off x="5313" y="3336"/>
              <a:ext cx="195" cy="214"/>
              <a:chOff x="4836" y="3498"/>
              <a:chExt cx="220" cy="214"/>
            </a:xfrm>
          </p:grpSpPr>
          <p:sp>
            <p:nvSpPr>
              <p:cNvPr id="28880" name="Line 142"/>
              <p:cNvSpPr>
                <a:spLocks noChangeShapeType="1"/>
              </p:cNvSpPr>
              <p:nvPr/>
            </p:nvSpPr>
            <p:spPr bwMode="auto">
              <a:xfrm flipH="1">
                <a:off x="4836" y="3575"/>
                <a:ext cx="106" cy="137"/>
              </a:xfrm>
              <a:prstGeom prst="line">
                <a:avLst/>
              </a:prstGeom>
              <a:noFill/>
              <a:ln w="28575">
                <a:solidFill>
                  <a:srgbClr val="FF99CC"/>
                </a:solidFill>
                <a:round/>
                <a:headEnd/>
                <a:tailEnd type="triangle" w="med" len="med"/>
              </a:ln>
            </p:spPr>
            <p:txBody>
              <a:bodyPr wrap="none" anchor="ctr"/>
              <a:lstStyle/>
              <a:p>
                <a:endParaRPr lang="ru-RU"/>
              </a:p>
            </p:txBody>
          </p:sp>
          <p:sp>
            <p:nvSpPr>
              <p:cNvPr id="28881" name="Line 143"/>
              <p:cNvSpPr>
                <a:spLocks noChangeShapeType="1"/>
              </p:cNvSpPr>
              <p:nvPr/>
            </p:nvSpPr>
            <p:spPr bwMode="auto">
              <a:xfrm>
                <a:off x="4947" y="3573"/>
                <a:ext cx="109" cy="139"/>
              </a:xfrm>
              <a:prstGeom prst="line">
                <a:avLst/>
              </a:prstGeom>
              <a:noFill/>
              <a:ln w="28575">
                <a:solidFill>
                  <a:srgbClr val="FF99CC"/>
                </a:solidFill>
                <a:round/>
                <a:headEnd/>
                <a:tailEnd type="triangle" w="med" len="med"/>
              </a:ln>
            </p:spPr>
            <p:txBody>
              <a:bodyPr wrap="none" anchor="ctr"/>
              <a:lstStyle/>
              <a:p>
                <a:endParaRPr lang="ru-RU"/>
              </a:p>
            </p:txBody>
          </p:sp>
          <p:sp>
            <p:nvSpPr>
              <p:cNvPr id="28882" name="Line 144"/>
              <p:cNvSpPr>
                <a:spLocks noChangeShapeType="1"/>
              </p:cNvSpPr>
              <p:nvPr/>
            </p:nvSpPr>
            <p:spPr bwMode="auto">
              <a:xfrm flipV="1">
                <a:off x="4946" y="3498"/>
                <a:ext cx="0" cy="80"/>
              </a:xfrm>
              <a:prstGeom prst="line">
                <a:avLst/>
              </a:prstGeom>
              <a:noFill/>
              <a:ln w="28575">
                <a:solidFill>
                  <a:srgbClr val="FF99CC"/>
                </a:solidFill>
                <a:round/>
                <a:headEnd/>
                <a:tailEnd/>
              </a:ln>
            </p:spPr>
            <p:txBody>
              <a:bodyPr wrap="none" anchor="ctr"/>
              <a:lstStyle/>
              <a:p>
                <a:endParaRPr lang="ru-RU"/>
              </a:p>
            </p:txBody>
          </p:sp>
        </p:grpSp>
        <p:grpSp>
          <p:nvGrpSpPr>
            <p:cNvPr id="28715" name="Group 145"/>
            <p:cNvGrpSpPr>
              <a:grpSpLocks/>
            </p:cNvGrpSpPr>
            <p:nvPr/>
          </p:nvGrpSpPr>
          <p:grpSpPr bwMode="auto">
            <a:xfrm>
              <a:off x="4228" y="3309"/>
              <a:ext cx="195" cy="214"/>
              <a:chOff x="4836" y="3498"/>
              <a:chExt cx="220" cy="214"/>
            </a:xfrm>
          </p:grpSpPr>
          <p:sp>
            <p:nvSpPr>
              <p:cNvPr id="28877" name="Line 146"/>
              <p:cNvSpPr>
                <a:spLocks noChangeShapeType="1"/>
              </p:cNvSpPr>
              <p:nvPr/>
            </p:nvSpPr>
            <p:spPr bwMode="auto">
              <a:xfrm flipH="1">
                <a:off x="4836" y="3575"/>
                <a:ext cx="106" cy="137"/>
              </a:xfrm>
              <a:prstGeom prst="line">
                <a:avLst/>
              </a:prstGeom>
              <a:noFill/>
              <a:ln w="28575">
                <a:solidFill>
                  <a:srgbClr val="FF99CC"/>
                </a:solidFill>
                <a:round/>
                <a:headEnd/>
                <a:tailEnd type="triangle" w="med" len="med"/>
              </a:ln>
            </p:spPr>
            <p:txBody>
              <a:bodyPr wrap="none" anchor="ctr"/>
              <a:lstStyle/>
              <a:p>
                <a:endParaRPr lang="ru-RU"/>
              </a:p>
            </p:txBody>
          </p:sp>
          <p:sp>
            <p:nvSpPr>
              <p:cNvPr id="28878" name="Line 147"/>
              <p:cNvSpPr>
                <a:spLocks noChangeShapeType="1"/>
              </p:cNvSpPr>
              <p:nvPr/>
            </p:nvSpPr>
            <p:spPr bwMode="auto">
              <a:xfrm>
                <a:off x="4947" y="3573"/>
                <a:ext cx="109" cy="139"/>
              </a:xfrm>
              <a:prstGeom prst="line">
                <a:avLst/>
              </a:prstGeom>
              <a:noFill/>
              <a:ln w="28575">
                <a:solidFill>
                  <a:srgbClr val="FF99CC"/>
                </a:solidFill>
                <a:round/>
                <a:headEnd/>
                <a:tailEnd type="triangle" w="med" len="med"/>
              </a:ln>
            </p:spPr>
            <p:txBody>
              <a:bodyPr wrap="none" anchor="ctr"/>
              <a:lstStyle/>
              <a:p>
                <a:endParaRPr lang="ru-RU"/>
              </a:p>
            </p:txBody>
          </p:sp>
          <p:sp>
            <p:nvSpPr>
              <p:cNvPr id="28879" name="Line 148"/>
              <p:cNvSpPr>
                <a:spLocks noChangeShapeType="1"/>
              </p:cNvSpPr>
              <p:nvPr/>
            </p:nvSpPr>
            <p:spPr bwMode="auto">
              <a:xfrm flipV="1">
                <a:off x="4946" y="3498"/>
                <a:ext cx="0" cy="80"/>
              </a:xfrm>
              <a:prstGeom prst="line">
                <a:avLst/>
              </a:prstGeom>
              <a:noFill/>
              <a:ln w="28575">
                <a:solidFill>
                  <a:srgbClr val="FF99CC"/>
                </a:solidFill>
                <a:round/>
                <a:headEnd/>
                <a:tailEnd/>
              </a:ln>
            </p:spPr>
            <p:txBody>
              <a:bodyPr wrap="none" anchor="ctr"/>
              <a:lstStyle/>
              <a:p>
                <a:endParaRPr lang="ru-RU"/>
              </a:p>
            </p:txBody>
          </p:sp>
        </p:grpSp>
        <p:sp>
          <p:nvSpPr>
            <p:cNvPr id="28724" name="Text Box 154"/>
            <p:cNvSpPr txBox="1">
              <a:spLocks noChangeArrowheads="1"/>
            </p:cNvSpPr>
            <p:nvPr/>
          </p:nvSpPr>
          <p:spPr bwMode="auto">
            <a:xfrm>
              <a:off x="983" y="1012"/>
              <a:ext cx="103" cy="173"/>
            </a:xfrm>
            <a:prstGeom prst="rect">
              <a:avLst/>
            </a:prstGeom>
            <a:noFill/>
            <a:ln w="9525">
              <a:noFill/>
              <a:miter lim="800000"/>
              <a:headEnd/>
              <a:tailEnd/>
            </a:ln>
          </p:spPr>
          <p:txBody>
            <a:bodyPr wrap="none">
              <a:spAutoFit/>
            </a:bodyPr>
            <a:lstStyle/>
            <a:p>
              <a:pPr algn="l"/>
              <a:endParaRPr kumimoji="1" lang="en-GB" altLang="ru-RU" sz="1200">
                <a:latin typeface="Arial" pitchFamily="34" charset="0"/>
                <a:ea typeface="Osaka"/>
                <a:cs typeface="Osaka"/>
              </a:endParaRPr>
            </a:p>
          </p:txBody>
        </p:sp>
        <p:sp>
          <p:nvSpPr>
            <p:cNvPr id="28725" name="Text Box 155"/>
            <p:cNvSpPr txBox="1">
              <a:spLocks noChangeArrowheads="1"/>
            </p:cNvSpPr>
            <p:nvPr/>
          </p:nvSpPr>
          <p:spPr bwMode="auto">
            <a:xfrm>
              <a:off x="956" y="1012"/>
              <a:ext cx="103" cy="173"/>
            </a:xfrm>
            <a:prstGeom prst="rect">
              <a:avLst/>
            </a:prstGeom>
            <a:noFill/>
            <a:ln w="9525">
              <a:noFill/>
              <a:miter lim="800000"/>
              <a:headEnd/>
              <a:tailEnd/>
            </a:ln>
          </p:spPr>
          <p:txBody>
            <a:bodyPr wrap="none">
              <a:spAutoFit/>
            </a:bodyPr>
            <a:lstStyle/>
            <a:p>
              <a:pPr algn="l"/>
              <a:endParaRPr kumimoji="1" lang="en-GB" altLang="ru-RU" sz="1200">
                <a:latin typeface="Arial" pitchFamily="34" charset="0"/>
                <a:ea typeface="Osaka"/>
                <a:cs typeface="Osaka"/>
              </a:endParaRPr>
            </a:p>
          </p:txBody>
        </p:sp>
        <p:grpSp>
          <p:nvGrpSpPr>
            <p:cNvPr id="28716" name="Group 301"/>
            <p:cNvGrpSpPr>
              <a:grpSpLocks/>
            </p:cNvGrpSpPr>
            <p:nvPr/>
          </p:nvGrpSpPr>
          <p:grpSpPr bwMode="auto">
            <a:xfrm>
              <a:off x="809" y="848"/>
              <a:ext cx="307" cy="243"/>
              <a:chOff x="863" y="848"/>
              <a:chExt cx="307" cy="243"/>
            </a:xfrm>
          </p:grpSpPr>
          <p:grpSp>
            <p:nvGrpSpPr>
              <p:cNvPr id="28717" name="Group 149"/>
              <p:cNvGrpSpPr>
                <a:grpSpLocks/>
              </p:cNvGrpSpPr>
              <p:nvPr/>
            </p:nvGrpSpPr>
            <p:grpSpPr bwMode="auto">
              <a:xfrm rot="5564064">
                <a:off x="1055" y="915"/>
                <a:ext cx="121" cy="109"/>
                <a:chOff x="3984" y="768"/>
                <a:chExt cx="336" cy="240"/>
              </a:xfrm>
            </p:grpSpPr>
            <p:sp>
              <p:nvSpPr>
                <p:cNvPr id="28873" name="Freeform 150"/>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874" name="Freeform 151"/>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875" name="Line 152"/>
                <p:cNvSpPr>
                  <a:spLocks noChangeShapeType="1"/>
                </p:cNvSpPr>
                <p:nvPr/>
              </p:nvSpPr>
              <p:spPr bwMode="auto">
                <a:xfrm flipH="1">
                  <a:off x="4272" y="816"/>
                  <a:ext cx="48" cy="48"/>
                </a:xfrm>
                <a:prstGeom prst="line">
                  <a:avLst/>
                </a:prstGeom>
                <a:noFill/>
                <a:ln w="28575">
                  <a:solidFill>
                    <a:schemeClr val="tx1"/>
                  </a:solidFill>
                  <a:round/>
                  <a:headEnd/>
                  <a:tailEnd/>
                </a:ln>
              </p:spPr>
              <p:txBody>
                <a:bodyPr wrap="none" anchor="ctr"/>
                <a:lstStyle/>
                <a:p>
                  <a:endParaRPr lang="ru-RU"/>
                </a:p>
              </p:txBody>
            </p:sp>
            <p:sp>
              <p:nvSpPr>
                <p:cNvPr id="28876" name="Line 153"/>
                <p:cNvSpPr>
                  <a:spLocks noChangeShapeType="1"/>
                </p:cNvSpPr>
                <p:nvPr/>
              </p:nvSpPr>
              <p:spPr bwMode="auto">
                <a:xfrm>
                  <a:off x="3984" y="816"/>
                  <a:ext cx="48" cy="48"/>
                </a:xfrm>
                <a:prstGeom prst="line">
                  <a:avLst/>
                </a:prstGeom>
                <a:noFill/>
                <a:ln w="28575">
                  <a:solidFill>
                    <a:schemeClr val="tx1"/>
                  </a:solidFill>
                  <a:round/>
                  <a:headEnd/>
                  <a:tailEnd/>
                </a:ln>
              </p:spPr>
              <p:txBody>
                <a:bodyPr wrap="none" anchor="ctr"/>
                <a:lstStyle/>
                <a:p>
                  <a:endParaRPr lang="ru-RU"/>
                </a:p>
              </p:txBody>
            </p:sp>
          </p:grpSp>
          <p:sp>
            <p:nvSpPr>
              <p:cNvPr id="28871" name="Oval 156"/>
              <p:cNvSpPr>
                <a:spLocks noChangeArrowheads="1"/>
              </p:cNvSpPr>
              <p:nvPr/>
            </p:nvSpPr>
            <p:spPr bwMode="auto">
              <a:xfrm>
                <a:off x="863" y="848"/>
                <a:ext cx="217" cy="243"/>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72" name="Oval 157"/>
              <p:cNvSpPr>
                <a:spLocks noChangeArrowheads="1"/>
              </p:cNvSpPr>
              <p:nvPr/>
            </p:nvSpPr>
            <p:spPr bwMode="auto">
              <a:xfrm>
                <a:off x="926" y="939"/>
                <a:ext cx="81" cy="91"/>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sp>
          <p:nvSpPr>
            <p:cNvPr id="28727" name="Text Box 158"/>
            <p:cNvSpPr txBox="1">
              <a:spLocks noChangeArrowheads="1"/>
            </p:cNvSpPr>
            <p:nvPr/>
          </p:nvSpPr>
          <p:spPr bwMode="auto">
            <a:xfrm>
              <a:off x="705" y="1163"/>
              <a:ext cx="489" cy="164"/>
            </a:xfrm>
            <a:prstGeom prst="rect">
              <a:avLst/>
            </a:prstGeom>
            <a:noFill/>
            <a:ln w="9525">
              <a:noFill/>
              <a:miter lim="800000"/>
              <a:headEnd/>
              <a:tailEnd/>
            </a:ln>
          </p:spPr>
          <p:txBody>
            <a:bodyPr wrap="none">
              <a:spAutoFit/>
            </a:bodyPr>
            <a:lstStyle/>
            <a:p>
              <a:pPr algn="l"/>
              <a:r>
                <a:rPr kumimoji="1" lang="en-GB" altLang="ja-JP" sz="1100" b="1">
                  <a:latin typeface="Arial" pitchFamily="34" charset="0"/>
                  <a:ea typeface="Osaka"/>
                  <a:cs typeface="Osaka"/>
                </a:rPr>
                <a:t>B </a:t>
              </a: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grpSp>
          <p:nvGrpSpPr>
            <p:cNvPr id="28718" name="Group 302"/>
            <p:cNvGrpSpPr>
              <a:grpSpLocks/>
            </p:cNvGrpSpPr>
            <p:nvPr/>
          </p:nvGrpSpPr>
          <p:grpSpPr bwMode="auto">
            <a:xfrm>
              <a:off x="1330" y="839"/>
              <a:ext cx="200" cy="264"/>
              <a:chOff x="1384" y="839"/>
              <a:chExt cx="200" cy="264"/>
            </a:xfrm>
          </p:grpSpPr>
          <p:grpSp>
            <p:nvGrpSpPr>
              <p:cNvPr id="28722" name="Group 159"/>
              <p:cNvGrpSpPr>
                <a:grpSpLocks/>
              </p:cNvGrpSpPr>
              <p:nvPr/>
            </p:nvGrpSpPr>
            <p:grpSpPr bwMode="auto">
              <a:xfrm rot="-271877">
                <a:off x="1456" y="839"/>
                <a:ext cx="87" cy="56"/>
                <a:chOff x="4104" y="864"/>
                <a:chExt cx="432" cy="480"/>
              </a:xfrm>
            </p:grpSpPr>
            <p:sp>
              <p:nvSpPr>
                <p:cNvPr id="28868" name="Freeform 160"/>
                <p:cNvSpPr>
                  <a:spLocks/>
                </p:cNvSpPr>
                <p:nvPr/>
              </p:nvSpPr>
              <p:spPr bwMode="auto">
                <a:xfrm>
                  <a:off x="4104" y="864"/>
                  <a:ext cx="432" cy="288"/>
                </a:xfrm>
                <a:custGeom>
                  <a:avLst/>
                  <a:gdLst>
                    <a:gd name="T0" fmla="*/ 72 w 432"/>
                    <a:gd name="T1" fmla="*/ 0 h 288"/>
                    <a:gd name="T2" fmla="*/ 24 w 432"/>
                    <a:gd name="T3" fmla="*/ 144 h 288"/>
                    <a:gd name="T4" fmla="*/ 216 w 432"/>
                    <a:gd name="T5" fmla="*/ 288 h 288"/>
                    <a:gd name="T6" fmla="*/ 408 w 432"/>
                    <a:gd name="T7" fmla="*/ 144 h 288"/>
                    <a:gd name="T8" fmla="*/ 360 w 432"/>
                    <a:gd name="T9" fmla="*/ 0 h 288"/>
                    <a:gd name="T10" fmla="*/ 0 60000 65536"/>
                    <a:gd name="T11" fmla="*/ 0 60000 65536"/>
                    <a:gd name="T12" fmla="*/ 0 60000 65536"/>
                    <a:gd name="T13" fmla="*/ 0 60000 65536"/>
                    <a:gd name="T14" fmla="*/ 0 60000 65536"/>
                    <a:gd name="T15" fmla="*/ 0 w 432"/>
                    <a:gd name="T16" fmla="*/ 0 h 288"/>
                    <a:gd name="T17" fmla="*/ 432 w 432"/>
                    <a:gd name="T18" fmla="*/ 288 h 288"/>
                  </a:gdLst>
                  <a:ahLst/>
                  <a:cxnLst>
                    <a:cxn ang="T10">
                      <a:pos x="T0" y="T1"/>
                    </a:cxn>
                    <a:cxn ang="T11">
                      <a:pos x="T2" y="T3"/>
                    </a:cxn>
                    <a:cxn ang="T12">
                      <a:pos x="T4" y="T5"/>
                    </a:cxn>
                    <a:cxn ang="T13">
                      <a:pos x="T6" y="T7"/>
                    </a:cxn>
                    <a:cxn ang="T14">
                      <a:pos x="T8" y="T9"/>
                    </a:cxn>
                  </a:cxnLst>
                  <a:rect l="T15" t="T16" r="T17" b="T18"/>
                  <a:pathLst>
                    <a:path w="432" h="288">
                      <a:moveTo>
                        <a:pt x="72" y="0"/>
                      </a:moveTo>
                      <a:cubicBezTo>
                        <a:pt x="36" y="48"/>
                        <a:pt x="0" y="96"/>
                        <a:pt x="24" y="144"/>
                      </a:cubicBezTo>
                      <a:cubicBezTo>
                        <a:pt x="48" y="192"/>
                        <a:pt x="152" y="288"/>
                        <a:pt x="216" y="288"/>
                      </a:cubicBezTo>
                      <a:cubicBezTo>
                        <a:pt x="280" y="288"/>
                        <a:pt x="384" y="192"/>
                        <a:pt x="408" y="144"/>
                      </a:cubicBezTo>
                      <a:cubicBezTo>
                        <a:pt x="432" y="96"/>
                        <a:pt x="396" y="48"/>
                        <a:pt x="360" y="0"/>
                      </a:cubicBezTo>
                    </a:path>
                  </a:pathLst>
                </a:custGeom>
                <a:noFill/>
                <a:ln w="19050">
                  <a:solidFill>
                    <a:schemeClr val="tx1"/>
                  </a:solidFill>
                  <a:round/>
                  <a:headEnd/>
                  <a:tailEnd/>
                </a:ln>
              </p:spPr>
              <p:txBody>
                <a:bodyPr wrap="none" anchor="ctr"/>
                <a:lstStyle/>
                <a:p>
                  <a:endParaRPr lang="ru-RU"/>
                </a:p>
              </p:txBody>
            </p:sp>
            <p:sp>
              <p:nvSpPr>
                <p:cNvPr id="28869" name="Line 161"/>
                <p:cNvSpPr>
                  <a:spLocks noChangeShapeType="1"/>
                </p:cNvSpPr>
                <p:nvPr/>
              </p:nvSpPr>
              <p:spPr bwMode="auto">
                <a:xfrm>
                  <a:off x="4320" y="960"/>
                  <a:ext cx="0" cy="384"/>
                </a:xfrm>
                <a:prstGeom prst="line">
                  <a:avLst/>
                </a:prstGeom>
                <a:noFill/>
                <a:ln w="19050">
                  <a:solidFill>
                    <a:schemeClr val="tx1"/>
                  </a:solidFill>
                  <a:round/>
                  <a:headEnd/>
                  <a:tailEnd/>
                </a:ln>
              </p:spPr>
              <p:txBody>
                <a:bodyPr wrap="none" anchor="ctr"/>
                <a:lstStyle/>
                <a:p>
                  <a:endParaRPr lang="ru-RU"/>
                </a:p>
              </p:txBody>
            </p:sp>
          </p:grpSp>
          <p:sp>
            <p:nvSpPr>
              <p:cNvPr id="28866" name="Oval 162"/>
              <p:cNvSpPr>
                <a:spLocks noChangeArrowheads="1"/>
              </p:cNvSpPr>
              <p:nvPr/>
            </p:nvSpPr>
            <p:spPr bwMode="auto">
              <a:xfrm rot="-268081">
                <a:off x="1384" y="878"/>
                <a:ext cx="200" cy="225"/>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67" name="Oval 163"/>
              <p:cNvSpPr>
                <a:spLocks noChangeArrowheads="1"/>
              </p:cNvSpPr>
              <p:nvPr/>
            </p:nvSpPr>
            <p:spPr bwMode="auto">
              <a:xfrm rot="-269067">
                <a:off x="1440" y="932"/>
                <a:ext cx="100" cy="141"/>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sp>
          <p:nvSpPr>
            <p:cNvPr id="28729" name="Text Box 164"/>
            <p:cNvSpPr txBox="1">
              <a:spLocks noChangeArrowheads="1"/>
            </p:cNvSpPr>
            <p:nvPr/>
          </p:nvSpPr>
          <p:spPr bwMode="auto">
            <a:xfrm>
              <a:off x="1133" y="1163"/>
              <a:ext cx="479" cy="164"/>
            </a:xfrm>
            <a:prstGeom prst="rect">
              <a:avLst/>
            </a:prstGeom>
            <a:noFill/>
            <a:ln w="9525">
              <a:noFill/>
              <a:miter lim="800000"/>
              <a:headEnd/>
              <a:tailEnd/>
            </a:ln>
          </p:spPr>
          <p:txBody>
            <a:bodyPr wrap="none">
              <a:spAutoFit/>
            </a:bodyPr>
            <a:lstStyle/>
            <a:p>
              <a:pPr algn="l"/>
              <a:r>
                <a:rPr kumimoji="1" lang="en-GB" altLang="ja-JP" sz="1100" b="1">
                  <a:latin typeface="Arial" pitchFamily="34" charset="0"/>
                  <a:ea typeface="Osaka"/>
                  <a:cs typeface="Osaka"/>
                </a:rPr>
                <a:t>T </a:t>
              </a: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grpSp>
          <p:nvGrpSpPr>
            <p:cNvPr id="28723" name="Group 165"/>
            <p:cNvGrpSpPr>
              <a:grpSpLocks/>
            </p:cNvGrpSpPr>
            <p:nvPr/>
          </p:nvGrpSpPr>
          <p:grpSpPr bwMode="auto">
            <a:xfrm>
              <a:off x="3265" y="839"/>
              <a:ext cx="466" cy="233"/>
              <a:chOff x="2901" y="2924"/>
              <a:chExt cx="432" cy="192"/>
            </a:xfrm>
          </p:grpSpPr>
          <p:grpSp>
            <p:nvGrpSpPr>
              <p:cNvPr id="28726" name="Group 166"/>
              <p:cNvGrpSpPr>
                <a:grpSpLocks/>
              </p:cNvGrpSpPr>
              <p:nvPr/>
            </p:nvGrpSpPr>
            <p:grpSpPr bwMode="auto">
              <a:xfrm rot="1887664">
                <a:off x="2901" y="2924"/>
                <a:ext cx="144" cy="192"/>
                <a:chOff x="3360" y="3408"/>
                <a:chExt cx="144" cy="192"/>
              </a:xfrm>
            </p:grpSpPr>
            <p:sp>
              <p:nvSpPr>
                <p:cNvPr id="28863" name="Oval 167"/>
                <p:cNvSpPr>
                  <a:spLocks noChangeArrowheads="1"/>
                </p:cNvSpPr>
                <p:nvPr/>
              </p:nvSpPr>
              <p:spPr bwMode="auto">
                <a:xfrm rot="-1661307">
                  <a:off x="3360" y="3408"/>
                  <a:ext cx="144" cy="192"/>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64" name="Oval 168"/>
                <p:cNvSpPr>
                  <a:spLocks noChangeArrowheads="1"/>
                </p:cNvSpPr>
                <p:nvPr/>
              </p:nvSpPr>
              <p:spPr bwMode="auto">
                <a:xfrm rot="3306117">
                  <a:off x="3384" y="3480"/>
                  <a:ext cx="96"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8728" name="Group 169"/>
              <p:cNvGrpSpPr>
                <a:grpSpLocks/>
              </p:cNvGrpSpPr>
              <p:nvPr/>
            </p:nvGrpSpPr>
            <p:grpSpPr bwMode="auto">
              <a:xfrm rot="1887664">
                <a:off x="3045" y="2924"/>
                <a:ext cx="144" cy="192"/>
                <a:chOff x="3504" y="3360"/>
                <a:chExt cx="144" cy="192"/>
              </a:xfrm>
            </p:grpSpPr>
            <p:sp>
              <p:nvSpPr>
                <p:cNvPr id="28861" name="Oval 170"/>
                <p:cNvSpPr>
                  <a:spLocks noChangeArrowheads="1"/>
                </p:cNvSpPr>
                <p:nvPr/>
              </p:nvSpPr>
              <p:spPr bwMode="auto">
                <a:xfrm rot="-1661307">
                  <a:off x="3504" y="3360"/>
                  <a:ext cx="144" cy="192"/>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62" name="Oval 171"/>
                <p:cNvSpPr>
                  <a:spLocks noChangeArrowheads="1"/>
                </p:cNvSpPr>
                <p:nvPr/>
              </p:nvSpPr>
              <p:spPr bwMode="auto">
                <a:xfrm rot="3306117">
                  <a:off x="3528" y="3432"/>
                  <a:ext cx="96"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8730" name="Group 172"/>
              <p:cNvGrpSpPr>
                <a:grpSpLocks/>
              </p:cNvGrpSpPr>
              <p:nvPr/>
            </p:nvGrpSpPr>
            <p:grpSpPr bwMode="auto">
              <a:xfrm rot="1887664">
                <a:off x="3189" y="2924"/>
                <a:ext cx="144" cy="192"/>
                <a:chOff x="3648" y="3312"/>
                <a:chExt cx="144" cy="192"/>
              </a:xfrm>
            </p:grpSpPr>
            <p:sp>
              <p:nvSpPr>
                <p:cNvPr id="28859" name="Oval 173"/>
                <p:cNvSpPr>
                  <a:spLocks noChangeArrowheads="1"/>
                </p:cNvSpPr>
                <p:nvPr/>
              </p:nvSpPr>
              <p:spPr bwMode="auto">
                <a:xfrm rot="-1661307">
                  <a:off x="3648" y="3312"/>
                  <a:ext cx="144" cy="192"/>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60" name="Oval 174"/>
                <p:cNvSpPr>
                  <a:spLocks noChangeArrowheads="1"/>
                </p:cNvSpPr>
                <p:nvPr/>
              </p:nvSpPr>
              <p:spPr bwMode="auto">
                <a:xfrm rot="3306117">
                  <a:off x="3672" y="3384"/>
                  <a:ext cx="96"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grpSp>
        <p:sp>
          <p:nvSpPr>
            <p:cNvPr id="28731" name="Text Box 175"/>
            <p:cNvSpPr txBox="1">
              <a:spLocks noChangeArrowheads="1"/>
            </p:cNvSpPr>
            <p:nvPr/>
          </p:nvSpPr>
          <p:spPr bwMode="auto">
            <a:xfrm>
              <a:off x="3092" y="1163"/>
              <a:ext cx="795" cy="270"/>
            </a:xfrm>
            <a:prstGeom prst="rect">
              <a:avLst/>
            </a:prstGeom>
            <a:noFill/>
            <a:ln w="9525">
              <a:noFill/>
              <a:miter lim="800000"/>
              <a:headEnd/>
              <a:tailEnd/>
            </a:ln>
          </p:spPr>
          <p:txBody>
            <a:bodyPr wrap="none">
              <a:spAutoFit/>
            </a:bodyPr>
            <a:lstStyle/>
            <a:p>
              <a:pPr algn="ctr"/>
              <a:r>
                <a:rPr kumimoji="1" lang="ru-RU" altLang="ja-JP" sz="1100" b="1">
                  <a:latin typeface="Arial" pitchFamily="34" charset="0"/>
                  <a:ea typeface="ＭＳ Ｐゴシック" pitchFamily="34" charset="-128"/>
                </a:rPr>
                <a:t>Эпидермаьный</a:t>
              </a:r>
              <a:endParaRPr kumimoji="1" lang="en-GB" altLang="ja-JP" sz="1100" b="1">
                <a:latin typeface="Arial" pitchFamily="34" charset="0"/>
                <a:ea typeface="ＭＳ Ｐゴシック" pitchFamily="34" charset="-128"/>
              </a:endParaRPr>
            </a:p>
            <a:p>
              <a:pPr algn="ctr"/>
              <a:r>
                <a:rPr kumimoji="1" lang="ru-RU" altLang="ja-JP" sz="1100" b="1">
                  <a:latin typeface="Arial" pitchFamily="34" charset="0"/>
                  <a:ea typeface="ＭＳ Ｐゴシック" pitchFamily="34" charset="-128"/>
                </a:rPr>
                <a:t>кератиноцит</a:t>
              </a:r>
              <a:endParaRPr kumimoji="1" lang="en-GB" altLang="ja-JP" sz="1100" b="1">
                <a:latin typeface="Arial" pitchFamily="34" charset="0"/>
                <a:ea typeface="ＭＳ Ｐゴシック" pitchFamily="34" charset="-128"/>
              </a:endParaRPr>
            </a:p>
          </p:txBody>
        </p:sp>
        <p:sp>
          <p:nvSpPr>
            <p:cNvPr id="28732" name="Text Box 176"/>
            <p:cNvSpPr txBox="1">
              <a:spLocks noChangeArrowheads="1"/>
            </p:cNvSpPr>
            <p:nvPr/>
          </p:nvSpPr>
          <p:spPr bwMode="auto">
            <a:xfrm>
              <a:off x="5008" y="1157"/>
              <a:ext cx="787" cy="270"/>
            </a:xfrm>
            <a:prstGeom prst="rect">
              <a:avLst/>
            </a:prstGeom>
            <a:noFill/>
            <a:ln w="9525">
              <a:noFill/>
              <a:miter lim="800000"/>
              <a:headEnd/>
              <a:tailEnd/>
            </a:ln>
          </p:spPr>
          <p:txBody>
            <a:bodyPr wrap="none">
              <a:spAutoFit/>
            </a:bodyPr>
            <a:lstStyle/>
            <a:p>
              <a:pPr algn="ctr"/>
              <a:r>
                <a:rPr kumimoji="1" lang="ru-RU" altLang="ja-JP" sz="1100" b="1">
                  <a:latin typeface="Arial" pitchFamily="34" charset="0"/>
                  <a:ea typeface="ＭＳ Ｐゴシック" pitchFamily="34" charset="-128"/>
                </a:rPr>
                <a:t>Мезангиальная</a:t>
              </a:r>
              <a:endParaRPr kumimoji="1" lang="en-GB" altLang="ja-JP" sz="1100" b="1">
                <a:latin typeface="Arial" pitchFamily="34" charset="0"/>
                <a:ea typeface="ＭＳ Ｐゴシック" pitchFamily="34" charset="-128"/>
              </a:endParaRPr>
            </a:p>
            <a:p>
              <a:pPr algn="ct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grpSp>
          <p:nvGrpSpPr>
            <p:cNvPr id="28733" name="Group 177"/>
            <p:cNvGrpSpPr>
              <a:grpSpLocks/>
            </p:cNvGrpSpPr>
            <p:nvPr/>
          </p:nvGrpSpPr>
          <p:grpSpPr bwMode="auto">
            <a:xfrm rot="2035066">
              <a:off x="5269" y="796"/>
              <a:ext cx="204" cy="367"/>
              <a:chOff x="4128" y="2784"/>
              <a:chExt cx="240" cy="384"/>
            </a:xfrm>
          </p:grpSpPr>
          <p:sp>
            <p:nvSpPr>
              <p:cNvPr id="28854" name="AutoShape 178"/>
              <p:cNvSpPr>
                <a:spLocks noChangeArrowheads="1"/>
              </p:cNvSpPr>
              <p:nvPr/>
            </p:nvSpPr>
            <p:spPr bwMode="auto">
              <a:xfrm rot="-2087761" flipH="1" flipV="1">
                <a:off x="4128" y="2784"/>
                <a:ext cx="240" cy="384"/>
              </a:xfrm>
              <a:prstGeom prst="rtTriangle">
                <a:avLst/>
              </a:prstGeom>
              <a:solidFill>
                <a:schemeClr val="tx1"/>
              </a:solidFill>
              <a:ln w="9525">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855" name="Oval 179"/>
              <p:cNvSpPr>
                <a:spLocks noChangeArrowheads="1"/>
              </p:cNvSpPr>
              <p:nvPr/>
            </p:nvSpPr>
            <p:spPr bwMode="auto">
              <a:xfrm rot="-3534750">
                <a:off x="4224" y="2832"/>
                <a:ext cx="48" cy="144"/>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sp>
          <p:nvSpPr>
            <p:cNvPr id="28734" name="Freeform 180"/>
            <p:cNvSpPr>
              <a:spLocks/>
            </p:cNvSpPr>
            <p:nvPr/>
          </p:nvSpPr>
          <p:spPr bwMode="auto">
            <a:xfrm>
              <a:off x="217" y="825"/>
              <a:ext cx="478" cy="322"/>
            </a:xfrm>
            <a:custGeom>
              <a:avLst/>
              <a:gdLst>
                <a:gd name="T0" fmla="*/ 8 w 631"/>
                <a:gd name="T1" fmla="*/ 60 h 378"/>
                <a:gd name="T2" fmla="*/ 2 w 631"/>
                <a:gd name="T3" fmla="*/ 53 h 378"/>
                <a:gd name="T4" fmla="*/ 2 w 631"/>
                <a:gd name="T5" fmla="*/ 34 h 378"/>
                <a:gd name="T6" fmla="*/ 5 w 631"/>
                <a:gd name="T7" fmla="*/ 26 h 378"/>
                <a:gd name="T8" fmla="*/ 8 w 631"/>
                <a:gd name="T9" fmla="*/ 22 h 378"/>
                <a:gd name="T10" fmla="*/ 12 w 631"/>
                <a:gd name="T11" fmla="*/ 9 h 378"/>
                <a:gd name="T12" fmla="*/ 19 w 631"/>
                <a:gd name="T13" fmla="*/ 4 h 378"/>
                <a:gd name="T14" fmla="*/ 46 w 631"/>
                <a:gd name="T15" fmla="*/ 10 h 378"/>
                <a:gd name="T16" fmla="*/ 48 w 631"/>
                <a:gd name="T17" fmla="*/ 27 h 378"/>
                <a:gd name="T18" fmla="*/ 48 w 631"/>
                <a:gd name="T19" fmla="*/ 36 h 378"/>
                <a:gd name="T20" fmla="*/ 48 w 631"/>
                <a:gd name="T21" fmla="*/ 43 h 378"/>
                <a:gd name="T22" fmla="*/ 48 w 631"/>
                <a:gd name="T23" fmla="*/ 69 h 378"/>
                <a:gd name="T24" fmla="*/ 36 w 631"/>
                <a:gd name="T25" fmla="*/ 60 h 378"/>
                <a:gd name="T26" fmla="*/ 33 w 631"/>
                <a:gd name="T27" fmla="*/ 62 h 378"/>
                <a:gd name="T28" fmla="*/ 30 w 631"/>
                <a:gd name="T29" fmla="*/ 71 h 378"/>
                <a:gd name="T30" fmla="*/ 23 w 631"/>
                <a:gd name="T31" fmla="*/ 84 h 378"/>
                <a:gd name="T32" fmla="*/ 8 w 631"/>
                <a:gd name="T33" fmla="*/ 60 h 3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31"/>
                <a:gd name="T52" fmla="*/ 0 h 378"/>
                <a:gd name="T53" fmla="*/ 631 w 631"/>
                <a:gd name="T54" fmla="*/ 378 h 3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31" h="378">
                  <a:moveTo>
                    <a:pt x="93" y="258"/>
                  </a:moveTo>
                  <a:cubicBezTo>
                    <a:pt x="67" y="248"/>
                    <a:pt x="53" y="233"/>
                    <a:pt x="28" y="225"/>
                  </a:cubicBezTo>
                  <a:cubicBezTo>
                    <a:pt x="4" y="190"/>
                    <a:pt x="0" y="196"/>
                    <a:pt x="19" y="142"/>
                  </a:cubicBezTo>
                  <a:cubicBezTo>
                    <a:pt x="23" y="127"/>
                    <a:pt x="38" y="115"/>
                    <a:pt x="52" y="109"/>
                  </a:cubicBezTo>
                  <a:cubicBezTo>
                    <a:pt x="67" y="101"/>
                    <a:pt x="102" y="93"/>
                    <a:pt x="102" y="93"/>
                  </a:cubicBezTo>
                  <a:cubicBezTo>
                    <a:pt x="112" y="60"/>
                    <a:pt x="117" y="45"/>
                    <a:pt x="151" y="35"/>
                  </a:cubicBezTo>
                  <a:cubicBezTo>
                    <a:pt x="180" y="5"/>
                    <a:pt x="191" y="9"/>
                    <a:pt x="234" y="18"/>
                  </a:cubicBezTo>
                  <a:cubicBezTo>
                    <a:pt x="343" y="0"/>
                    <a:pt x="458" y="9"/>
                    <a:pt x="564" y="43"/>
                  </a:cubicBezTo>
                  <a:cubicBezTo>
                    <a:pt x="572" y="69"/>
                    <a:pt x="587" y="90"/>
                    <a:pt x="597" y="117"/>
                  </a:cubicBezTo>
                  <a:cubicBezTo>
                    <a:pt x="594" y="128"/>
                    <a:pt x="593" y="139"/>
                    <a:pt x="588" y="150"/>
                  </a:cubicBezTo>
                  <a:cubicBezTo>
                    <a:pt x="573" y="179"/>
                    <a:pt x="555" y="156"/>
                    <a:pt x="597" y="183"/>
                  </a:cubicBezTo>
                  <a:cubicBezTo>
                    <a:pt x="621" y="221"/>
                    <a:pt x="631" y="253"/>
                    <a:pt x="597" y="291"/>
                  </a:cubicBezTo>
                  <a:cubicBezTo>
                    <a:pt x="544" y="283"/>
                    <a:pt x="498" y="270"/>
                    <a:pt x="448" y="258"/>
                  </a:cubicBezTo>
                  <a:cubicBezTo>
                    <a:pt x="431" y="260"/>
                    <a:pt x="414" y="260"/>
                    <a:pt x="399" y="266"/>
                  </a:cubicBezTo>
                  <a:cubicBezTo>
                    <a:pt x="376" y="273"/>
                    <a:pt x="373" y="285"/>
                    <a:pt x="357" y="299"/>
                  </a:cubicBezTo>
                  <a:cubicBezTo>
                    <a:pt x="328" y="322"/>
                    <a:pt x="301" y="343"/>
                    <a:pt x="267" y="357"/>
                  </a:cubicBezTo>
                  <a:cubicBezTo>
                    <a:pt x="135" y="347"/>
                    <a:pt x="112" y="378"/>
                    <a:pt x="93" y="258"/>
                  </a:cubicBezTo>
                  <a:close/>
                </a:path>
              </a:pathLst>
            </a:custGeom>
            <a:solidFill>
              <a:schemeClr val="tx1"/>
            </a:solidFill>
            <a:ln w="9525">
              <a:solidFill>
                <a:srgbClr val="000000"/>
              </a:solidFill>
              <a:round/>
              <a:headEnd/>
              <a:tailEnd/>
            </a:ln>
          </p:spPr>
          <p:txBody>
            <a:bodyPr wrap="none" anchor="ctr"/>
            <a:lstStyle/>
            <a:p>
              <a:endParaRPr lang="ru-RU"/>
            </a:p>
          </p:txBody>
        </p:sp>
        <p:sp>
          <p:nvSpPr>
            <p:cNvPr id="28735" name="Freeform 181"/>
            <p:cNvSpPr>
              <a:spLocks/>
            </p:cNvSpPr>
            <p:nvPr/>
          </p:nvSpPr>
          <p:spPr bwMode="auto">
            <a:xfrm>
              <a:off x="376" y="916"/>
              <a:ext cx="171" cy="111"/>
            </a:xfrm>
            <a:custGeom>
              <a:avLst/>
              <a:gdLst>
                <a:gd name="T0" fmla="*/ 364 w 139"/>
                <a:gd name="T1" fmla="*/ 140 h 104"/>
                <a:gd name="T2" fmla="*/ 180 w 139"/>
                <a:gd name="T3" fmla="*/ 186 h 104"/>
                <a:gd name="T4" fmla="*/ 0 w 139"/>
                <a:gd name="T5" fmla="*/ 140 h 104"/>
                <a:gd name="T6" fmla="*/ 197 w 139"/>
                <a:gd name="T7" fmla="*/ 47 h 104"/>
                <a:gd name="T8" fmla="*/ 517 w 139"/>
                <a:gd name="T9" fmla="*/ 0 h 104"/>
                <a:gd name="T10" fmla="*/ 701 w 139"/>
                <a:gd name="T11" fmla="*/ 17 h 104"/>
                <a:gd name="T12" fmla="*/ 777 w 139"/>
                <a:gd name="T13" fmla="*/ 27 h 104"/>
                <a:gd name="T14" fmla="*/ 848 w 139"/>
                <a:gd name="T15" fmla="*/ 75 h 104"/>
                <a:gd name="T16" fmla="*/ 848 w 139"/>
                <a:gd name="T17" fmla="*/ 130 h 104"/>
                <a:gd name="T18" fmla="*/ 701 w 139"/>
                <a:gd name="T19" fmla="*/ 150 h 104"/>
                <a:gd name="T20" fmla="*/ 364 w 139"/>
                <a:gd name="T21" fmla="*/ 140 h 1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104"/>
                <a:gd name="T35" fmla="*/ 139 w 139"/>
                <a:gd name="T36" fmla="*/ 104 h 1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104">
                  <a:moveTo>
                    <a:pt x="56" y="78"/>
                  </a:moveTo>
                  <a:cubicBezTo>
                    <a:pt x="48" y="89"/>
                    <a:pt x="37" y="94"/>
                    <a:pt x="28" y="104"/>
                  </a:cubicBezTo>
                  <a:cubicBezTo>
                    <a:pt x="10" y="101"/>
                    <a:pt x="5" y="94"/>
                    <a:pt x="0" y="78"/>
                  </a:cubicBezTo>
                  <a:cubicBezTo>
                    <a:pt x="4" y="57"/>
                    <a:pt x="5" y="32"/>
                    <a:pt x="30" y="26"/>
                  </a:cubicBezTo>
                  <a:cubicBezTo>
                    <a:pt x="44" y="11"/>
                    <a:pt x="59" y="3"/>
                    <a:pt x="80" y="0"/>
                  </a:cubicBezTo>
                  <a:cubicBezTo>
                    <a:pt x="90" y="1"/>
                    <a:pt x="99" y="2"/>
                    <a:pt x="108" y="8"/>
                  </a:cubicBezTo>
                  <a:cubicBezTo>
                    <a:pt x="112" y="10"/>
                    <a:pt x="120" y="16"/>
                    <a:pt x="120" y="16"/>
                  </a:cubicBezTo>
                  <a:cubicBezTo>
                    <a:pt x="125" y="24"/>
                    <a:pt x="126" y="33"/>
                    <a:pt x="132" y="42"/>
                  </a:cubicBezTo>
                  <a:cubicBezTo>
                    <a:pt x="134" y="50"/>
                    <a:pt x="139" y="64"/>
                    <a:pt x="132" y="72"/>
                  </a:cubicBezTo>
                  <a:cubicBezTo>
                    <a:pt x="125" y="78"/>
                    <a:pt x="108" y="84"/>
                    <a:pt x="108" y="84"/>
                  </a:cubicBezTo>
                  <a:cubicBezTo>
                    <a:pt x="90" y="81"/>
                    <a:pt x="73" y="80"/>
                    <a:pt x="56" y="78"/>
                  </a:cubicBezTo>
                  <a:close/>
                </a:path>
              </a:pathLst>
            </a:custGeom>
            <a:solidFill>
              <a:srgbClr val="000000"/>
            </a:solidFill>
            <a:ln w="9525">
              <a:solidFill>
                <a:srgbClr val="000000"/>
              </a:solidFill>
              <a:round/>
              <a:headEnd/>
              <a:tailEnd/>
            </a:ln>
          </p:spPr>
          <p:txBody>
            <a:bodyPr wrap="none" anchor="ctr"/>
            <a:lstStyle/>
            <a:p>
              <a:endParaRPr lang="ru-RU"/>
            </a:p>
          </p:txBody>
        </p:sp>
        <p:grpSp>
          <p:nvGrpSpPr>
            <p:cNvPr id="28736" name="Group 182"/>
            <p:cNvGrpSpPr>
              <a:grpSpLocks/>
            </p:cNvGrpSpPr>
            <p:nvPr/>
          </p:nvGrpSpPr>
          <p:grpSpPr bwMode="auto">
            <a:xfrm>
              <a:off x="3929" y="808"/>
              <a:ext cx="313" cy="328"/>
              <a:chOff x="4504" y="744"/>
              <a:chExt cx="352" cy="328"/>
            </a:xfrm>
          </p:grpSpPr>
          <p:sp>
            <p:nvSpPr>
              <p:cNvPr id="28851" name="Oval 183"/>
              <p:cNvSpPr>
                <a:spLocks noChangeArrowheads="1"/>
              </p:cNvSpPr>
              <p:nvPr/>
            </p:nvSpPr>
            <p:spPr bwMode="auto">
              <a:xfrm>
                <a:off x="4504" y="744"/>
                <a:ext cx="352" cy="328"/>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52" name="Oval 184"/>
              <p:cNvSpPr>
                <a:spLocks noChangeArrowheads="1"/>
              </p:cNvSpPr>
              <p:nvPr/>
            </p:nvSpPr>
            <p:spPr bwMode="auto">
              <a:xfrm rot="-2192839">
                <a:off x="4510" y="820"/>
                <a:ext cx="237" cy="95"/>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53" name="Oval 185"/>
              <p:cNvSpPr>
                <a:spLocks noChangeArrowheads="1"/>
              </p:cNvSpPr>
              <p:nvPr/>
            </p:nvSpPr>
            <p:spPr bwMode="auto">
              <a:xfrm rot="-10446453">
                <a:off x="4534" y="908"/>
                <a:ext cx="259" cy="99"/>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grpSp>
          <p:nvGrpSpPr>
            <p:cNvPr id="28737" name="Group 186"/>
            <p:cNvGrpSpPr>
              <a:grpSpLocks/>
            </p:cNvGrpSpPr>
            <p:nvPr/>
          </p:nvGrpSpPr>
          <p:grpSpPr bwMode="auto">
            <a:xfrm>
              <a:off x="2494" y="854"/>
              <a:ext cx="622" cy="230"/>
              <a:chOff x="2901" y="732"/>
              <a:chExt cx="875" cy="288"/>
            </a:xfrm>
          </p:grpSpPr>
          <p:sp>
            <p:nvSpPr>
              <p:cNvPr id="28849" name="Freeform 187"/>
              <p:cNvSpPr>
                <a:spLocks/>
              </p:cNvSpPr>
              <p:nvPr/>
            </p:nvSpPr>
            <p:spPr bwMode="auto">
              <a:xfrm>
                <a:off x="2901" y="732"/>
                <a:ext cx="875" cy="288"/>
              </a:xfrm>
              <a:custGeom>
                <a:avLst/>
                <a:gdLst>
                  <a:gd name="T0" fmla="*/ 0 w 592"/>
                  <a:gd name="T1" fmla="*/ 4971 h 184"/>
                  <a:gd name="T2" fmla="*/ 5928 w 592"/>
                  <a:gd name="T3" fmla="*/ 3176 h 184"/>
                  <a:gd name="T4" fmla="*/ 7539 w 592"/>
                  <a:gd name="T5" fmla="*/ 1349 h 184"/>
                  <a:gd name="T6" fmla="*/ 10227 w 592"/>
                  <a:gd name="T7" fmla="*/ 0 h 184"/>
                  <a:gd name="T8" fmla="*/ 16425 w 592"/>
                  <a:gd name="T9" fmla="*/ 1349 h 184"/>
                  <a:gd name="T10" fmla="*/ 18860 w 592"/>
                  <a:gd name="T11" fmla="*/ 3620 h 184"/>
                  <a:gd name="T12" fmla="*/ 19142 w 592"/>
                  <a:gd name="T13" fmla="*/ 4971 h 184"/>
                  <a:gd name="T14" fmla="*/ 19925 w 592"/>
                  <a:gd name="T15" fmla="*/ 5414 h 184"/>
                  <a:gd name="T16" fmla="*/ 19142 w 592"/>
                  <a:gd name="T17" fmla="*/ 5870 h 184"/>
                  <a:gd name="T18" fmla="*/ 14007 w 592"/>
                  <a:gd name="T19" fmla="*/ 7209 h 184"/>
                  <a:gd name="T20" fmla="*/ 8088 w 592"/>
                  <a:gd name="T21" fmla="*/ 10385 h 184"/>
                  <a:gd name="T22" fmla="*/ 7260 w 592"/>
                  <a:gd name="T23" fmla="*/ 9891 h 184"/>
                  <a:gd name="T24" fmla="*/ 5132 w 592"/>
                  <a:gd name="T25" fmla="*/ 9491 h 184"/>
                  <a:gd name="T26" fmla="*/ 0 w 592"/>
                  <a:gd name="T27" fmla="*/ 4971 h 1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92"/>
                  <a:gd name="T43" fmla="*/ 0 h 184"/>
                  <a:gd name="T44" fmla="*/ 592 w 592"/>
                  <a:gd name="T45" fmla="*/ 184 h 1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92" h="184">
                    <a:moveTo>
                      <a:pt x="0" y="88"/>
                    </a:moveTo>
                    <a:cubicBezTo>
                      <a:pt x="57" y="126"/>
                      <a:pt x="123" y="87"/>
                      <a:pt x="176" y="56"/>
                    </a:cubicBezTo>
                    <a:cubicBezTo>
                      <a:pt x="192" y="46"/>
                      <a:pt x="205" y="30"/>
                      <a:pt x="224" y="24"/>
                    </a:cubicBezTo>
                    <a:cubicBezTo>
                      <a:pt x="282" y="4"/>
                      <a:pt x="255" y="12"/>
                      <a:pt x="304" y="0"/>
                    </a:cubicBezTo>
                    <a:cubicBezTo>
                      <a:pt x="364" y="5"/>
                      <a:pt x="428" y="7"/>
                      <a:pt x="488" y="24"/>
                    </a:cubicBezTo>
                    <a:cubicBezTo>
                      <a:pt x="514" y="31"/>
                      <a:pt x="560" y="64"/>
                      <a:pt x="560" y="64"/>
                    </a:cubicBezTo>
                    <a:cubicBezTo>
                      <a:pt x="562" y="72"/>
                      <a:pt x="562" y="82"/>
                      <a:pt x="568" y="88"/>
                    </a:cubicBezTo>
                    <a:cubicBezTo>
                      <a:pt x="573" y="93"/>
                      <a:pt x="592" y="87"/>
                      <a:pt x="592" y="96"/>
                    </a:cubicBezTo>
                    <a:cubicBezTo>
                      <a:pt x="592" y="104"/>
                      <a:pt x="576" y="102"/>
                      <a:pt x="568" y="104"/>
                    </a:cubicBezTo>
                    <a:cubicBezTo>
                      <a:pt x="517" y="113"/>
                      <a:pt x="466" y="117"/>
                      <a:pt x="416" y="128"/>
                    </a:cubicBezTo>
                    <a:cubicBezTo>
                      <a:pt x="364" y="162"/>
                      <a:pt x="300" y="171"/>
                      <a:pt x="240" y="184"/>
                    </a:cubicBezTo>
                    <a:cubicBezTo>
                      <a:pt x="232" y="181"/>
                      <a:pt x="224" y="177"/>
                      <a:pt x="216" y="176"/>
                    </a:cubicBezTo>
                    <a:cubicBezTo>
                      <a:pt x="194" y="172"/>
                      <a:pt x="172" y="173"/>
                      <a:pt x="152" y="168"/>
                    </a:cubicBezTo>
                    <a:cubicBezTo>
                      <a:pt x="95" y="153"/>
                      <a:pt x="47" y="119"/>
                      <a:pt x="0" y="88"/>
                    </a:cubicBezTo>
                    <a:close/>
                  </a:path>
                </a:pathLst>
              </a:custGeom>
              <a:solidFill>
                <a:schemeClr val="tx1"/>
              </a:solidFill>
              <a:ln w="9525">
                <a:solidFill>
                  <a:srgbClr val="000000"/>
                </a:solidFill>
                <a:round/>
                <a:headEnd/>
                <a:tailEnd/>
              </a:ln>
            </p:spPr>
            <p:txBody>
              <a:bodyPr wrap="none" anchor="ctr"/>
              <a:lstStyle/>
              <a:p>
                <a:endParaRPr lang="ru-RU"/>
              </a:p>
            </p:txBody>
          </p:sp>
          <p:sp>
            <p:nvSpPr>
              <p:cNvPr id="28850" name="Oval 188"/>
              <p:cNvSpPr>
                <a:spLocks noChangeArrowheads="1"/>
              </p:cNvSpPr>
              <p:nvPr/>
            </p:nvSpPr>
            <p:spPr bwMode="auto">
              <a:xfrm>
                <a:off x="3200" y="820"/>
                <a:ext cx="232" cy="96"/>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sp>
          <p:nvSpPr>
            <p:cNvPr id="28738" name="Text Box 189"/>
            <p:cNvSpPr txBox="1">
              <a:spLocks noChangeArrowheads="1"/>
            </p:cNvSpPr>
            <p:nvPr/>
          </p:nvSpPr>
          <p:spPr bwMode="auto">
            <a:xfrm>
              <a:off x="3834" y="1155"/>
              <a:ext cx="576" cy="173"/>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Моноцит  </a:t>
              </a:r>
              <a:r>
                <a:rPr kumimoji="1" lang="ru-RU" altLang="ja-JP" sz="1200" b="1">
                  <a:latin typeface="Arial" pitchFamily="34" charset="0"/>
                  <a:ea typeface="ＭＳ Ｐゴシック" pitchFamily="34" charset="-128"/>
                </a:rPr>
                <a:t> </a:t>
              </a:r>
              <a:endParaRPr kumimoji="1" lang="en-GB" altLang="ja-JP" sz="1200" b="1">
                <a:latin typeface="Arial" pitchFamily="34" charset="0"/>
                <a:ea typeface="ＭＳ Ｐゴシック" pitchFamily="34" charset="-128"/>
              </a:endParaRPr>
            </a:p>
          </p:txBody>
        </p:sp>
        <p:grpSp>
          <p:nvGrpSpPr>
            <p:cNvPr id="28739" name="Group 190"/>
            <p:cNvGrpSpPr>
              <a:grpSpLocks/>
            </p:cNvGrpSpPr>
            <p:nvPr/>
          </p:nvGrpSpPr>
          <p:grpSpPr bwMode="auto">
            <a:xfrm>
              <a:off x="4517" y="760"/>
              <a:ext cx="320" cy="360"/>
              <a:chOff x="5592" y="1344"/>
              <a:chExt cx="424" cy="424"/>
            </a:xfrm>
          </p:grpSpPr>
          <p:sp>
            <p:nvSpPr>
              <p:cNvPr id="28844" name="Oval 191"/>
              <p:cNvSpPr>
                <a:spLocks noChangeArrowheads="1"/>
              </p:cNvSpPr>
              <p:nvPr/>
            </p:nvSpPr>
            <p:spPr bwMode="auto">
              <a:xfrm rot="7675339">
                <a:off x="5592" y="1344"/>
                <a:ext cx="424" cy="424"/>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45" name="AutoShape 192"/>
              <p:cNvSpPr>
                <a:spLocks noChangeArrowheads="1"/>
              </p:cNvSpPr>
              <p:nvPr/>
            </p:nvSpPr>
            <p:spPr bwMode="auto">
              <a:xfrm rot="-6011964">
                <a:off x="5923" y="1562"/>
                <a:ext cx="77" cy="47"/>
              </a:xfrm>
              <a:prstGeom prst="flowChartConnector">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46" name="AutoShape 193"/>
              <p:cNvSpPr>
                <a:spLocks noChangeArrowheads="1"/>
              </p:cNvSpPr>
              <p:nvPr/>
            </p:nvSpPr>
            <p:spPr bwMode="auto">
              <a:xfrm rot="5862155">
                <a:off x="5604" y="1506"/>
                <a:ext cx="62" cy="47"/>
              </a:xfrm>
              <a:prstGeom prst="flowChartConnector">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47" name="Freeform 194"/>
              <p:cNvSpPr>
                <a:spLocks/>
              </p:cNvSpPr>
              <p:nvPr/>
            </p:nvSpPr>
            <p:spPr bwMode="auto">
              <a:xfrm>
                <a:off x="5638" y="1349"/>
                <a:ext cx="154" cy="418"/>
              </a:xfrm>
              <a:custGeom>
                <a:avLst/>
                <a:gdLst>
                  <a:gd name="T0" fmla="*/ 154 w 154"/>
                  <a:gd name="T1" fmla="*/ 0 h 418"/>
                  <a:gd name="T2" fmla="*/ 42 w 154"/>
                  <a:gd name="T3" fmla="*/ 82 h 418"/>
                  <a:gd name="T4" fmla="*/ 50 w 154"/>
                  <a:gd name="T5" fmla="*/ 176 h 418"/>
                  <a:gd name="T6" fmla="*/ 13 w 154"/>
                  <a:gd name="T7" fmla="*/ 258 h 418"/>
                  <a:gd name="T8" fmla="*/ 128 w 154"/>
                  <a:gd name="T9" fmla="*/ 418 h 418"/>
                  <a:gd name="T10" fmla="*/ 0 60000 65536"/>
                  <a:gd name="T11" fmla="*/ 0 60000 65536"/>
                  <a:gd name="T12" fmla="*/ 0 60000 65536"/>
                  <a:gd name="T13" fmla="*/ 0 60000 65536"/>
                  <a:gd name="T14" fmla="*/ 0 60000 65536"/>
                  <a:gd name="T15" fmla="*/ 0 w 154"/>
                  <a:gd name="T16" fmla="*/ 0 h 418"/>
                  <a:gd name="T17" fmla="*/ 154 w 154"/>
                  <a:gd name="T18" fmla="*/ 418 h 418"/>
                </a:gdLst>
                <a:ahLst/>
                <a:cxnLst>
                  <a:cxn ang="T10">
                    <a:pos x="T0" y="T1"/>
                  </a:cxn>
                  <a:cxn ang="T11">
                    <a:pos x="T2" y="T3"/>
                  </a:cxn>
                  <a:cxn ang="T12">
                    <a:pos x="T4" y="T5"/>
                  </a:cxn>
                  <a:cxn ang="T13">
                    <a:pos x="T6" y="T7"/>
                  </a:cxn>
                  <a:cxn ang="T14">
                    <a:pos x="T8" y="T9"/>
                  </a:cxn>
                </a:cxnLst>
                <a:rect l="T15" t="T16" r="T17" b="T18"/>
                <a:pathLst>
                  <a:path w="154" h="418">
                    <a:moveTo>
                      <a:pt x="154" y="0"/>
                    </a:moveTo>
                    <a:cubicBezTo>
                      <a:pt x="106" y="26"/>
                      <a:pt x="59" y="52"/>
                      <a:pt x="42" y="82"/>
                    </a:cubicBezTo>
                    <a:cubicBezTo>
                      <a:pt x="24" y="111"/>
                      <a:pt x="54" y="146"/>
                      <a:pt x="50" y="176"/>
                    </a:cubicBezTo>
                    <a:cubicBezTo>
                      <a:pt x="45" y="205"/>
                      <a:pt x="0" y="217"/>
                      <a:pt x="13" y="258"/>
                    </a:cubicBezTo>
                    <a:cubicBezTo>
                      <a:pt x="26" y="298"/>
                      <a:pt x="77" y="358"/>
                      <a:pt x="128" y="418"/>
                    </a:cubicBezTo>
                  </a:path>
                </a:pathLst>
              </a:custGeom>
              <a:solidFill>
                <a:schemeClr val="tx1"/>
              </a:solidFill>
              <a:ln w="9525">
                <a:solidFill>
                  <a:srgbClr val="000000"/>
                </a:solidFill>
                <a:round/>
                <a:headEnd/>
                <a:tailEnd/>
              </a:ln>
            </p:spPr>
            <p:txBody>
              <a:bodyPr wrap="none" anchor="ctr"/>
              <a:lstStyle/>
              <a:p>
                <a:endParaRPr lang="ru-RU"/>
              </a:p>
            </p:txBody>
          </p:sp>
          <p:sp>
            <p:nvSpPr>
              <p:cNvPr id="28848" name="Freeform 195"/>
              <p:cNvSpPr>
                <a:spLocks/>
              </p:cNvSpPr>
              <p:nvPr/>
            </p:nvSpPr>
            <p:spPr bwMode="auto">
              <a:xfrm>
                <a:off x="5777" y="1349"/>
                <a:ext cx="168" cy="418"/>
              </a:xfrm>
              <a:custGeom>
                <a:avLst/>
                <a:gdLst>
                  <a:gd name="T0" fmla="*/ 22 w 168"/>
                  <a:gd name="T1" fmla="*/ 0 h 418"/>
                  <a:gd name="T2" fmla="*/ 72 w 168"/>
                  <a:gd name="T3" fmla="*/ 16 h 418"/>
                  <a:gd name="T4" fmla="*/ 112 w 168"/>
                  <a:gd name="T5" fmla="*/ 74 h 418"/>
                  <a:gd name="T6" fmla="*/ 147 w 168"/>
                  <a:gd name="T7" fmla="*/ 98 h 418"/>
                  <a:gd name="T8" fmla="*/ 166 w 168"/>
                  <a:gd name="T9" fmla="*/ 170 h 418"/>
                  <a:gd name="T10" fmla="*/ 134 w 168"/>
                  <a:gd name="T11" fmla="*/ 237 h 418"/>
                  <a:gd name="T12" fmla="*/ 158 w 168"/>
                  <a:gd name="T13" fmla="*/ 312 h 418"/>
                  <a:gd name="T14" fmla="*/ 110 w 168"/>
                  <a:gd name="T15" fmla="*/ 378 h 418"/>
                  <a:gd name="T16" fmla="*/ 0 w 168"/>
                  <a:gd name="T17" fmla="*/ 418 h 4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
                  <a:gd name="T28" fmla="*/ 0 h 418"/>
                  <a:gd name="T29" fmla="*/ 168 w 168"/>
                  <a:gd name="T30" fmla="*/ 418 h 4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 h="418">
                    <a:moveTo>
                      <a:pt x="22" y="0"/>
                    </a:moveTo>
                    <a:cubicBezTo>
                      <a:pt x="39" y="1"/>
                      <a:pt x="56" y="3"/>
                      <a:pt x="72" y="16"/>
                    </a:cubicBezTo>
                    <a:cubicBezTo>
                      <a:pt x="87" y="28"/>
                      <a:pt x="99" y="60"/>
                      <a:pt x="112" y="74"/>
                    </a:cubicBezTo>
                    <a:cubicBezTo>
                      <a:pt x="124" y="87"/>
                      <a:pt x="138" y="82"/>
                      <a:pt x="147" y="98"/>
                    </a:cubicBezTo>
                    <a:cubicBezTo>
                      <a:pt x="155" y="113"/>
                      <a:pt x="168" y="147"/>
                      <a:pt x="166" y="170"/>
                    </a:cubicBezTo>
                    <a:cubicBezTo>
                      <a:pt x="163" y="193"/>
                      <a:pt x="135" y="213"/>
                      <a:pt x="134" y="237"/>
                    </a:cubicBezTo>
                    <a:cubicBezTo>
                      <a:pt x="132" y="260"/>
                      <a:pt x="161" y="288"/>
                      <a:pt x="158" y="312"/>
                    </a:cubicBezTo>
                    <a:cubicBezTo>
                      <a:pt x="154" y="335"/>
                      <a:pt x="136" y="360"/>
                      <a:pt x="110" y="378"/>
                    </a:cubicBezTo>
                    <a:cubicBezTo>
                      <a:pt x="83" y="395"/>
                      <a:pt x="41" y="406"/>
                      <a:pt x="0" y="418"/>
                    </a:cubicBezTo>
                  </a:path>
                </a:pathLst>
              </a:custGeom>
              <a:solidFill>
                <a:schemeClr val="tx1"/>
              </a:solidFill>
              <a:ln w="9525">
                <a:solidFill>
                  <a:srgbClr val="000000"/>
                </a:solidFill>
                <a:round/>
                <a:headEnd/>
                <a:tailEnd/>
              </a:ln>
            </p:spPr>
            <p:txBody>
              <a:bodyPr wrap="none" anchor="ctr"/>
              <a:lstStyle/>
              <a:p>
                <a:endParaRPr lang="ru-RU"/>
              </a:p>
            </p:txBody>
          </p:sp>
        </p:grpSp>
        <p:sp>
          <p:nvSpPr>
            <p:cNvPr id="28740" name="Text Box 196"/>
            <p:cNvSpPr txBox="1">
              <a:spLocks noChangeArrowheads="1"/>
            </p:cNvSpPr>
            <p:nvPr/>
          </p:nvSpPr>
          <p:spPr bwMode="auto">
            <a:xfrm>
              <a:off x="4229" y="1163"/>
              <a:ext cx="873" cy="270"/>
            </a:xfrm>
            <a:prstGeom prst="rect">
              <a:avLst/>
            </a:prstGeom>
            <a:noFill/>
            <a:ln w="9525">
              <a:noFill/>
              <a:miter lim="800000"/>
              <a:headEnd/>
              <a:tailEnd/>
            </a:ln>
          </p:spPr>
          <p:txBody>
            <a:bodyPr>
              <a:spAutoFit/>
            </a:bodyPr>
            <a:lstStyle/>
            <a:p>
              <a:pPr algn="ctr"/>
              <a:r>
                <a:rPr kumimoji="1" lang="ru-RU" altLang="ja-JP" sz="1100" b="1">
                  <a:latin typeface="Arial" pitchFamily="34" charset="0"/>
                  <a:ea typeface="ＭＳ Ｐゴシック" pitchFamily="34" charset="-128"/>
                </a:rPr>
                <a:t>Эндотелиальная клетка</a:t>
              </a:r>
              <a:endParaRPr kumimoji="1" lang="en-GB" altLang="ja-JP" sz="1100" b="1">
                <a:latin typeface="Arial" pitchFamily="34" charset="0"/>
                <a:ea typeface="Osaka"/>
                <a:cs typeface="Osaka"/>
              </a:endParaRPr>
            </a:p>
          </p:txBody>
        </p:sp>
        <p:sp>
          <p:nvSpPr>
            <p:cNvPr id="28741" name="Text Box 197"/>
            <p:cNvSpPr txBox="1">
              <a:spLocks noChangeArrowheads="1"/>
            </p:cNvSpPr>
            <p:nvPr/>
          </p:nvSpPr>
          <p:spPr bwMode="auto">
            <a:xfrm>
              <a:off x="2513" y="1163"/>
              <a:ext cx="658"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Фибробласт</a:t>
              </a:r>
              <a:endParaRPr kumimoji="1" lang="en-GB" altLang="ja-JP" sz="1100" b="1">
                <a:latin typeface="Arial" pitchFamily="34" charset="0"/>
                <a:ea typeface="ＭＳ Ｐゴシック" pitchFamily="34" charset="-128"/>
              </a:endParaRPr>
            </a:p>
          </p:txBody>
        </p:sp>
        <p:sp>
          <p:nvSpPr>
            <p:cNvPr id="28742" name="Text Box 198"/>
            <p:cNvSpPr txBox="1">
              <a:spLocks noChangeArrowheads="1"/>
            </p:cNvSpPr>
            <p:nvPr/>
          </p:nvSpPr>
          <p:spPr bwMode="auto">
            <a:xfrm>
              <a:off x="111" y="1163"/>
              <a:ext cx="553"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Макрофаг</a:t>
              </a:r>
              <a:endParaRPr kumimoji="1" lang="en-GB" altLang="ja-JP" sz="1100" b="1">
                <a:latin typeface="Arial" pitchFamily="34" charset="0"/>
                <a:ea typeface="ＭＳ Ｐゴシック" pitchFamily="34" charset="-128"/>
              </a:endParaRPr>
            </a:p>
          </p:txBody>
        </p:sp>
        <p:grpSp>
          <p:nvGrpSpPr>
            <p:cNvPr id="28743" name="Group 199"/>
            <p:cNvGrpSpPr>
              <a:grpSpLocks/>
            </p:cNvGrpSpPr>
            <p:nvPr/>
          </p:nvGrpSpPr>
          <p:grpSpPr bwMode="auto">
            <a:xfrm>
              <a:off x="1805" y="898"/>
              <a:ext cx="474" cy="202"/>
              <a:chOff x="2172" y="826"/>
              <a:chExt cx="533" cy="202"/>
            </a:xfrm>
          </p:grpSpPr>
          <p:sp>
            <p:nvSpPr>
              <p:cNvPr id="28839" name="Freeform 200"/>
              <p:cNvSpPr>
                <a:spLocks/>
              </p:cNvSpPr>
              <p:nvPr/>
            </p:nvSpPr>
            <p:spPr bwMode="auto">
              <a:xfrm>
                <a:off x="2172" y="826"/>
                <a:ext cx="533" cy="202"/>
              </a:xfrm>
              <a:custGeom>
                <a:avLst/>
                <a:gdLst>
                  <a:gd name="T0" fmla="*/ 0 w 341"/>
                  <a:gd name="T1" fmla="*/ 761 h 162"/>
                  <a:gd name="T2" fmla="*/ 1010 w 341"/>
                  <a:gd name="T3" fmla="*/ 471 h 162"/>
                  <a:gd name="T4" fmla="*/ 1891 w 341"/>
                  <a:gd name="T5" fmla="*/ 363 h 162"/>
                  <a:gd name="T6" fmla="*/ 4925 w 341"/>
                  <a:gd name="T7" fmla="*/ 187 h 162"/>
                  <a:gd name="T8" fmla="*/ 10369 w 341"/>
                  <a:gd name="T9" fmla="*/ 0 h 162"/>
                  <a:gd name="T10" fmla="*/ 14935 w 341"/>
                  <a:gd name="T11" fmla="*/ 57 h 162"/>
                  <a:gd name="T12" fmla="*/ 17036 w 341"/>
                  <a:gd name="T13" fmla="*/ 172 h 162"/>
                  <a:gd name="T14" fmla="*/ 18025 w 341"/>
                  <a:gd name="T15" fmla="*/ 244 h 162"/>
                  <a:gd name="T16" fmla="*/ 18910 w 341"/>
                  <a:gd name="T17" fmla="*/ 505 h 162"/>
                  <a:gd name="T18" fmla="*/ 18592 w 341"/>
                  <a:gd name="T19" fmla="*/ 716 h 162"/>
                  <a:gd name="T20" fmla="*/ 16917 w 341"/>
                  <a:gd name="T21" fmla="*/ 850 h 162"/>
                  <a:gd name="T22" fmla="*/ 14249 w 341"/>
                  <a:gd name="T23" fmla="*/ 1084 h 162"/>
                  <a:gd name="T24" fmla="*/ 13239 w 341"/>
                  <a:gd name="T25" fmla="*/ 975 h 162"/>
                  <a:gd name="T26" fmla="*/ 10899 w 341"/>
                  <a:gd name="T27" fmla="*/ 1096 h 162"/>
                  <a:gd name="T28" fmla="*/ 10254 w 341"/>
                  <a:gd name="T29" fmla="*/ 1122 h 162"/>
                  <a:gd name="T30" fmla="*/ 9922 w 341"/>
                  <a:gd name="T31" fmla="*/ 1155 h 162"/>
                  <a:gd name="T32" fmla="*/ 9225 w 341"/>
                  <a:gd name="T33" fmla="*/ 1183 h 162"/>
                  <a:gd name="T34" fmla="*/ 7589 w 341"/>
                  <a:gd name="T35" fmla="*/ 1167 h 162"/>
                  <a:gd name="T36" fmla="*/ 6118 w 341"/>
                  <a:gd name="T37" fmla="*/ 1037 h 162"/>
                  <a:gd name="T38" fmla="*/ 4666 w 341"/>
                  <a:gd name="T39" fmla="*/ 990 h 162"/>
                  <a:gd name="T40" fmla="*/ 1579 w 341"/>
                  <a:gd name="T41" fmla="*/ 855 h 162"/>
                  <a:gd name="T42" fmla="*/ 0 w 341"/>
                  <a:gd name="T43" fmla="*/ 761 h 16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1"/>
                  <a:gd name="T67" fmla="*/ 0 h 162"/>
                  <a:gd name="T68" fmla="*/ 341 w 341"/>
                  <a:gd name="T69" fmla="*/ 162 h 16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1" h="162">
                    <a:moveTo>
                      <a:pt x="0" y="104"/>
                    </a:moveTo>
                    <a:cubicBezTo>
                      <a:pt x="3" y="88"/>
                      <a:pt x="9" y="77"/>
                      <a:pt x="18" y="64"/>
                    </a:cubicBezTo>
                    <a:cubicBezTo>
                      <a:pt x="21" y="58"/>
                      <a:pt x="34" y="50"/>
                      <a:pt x="34" y="50"/>
                    </a:cubicBezTo>
                    <a:cubicBezTo>
                      <a:pt x="43" y="35"/>
                      <a:pt x="71" y="28"/>
                      <a:pt x="88" y="26"/>
                    </a:cubicBezTo>
                    <a:cubicBezTo>
                      <a:pt x="104" y="9"/>
                      <a:pt x="164" y="1"/>
                      <a:pt x="186" y="0"/>
                    </a:cubicBezTo>
                    <a:cubicBezTo>
                      <a:pt x="213" y="1"/>
                      <a:pt x="240" y="4"/>
                      <a:pt x="268" y="8"/>
                    </a:cubicBezTo>
                    <a:cubicBezTo>
                      <a:pt x="281" y="12"/>
                      <a:pt x="292" y="20"/>
                      <a:pt x="306" y="24"/>
                    </a:cubicBezTo>
                    <a:cubicBezTo>
                      <a:pt x="312" y="28"/>
                      <a:pt x="317" y="29"/>
                      <a:pt x="324" y="34"/>
                    </a:cubicBezTo>
                    <a:cubicBezTo>
                      <a:pt x="332" y="46"/>
                      <a:pt x="336" y="54"/>
                      <a:pt x="340" y="70"/>
                    </a:cubicBezTo>
                    <a:cubicBezTo>
                      <a:pt x="339" y="75"/>
                      <a:pt x="341" y="91"/>
                      <a:pt x="334" y="98"/>
                    </a:cubicBezTo>
                    <a:cubicBezTo>
                      <a:pt x="325" y="104"/>
                      <a:pt x="312" y="107"/>
                      <a:pt x="304" y="116"/>
                    </a:cubicBezTo>
                    <a:cubicBezTo>
                      <a:pt x="290" y="129"/>
                      <a:pt x="273" y="142"/>
                      <a:pt x="256" y="148"/>
                    </a:cubicBezTo>
                    <a:cubicBezTo>
                      <a:pt x="246" y="133"/>
                      <a:pt x="252" y="136"/>
                      <a:pt x="238" y="134"/>
                    </a:cubicBezTo>
                    <a:cubicBezTo>
                      <a:pt x="217" y="136"/>
                      <a:pt x="213" y="144"/>
                      <a:pt x="196" y="150"/>
                    </a:cubicBezTo>
                    <a:cubicBezTo>
                      <a:pt x="192" y="151"/>
                      <a:pt x="187" y="151"/>
                      <a:pt x="184" y="154"/>
                    </a:cubicBezTo>
                    <a:cubicBezTo>
                      <a:pt x="182" y="155"/>
                      <a:pt x="180" y="157"/>
                      <a:pt x="178" y="158"/>
                    </a:cubicBezTo>
                    <a:cubicBezTo>
                      <a:pt x="174" y="159"/>
                      <a:pt x="166" y="162"/>
                      <a:pt x="166" y="162"/>
                    </a:cubicBezTo>
                    <a:cubicBezTo>
                      <a:pt x="156" y="161"/>
                      <a:pt x="145" y="162"/>
                      <a:pt x="136" y="160"/>
                    </a:cubicBezTo>
                    <a:cubicBezTo>
                      <a:pt x="128" y="158"/>
                      <a:pt x="117" y="145"/>
                      <a:pt x="110" y="142"/>
                    </a:cubicBezTo>
                    <a:cubicBezTo>
                      <a:pt x="105" y="140"/>
                      <a:pt x="90" y="137"/>
                      <a:pt x="84" y="136"/>
                    </a:cubicBezTo>
                    <a:cubicBezTo>
                      <a:pt x="67" y="124"/>
                      <a:pt x="47" y="120"/>
                      <a:pt x="28" y="118"/>
                    </a:cubicBezTo>
                    <a:cubicBezTo>
                      <a:pt x="16" y="114"/>
                      <a:pt x="8" y="112"/>
                      <a:pt x="0" y="104"/>
                    </a:cubicBezTo>
                    <a:close/>
                  </a:path>
                </a:pathLst>
              </a:custGeom>
              <a:solidFill>
                <a:schemeClr val="tx1"/>
              </a:solidFill>
              <a:ln w="9525">
                <a:solidFill>
                  <a:srgbClr val="000000"/>
                </a:solidFill>
                <a:round/>
                <a:headEnd/>
                <a:tailEnd/>
              </a:ln>
            </p:spPr>
            <p:txBody>
              <a:bodyPr wrap="none" anchor="ctr"/>
              <a:lstStyle/>
              <a:p>
                <a:endParaRPr lang="ru-RU"/>
              </a:p>
            </p:txBody>
          </p:sp>
          <p:sp>
            <p:nvSpPr>
              <p:cNvPr id="28840" name="Oval 201"/>
              <p:cNvSpPr>
                <a:spLocks noChangeArrowheads="1"/>
              </p:cNvSpPr>
              <p:nvPr/>
            </p:nvSpPr>
            <p:spPr bwMode="auto">
              <a:xfrm>
                <a:off x="2244" y="905"/>
                <a:ext cx="62" cy="47"/>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41" name="Oval 202"/>
              <p:cNvSpPr>
                <a:spLocks noChangeArrowheads="1"/>
              </p:cNvSpPr>
              <p:nvPr/>
            </p:nvSpPr>
            <p:spPr bwMode="auto">
              <a:xfrm>
                <a:off x="2368" y="877"/>
                <a:ext cx="62" cy="47"/>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42" name="Oval 203"/>
              <p:cNvSpPr>
                <a:spLocks noChangeArrowheads="1"/>
              </p:cNvSpPr>
              <p:nvPr/>
            </p:nvSpPr>
            <p:spPr bwMode="auto">
              <a:xfrm>
                <a:off x="2470" y="847"/>
                <a:ext cx="122" cy="47"/>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43" name="Oval 204"/>
              <p:cNvSpPr>
                <a:spLocks noChangeArrowheads="1"/>
              </p:cNvSpPr>
              <p:nvPr/>
            </p:nvSpPr>
            <p:spPr bwMode="auto">
              <a:xfrm>
                <a:off x="2490" y="925"/>
                <a:ext cx="80" cy="47"/>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sp>
          <p:nvSpPr>
            <p:cNvPr id="28744" name="Text Box 205"/>
            <p:cNvSpPr txBox="1">
              <a:spLocks noChangeArrowheads="1"/>
            </p:cNvSpPr>
            <p:nvPr/>
          </p:nvSpPr>
          <p:spPr bwMode="auto">
            <a:xfrm>
              <a:off x="1529" y="1163"/>
              <a:ext cx="1079"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Синцитиотрофобласт</a:t>
              </a:r>
              <a:endParaRPr kumimoji="1" lang="en-GB" altLang="ja-JP" sz="1100" b="1">
                <a:latin typeface="Arial" pitchFamily="34" charset="0"/>
                <a:ea typeface="ＭＳ Ｐゴシック" pitchFamily="34" charset="-128"/>
              </a:endParaRPr>
            </a:p>
          </p:txBody>
        </p:sp>
        <p:grpSp>
          <p:nvGrpSpPr>
            <p:cNvPr id="28745" name="Group 206"/>
            <p:cNvGrpSpPr>
              <a:grpSpLocks/>
            </p:cNvGrpSpPr>
            <p:nvPr/>
          </p:nvGrpSpPr>
          <p:grpSpPr bwMode="auto">
            <a:xfrm>
              <a:off x="519" y="1336"/>
              <a:ext cx="4736" cy="736"/>
              <a:chOff x="584" y="1336"/>
              <a:chExt cx="5328" cy="736"/>
            </a:xfrm>
          </p:grpSpPr>
          <p:sp>
            <p:nvSpPr>
              <p:cNvPr id="28830" name="Line 207"/>
              <p:cNvSpPr>
                <a:spLocks noChangeShapeType="1"/>
              </p:cNvSpPr>
              <p:nvPr/>
            </p:nvSpPr>
            <p:spPr bwMode="auto">
              <a:xfrm>
                <a:off x="3237" y="1384"/>
                <a:ext cx="0" cy="264"/>
              </a:xfrm>
              <a:prstGeom prst="line">
                <a:avLst/>
              </a:prstGeom>
              <a:noFill/>
              <a:ln w="38100">
                <a:solidFill>
                  <a:schemeClr val="tx1"/>
                </a:solidFill>
                <a:round/>
                <a:headEnd/>
                <a:tailEnd type="triangle" w="med" len="med"/>
              </a:ln>
            </p:spPr>
            <p:txBody>
              <a:bodyPr wrap="none" anchor="ctr"/>
              <a:lstStyle/>
              <a:p>
                <a:endParaRPr lang="ru-RU"/>
              </a:p>
            </p:txBody>
          </p:sp>
          <p:sp>
            <p:nvSpPr>
              <p:cNvPr id="28831" name="Line 208"/>
              <p:cNvSpPr>
                <a:spLocks noChangeShapeType="1"/>
              </p:cNvSpPr>
              <p:nvPr/>
            </p:nvSpPr>
            <p:spPr bwMode="auto">
              <a:xfrm flipH="1">
                <a:off x="3544" y="1456"/>
                <a:ext cx="256" cy="216"/>
              </a:xfrm>
              <a:prstGeom prst="line">
                <a:avLst/>
              </a:prstGeom>
              <a:noFill/>
              <a:ln w="38100">
                <a:solidFill>
                  <a:schemeClr val="tx1"/>
                </a:solidFill>
                <a:round/>
                <a:headEnd/>
                <a:tailEnd type="triangle" w="med" len="med"/>
              </a:ln>
            </p:spPr>
            <p:txBody>
              <a:bodyPr wrap="none" anchor="ctr"/>
              <a:lstStyle/>
              <a:p>
                <a:endParaRPr lang="ru-RU"/>
              </a:p>
            </p:txBody>
          </p:sp>
          <p:sp>
            <p:nvSpPr>
              <p:cNvPr id="28832" name="Line 209"/>
              <p:cNvSpPr>
                <a:spLocks noChangeShapeType="1"/>
              </p:cNvSpPr>
              <p:nvPr/>
            </p:nvSpPr>
            <p:spPr bwMode="auto">
              <a:xfrm>
                <a:off x="2592" y="1368"/>
                <a:ext cx="360" cy="304"/>
              </a:xfrm>
              <a:prstGeom prst="line">
                <a:avLst/>
              </a:prstGeom>
              <a:noFill/>
              <a:ln w="38100">
                <a:solidFill>
                  <a:schemeClr val="tx1"/>
                </a:solidFill>
                <a:round/>
                <a:headEnd/>
                <a:tailEnd type="triangle" w="med" len="med"/>
              </a:ln>
            </p:spPr>
            <p:txBody>
              <a:bodyPr wrap="none" anchor="ctr"/>
              <a:lstStyle/>
              <a:p>
                <a:endParaRPr lang="ru-RU"/>
              </a:p>
            </p:txBody>
          </p:sp>
          <p:sp>
            <p:nvSpPr>
              <p:cNvPr id="28833" name="Line 210"/>
              <p:cNvSpPr>
                <a:spLocks noChangeShapeType="1"/>
              </p:cNvSpPr>
              <p:nvPr/>
            </p:nvSpPr>
            <p:spPr bwMode="auto">
              <a:xfrm>
                <a:off x="1768" y="1344"/>
                <a:ext cx="928" cy="472"/>
              </a:xfrm>
              <a:prstGeom prst="line">
                <a:avLst/>
              </a:prstGeom>
              <a:noFill/>
              <a:ln w="38100">
                <a:solidFill>
                  <a:schemeClr val="tx1"/>
                </a:solidFill>
                <a:round/>
                <a:headEnd/>
                <a:tailEnd type="triangle" w="med" len="med"/>
              </a:ln>
            </p:spPr>
            <p:txBody>
              <a:bodyPr wrap="none" anchor="ctr"/>
              <a:lstStyle/>
              <a:p>
                <a:endParaRPr lang="ru-RU"/>
              </a:p>
            </p:txBody>
          </p:sp>
          <p:sp>
            <p:nvSpPr>
              <p:cNvPr id="28834" name="Line 211"/>
              <p:cNvSpPr>
                <a:spLocks noChangeShapeType="1"/>
              </p:cNvSpPr>
              <p:nvPr/>
            </p:nvSpPr>
            <p:spPr bwMode="auto">
              <a:xfrm>
                <a:off x="1208" y="1336"/>
                <a:ext cx="1360" cy="592"/>
              </a:xfrm>
              <a:prstGeom prst="line">
                <a:avLst/>
              </a:prstGeom>
              <a:noFill/>
              <a:ln w="38100">
                <a:solidFill>
                  <a:schemeClr val="tx1"/>
                </a:solidFill>
                <a:round/>
                <a:headEnd/>
                <a:tailEnd type="triangle" w="med" len="med"/>
              </a:ln>
            </p:spPr>
            <p:txBody>
              <a:bodyPr wrap="none" anchor="ctr"/>
              <a:lstStyle/>
              <a:p>
                <a:endParaRPr lang="ru-RU"/>
              </a:p>
            </p:txBody>
          </p:sp>
          <p:sp>
            <p:nvSpPr>
              <p:cNvPr id="28835" name="Line 212"/>
              <p:cNvSpPr>
                <a:spLocks noChangeShapeType="1"/>
              </p:cNvSpPr>
              <p:nvPr/>
            </p:nvSpPr>
            <p:spPr bwMode="auto">
              <a:xfrm>
                <a:off x="584" y="1408"/>
                <a:ext cx="1936" cy="664"/>
              </a:xfrm>
              <a:prstGeom prst="line">
                <a:avLst/>
              </a:prstGeom>
              <a:noFill/>
              <a:ln w="38100">
                <a:solidFill>
                  <a:schemeClr val="tx1"/>
                </a:solidFill>
                <a:round/>
                <a:headEnd/>
                <a:tailEnd type="triangle" w="med" len="med"/>
              </a:ln>
            </p:spPr>
            <p:txBody>
              <a:bodyPr wrap="none" anchor="ctr"/>
              <a:lstStyle/>
              <a:p>
                <a:endParaRPr lang="ru-RU"/>
              </a:p>
            </p:txBody>
          </p:sp>
          <p:sp>
            <p:nvSpPr>
              <p:cNvPr id="28836" name="Line 213"/>
              <p:cNvSpPr>
                <a:spLocks noChangeShapeType="1"/>
              </p:cNvSpPr>
              <p:nvPr/>
            </p:nvSpPr>
            <p:spPr bwMode="auto">
              <a:xfrm flipH="1">
                <a:off x="3800" y="1344"/>
                <a:ext cx="928" cy="472"/>
              </a:xfrm>
              <a:prstGeom prst="line">
                <a:avLst/>
              </a:prstGeom>
              <a:noFill/>
              <a:ln w="38100">
                <a:solidFill>
                  <a:schemeClr val="tx1"/>
                </a:solidFill>
                <a:round/>
                <a:headEnd/>
                <a:tailEnd type="triangle" w="med" len="med"/>
              </a:ln>
            </p:spPr>
            <p:txBody>
              <a:bodyPr wrap="none" anchor="ctr"/>
              <a:lstStyle/>
              <a:p>
                <a:endParaRPr lang="ru-RU"/>
              </a:p>
            </p:txBody>
          </p:sp>
          <p:sp>
            <p:nvSpPr>
              <p:cNvPr id="28837" name="Line 214"/>
              <p:cNvSpPr>
                <a:spLocks noChangeShapeType="1"/>
              </p:cNvSpPr>
              <p:nvPr/>
            </p:nvSpPr>
            <p:spPr bwMode="auto">
              <a:xfrm flipH="1">
                <a:off x="3944" y="1336"/>
                <a:ext cx="1360" cy="592"/>
              </a:xfrm>
              <a:prstGeom prst="line">
                <a:avLst/>
              </a:prstGeom>
              <a:noFill/>
              <a:ln w="38100">
                <a:solidFill>
                  <a:schemeClr val="tx1"/>
                </a:solidFill>
                <a:round/>
                <a:headEnd/>
                <a:tailEnd type="triangle" w="med" len="med"/>
              </a:ln>
            </p:spPr>
            <p:txBody>
              <a:bodyPr wrap="none" anchor="ctr"/>
              <a:lstStyle/>
              <a:p>
                <a:endParaRPr lang="ru-RU"/>
              </a:p>
            </p:txBody>
          </p:sp>
          <p:sp>
            <p:nvSpPr>
              <p:cNvPr id="28838" name="Line 215"/>
              <p:cNvSpPr>
                <a:spLocks noChangeShapeType="1"/>
              </p:cNvSpPr>
              <p:nvPr/>
            </p:nvSpPr>
            <p:spPr bwMode="auto">
              <a:xfrm flipH="1">
                <a:off x="3976" y="1408"/>
                <a:ext cx="1936" cy="664"/>
              </a:xfrm>
              <a:prstGeom prst="line">
                <a:avLst/>
              </a:prstGeom>
              <a:noFill/>
              <a:ln w="38100">
                <a:solidFill>
                  <a:schemeClr val="tx1"/>
                </a:solidFill>
                <a:round/>
                <a:headEnd/>
                <a:tailEnd type="triangle" w="med" len="med"/>
              </a:ln>
            </p:spPr>
            <p:txBody>
              <a:bodyPr wrap="none" anchor="ctr"/>
              <a:lstStyle/>
              <a:p>
                <a:endParaRPr lang="ru-RU"/>
              </a:p>
            </p:txBody>
          </p:sp>
        </p:grpSp>
        <p:grpSp>
          <p:nvGrpSpPr>
            <p:cNvPr id="28746" name="Group 216"/>
            <p:cNvGrpSpPr>
              <a:grpSpLocks/>
            </p:cNvGrpSpPr>
            <p:nvPr/>
          </p:nvGrpSpPr>
          <p:grpSpPr bwMode="auto">
            <a:xfrm>
              <a:off x="420" y="2192"/>
              <a:ext cx="4956" cy="688"/>
              <a:chOff x="472" y="2192"/>
              <a:chExt cx="5576" cy="688"/>
            </a:xfrm>
          </p:grpSpPr>
          <p:sp>
            <p:nvSpPr>
              <p:cNvPr id="28820" name="Line 217"/>
              <p:cNvSpPr>
                <a:spLocks noChangeShapeType="1"/>
              </p:cNvSpPr>
              <p:nvPr/>
            </p:nvSpPr>
            <p:spPr bwMode="auto">
              <a:xfrm>
                <a:off x="3968" y="2192"/>
                <a:ext cx="2080" cy="616"/>
              </a:xfrm>
              <a:prstGeom prst="line">
                <a:avLst/>
              </a:prstGeom>
              <a:noFill/>
              <a:ln w="38100">
                <a:solidFill>
                  <a:srgbClr val="FF99CC"/>
                </a:solidFill>
                <a:round/>
                <a:headEnd/>
                <a:tailEnd type="triangle" w="med" len="med"/>
              </a:ln>
            </p:spPr>
            <p:txBody>
              <a:bodyPr wrap="none" anchor="ctr"/>
              <a:lstStyle/>
              <a:p>
                <a:endParaRPr lang="ru-RU"/>
              </a:p>
            </p:txBody>
          </p:sp>
          <p:sp>
            <p:nvSpPr>
              <p:cNvPr id="28821" name="Line 218"/>
              <p:cNvSpPr>
                <a:spLocks noChangeShapeType="1"/>
              </p:cNvSpPr>
              <p:nvPr/>
            </p:nvSpPr>
            <p:spPr bwMode="auto">
              <a:xfrm>
                <a:off x="3880" y="2288"/>
                <a:ext cx="1464" cy="592"/>
              </a:xfrm>
              <a:prstGeom prst="line">
                <a:avLst/>
              </a:prstGeom>
              <a:noFill/>
              <a:ln w="38100">
                <a:solidFill>
                  <a:srgbClr val="FF99CC"/>
                </a:solidFill>
                <a:round/>
                <a:headEnd/>
                <a:tailEnd type="triangle" w="med" len="med"/>
              </a:ln>
            </p:spPr>
            <p:txBody>
              <a:bodyPr wrap="none" anchor="ctr"/>
              <a:lstStyle/>
              <a:p>
                <a:endParaRPr lang="ru-RU"/>
              </a:p>
            </p:txBody>
          </p:sp>
          <p:sp>
            <p:nvSpPr>
              <p:cNvPr id="28822" name="Line 219"/>
              <p:cNvSpPr>
                <a:spLocks noChangeShapeType="1"/>
              </p:cNvSpPr>
              <p:nvPr/>
            </p:nvSpPr>
            <p:spPr bwMode="auto">
              <a:xfrm>
                <a:off x="3792" y="2352"/>
                <a:ext cx="976" cy="520"/>
              </a:xfrm>
              <a:prstGeom prst="line">
                <a:avLst/>
              </a:prstGeom>
              <a:noFill/>
              <a:ln w="38100">
                <a:solidFill>
                  <a:srgbClr val="FF99CC"/>
                </a:solidFill>
                <a:round/>
                <a:headEnd/>
                <a:tailEnd type="triangle" w="med" len="med"/>
              </a:ln>
            </p:spPr>
            <p:txBody>
              <a:bodyPr wrap="none" anchor="ctr"/>
              <a:lstStyle/>
              <a:p>
                <a:endParaRPr lang="ru-RU"/>
              </a:p>
            </p:txBody>
          </p:sp>
          <p:sp>
            <p:nvSpPr>
              <p:cNvPr id="28823" name="Line 220"/>
              <p:cNvSpPr>
                <a:spLocks noChangeShapeType="1"/>
              </p:cNvSpPr>
              <p:nvPr/>
            </p:nvSpPr>
            <p:spPr bwMode="auto">
              <a:xfrm>
                <a:off x="3664" y="2400"/>
                <a:ext cx="472" cy="408"/>
              </a:xfrm>
              <a:prstGeom prst="line">
                <a:avLst/>
              </a:prstGeom>
              <a:noFill/>
              <a:ln w="38100">
                <a:solidFill>
                  <a:srgbClr val="FF99CC"/>
                </a:solidFill>
                <a:round/>
                <a:headEnd/>
                <a:tailEnd type="triangle" w="med" len="med"/>
              </a:ln>
            </p:spPr>
            <p:txBody>
              <a:bodyPr wrap="none" anchor="ctr"/>
              <a:lstStyle/>
              <a:p>
                <a:endParaRPr lang="ru-RU"/>
              </a:p>
            </p:txBody>
          </p:sp>
          <p:sp>
            <p:nvSpPr>
              <p:cNvPr id="28824" name="Line 221"/>
              <p:cNvSpPr>
                <a:spLocks noChangeShapeType="1"/>
              </p:cNvSpPr>
              <p:nvPr/>
            </p:nvSpPr>
            <p:spPr bwMode="auto">
              <a:xfrm>
                <a:off x="3496" y="2448"/>
                <a:ext cx="112" cy="344"/>
              </a:xfrm>
              <a:prstGeom prst="line">
                <a:avLst/>
              </a:prstGeom>
              <a:noFill/>
              <a:ln w="38100">
                <a:solidFill>
                  <a:srgbClr val="FF99CC"/>
                </a:solidFill>
                <a:round/>
                <a:headEnd/>
                <a:tailEnd type="triangle" w="med" len="med"/>
              </a:ln>
            </p:spPr>
            <p:txBody>
              <a:bodyPr wrap="none" anchor="ctr"/>
              <a:lstStyle/>
              <a:p>
                <a:endParaRPr lang="ru-RU"/>
              </a:p>
            </p:txBody>
          </p:sp>
          <p:sp>
            <p:nvSpPr>
              <p:cNvPr id="28825" name="Line 222"/>
              <p:cNvSpPr>
                <a:spLocks noChangeShapeType="1"/>
              </p:cNvSpPr>
              <p:nvPr/>
            </p:nvSpPr>
            <p:spPr bwMode="auto">
              <a:xfrm flipH="1">
                <a:off x="472" y="2192"/>
                <a:ext cx="2112" cy="600"/>
              </a:xfrm>
              <a:prstGeom prst="line">
                <a:avLst/>
              </a:prstGeom>
              <a:noFill/>
              <a:ln w="38100">
                <a:solidFill>
                  <a:srgbClr val="FF99CC"/>
                </a:solidFill>
                <a:round/>
                <a:headEnd/>
                <a:tailEnd type="triangle" w="med" len="med"/>
              </a:ln>
            </p:spPr>
            <p:txBody>
              <a:bodyPr wrap="none" anchor="ctr"/>
              <a:lstStyle/>
              <a:p>
                <a:endParaRPr lang="ru-RU"/>
              </a:p>
            </p:txBody>
          </p:sp>
          <p:sp>
            <p:nvSpPr>
              <p:cNvPr id="28826" name="Line 223"/>
              <p:cNvSpPr>
                <a:spLocks noChangeShapeType="1"/>
              </p:cNvSpPr>
              <p:nvPr/>
            </p:nvSpPr>
            <p:spPr bwMode="auto">
              <a:xfrm flipH="1">
                <a:off x="1328" y="2288"/>
                <a:ext cx="1328" cy="496"/>
              </a:xfrm>
              <a:prstGeom prst="line">
                <a:avLst/>
              </a:prstGeom>
              <a:noFill/>
              <a:ln w="38100">
                <a:solidFill>
                  <a:srgbClr val="FF99CC"/>
                </a:solidFill>
                <a:round/>
                <a:headEnd/>
                <a:tailEnd type="triangle" w="med" len="med"/>
              </a:ln>
            </p:spPr>
            <p:txBody>
              <a:bodyPr wrap="none" anchor="ctr"/>
              <a:lstStyle/>
              <a:p>
                <a:endParaRPr lang="ru-RU"/>
              </a:p>
            </p:txBody>
          </p:sp>
          <p:sp>
            <p:nvSpPr>
              <p:cNvPr id="28827" name="Line 224"/>
              <p:cNvSpPr>
                <a:spLocks noChangeShapeType="1"/>
              </p:cNvSpPr>
              <p:nvPr/>
            </p:nvSpPr>
            <p:spPr bwMode="auto">
              <a:xfrm flipH="1">
                <a:off x="2024" y="2368"/>
                <a:ext cx="728" cy="440"/>
              </a:xfrm>
              <a:prstGeom prst="line">
                <a:avLst/>
              </a:prstGeom>
              <a:noFill/>
              <a:ln w="38100">
                <a:solidFill>
                  <a:srgbClr val="FF99CC"/>
                </a:solidFill>
                <a:round/>
                <a:headEnd/>
                <a:tailEnd type="triangle" w="med" len="med"/>
              </a:ln>
            </p:spPr>
            <p:txBody>
              <a:bodyPr wrap="none" anchor="ctr"/>
              <a:lstStyle/>
              <a:p>
                <a:endParaRPr lang="ru-RU"/>
              </a:p>
            </p:txBody>
          </p:sp>
          <p:sp>
            <p:nvSpPr>
              <p:cNvPr id="28828" name="Line 225"/>
              <p:cNvSpPr>
                <a:spLocks noChangeShapeType="1"/>
              </p:cNvSpPr>
              <p:nvPr/>
            </p:nvSpPr>
            <p:spPr bwMode="auto">
              <a:xfrm flipH="1">
                <a:off x="2544" y="2440"/>
                <a:ext cx="344" cy="384"/>
              </a:xfrm>
              <a:prstGeom prst="line">
                <a:avLst/>
              </a:prstGeom>
              <a:noFill/>
              <a:ln w="38100">
                <a:solidFill>
                  <a:srgbClr val="FF99CC"/>
                </a:solidFill>
                <a:round/>
                <a:headEnd/>
                <a:tailEnd type="triangle" w="med" len="med"/>
              </a:ln>
            </p:spPr>
            <p:txBody>
              <a:bodyPr wrap="none" anchor="ctr"/>
              <a:lstStyle/>
              <a:p>
                <a:endParaRPr lang="ru-RU"/>
              </a:p>
            </p:txBody>
          </p:sp>
          <p:sp>
            <p:nvSpPr>
              <p:cNvPr id="28829" name="Line 226"/>
              <p:cNvSpPr>
                <a:spLocks noChangeShapeType="1"/>
              </p:cNvSpPr>
              <p:nvPr/>
            </p:nvSpPr>
            <p:spPr bwMode="auto">
              <a:xfrm flipH="1">
                <a:off x="3064" y="2472"/>
                <a:ext cx="72" cy="384"/>
              </a:xfrm>
              <a:prstGeom prst="line">
                <a:avLst/>
              </a:prstGeom>
              <a:noFill/>
              <a:ln w="38100">
                <a:solidFill>
                  <a:srgbClr val="FF99CC"/>
                </a:solidFill>
                <a:round/>
                <a:headEnd/>
                <a:tailEnd type="triangle" w="med" len="med"/>
              </a:ln>
            </p:spPr>
            <p:txBody>
              <a:bodyPr wrap="none" anchor="ctr"/>
              <a:lstStyle/>
              <a:p>
                <a:endParaRPr lang="ru-RU"/>
              </a:p>
            </p:txBody>
          </p:sp>
        </p:grpSp>
        <p:sp>
          <p:nvSpPr>
            <p:cNvPr id="28747" name="Text Box 227"/>
            <p:cNvSpPr txBox="1">
              <a:spLocks noChangeArrowheads="1"/>
            </p:cNvSpPr>
            <p:nvPr/>
          </p:nvSpPr>
          <p:spPr bwMode="auto">
            <a:xfrm>
              <a:off x="771" y="3073"/>
              <a:ext cx="730"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Мегакариоцит</a:t>
              </a:r>
              <a:endParaRPr kumimoji="1" lang="en-GB" altLang="ja-JP" sz="1100" b="1">
                <a:latin typeface="Arial" pitchFamily="34" charset="0"/>
                <a:ea typeface="ＭＳ Ｐゴシック" pitchFamily="34" charset="-128"/>
              </a:endParaRPr>
            </a:p>
          </p:txBody>
        </p:sp>
        <p:sp>
          <p:nvSpPr>
            <p:cNvPr id="28748" name="Text Box 228"/>
            <p:cNvSpPr txBox="1">
              <a:spLocks noChangeArrowheads="1"/>
            </p:cNvSpPr>
            <p:nvPr/>
          </p:nvSpPr>
          <p:spPr bwMode="auto">
            <a:xfrm>
              <a:off x="814" y="3830"/>
              <a:ext cx="699" cy="270"/>
            </a:xfrm>
            <a:prstGeom prst="rect">
              <a:avLst/>
            </a:prstGeom>
            <a:noFill/>
            <a:ln w="9525">
              <a:noFill/>
              <a:miter lim="800000"/>
              <a:headEnd/>
              <a:tailEnd/>
            </a:ln>
          </p:spPr>
          <p:txBody>
            <a:bodyPr wrap="none">
              <a:spAutoFit/>
            </a:bodyPr>
            <a:lstStyle/>
            <a:p>
              <a:pPr algn="ctr"/>
              <a:r>
                <a:rPr kumimoji="1" lang="ru-RU" altLang="ja-JP" sz="1100" b="1">
                  <a:latin typeface="Arial" pitchFamily="34" charset="0"/>
                  <a:ea typeface="ＭＳ Ｐゴシック" pitchFamily="34" charset="-128"/>
                </a:rPr>
                <a:t>Продукция</a:t>
              </a:r>
            </a:p>
            <a:p>
              <a:pPr algn="ctr"/>
              <a:r>
                <a:rPr kumimoji="1" lang="ru-RU" altLang="ja-JP" sz="1100" b="1">
                  <a:latin typeface="Arial" pitchFamily="34" charset="0"/>
                  <a:ea typeface="ＭＳ Ｐゴシック" pitchFamily="34" charset="-128"/>
                </a:rPr>
                <a:t>тромбоцитов</a:t>
              </a:r>
              <a:endParaRPr kumimoji="1" lang="en-GB" altLang="ja-JP" sz="1100" b="1">
                <a:latin typeface="Arial" pitchFamily="34" charset="0"/>
                <a:ea typeface="ＭＳ Ｐゴシック" pitchFamily="34" charset="-128"/>
              </a:endParaRPr>
            </a:p>
          </p:txBody>
        </p:sp>
        <p:grpSp>
          <p:nvGrpSpPr>
            <p:cNvPr id="28749" name="Group 307"/>
            <p:cNvGrpSpPr>
              <a:grpSpLocks/>
            </p:cNvGrpSpPr>
            <p:nvPr/>
          </p:nvGrpSpPr>
          <p:grpSpPr bwMode="auto">
            <a:xfrm>
              <a:off x="1041" y="3446"/>
              <a:ext cx="120" cy="320"/>
              <a:chOff x="1014" y="3446"/>
              <a:chExt cx="120" cy="320"/>
            </a:xfrm>
          </p:grpSpPr>
          <p:sp>
            <p:nvSpPr>
              <p:cNvPr id="28817" name="Oval 229"/>
              <p:cNvSpPr>
                <a:spLocks noChangeArrowheads="1"/>
              </p:cNvSpPr>
              <p:nvPr/>
            </p:nvSpPr>
            <p:spPr bwMode="auto">
              <a:xfrm rot="901160">
                <a:off x="1014" y="3446"/>
                <a:ext cx="42" cy="176"/>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18" name="Oval 230"/>
              <p:cNvSpPr>
                <a:spLocks noChangeArrowheads="1"/>
              </p:cNvSpPr>
              <p:nvPr/>
            </p:nvSpPr>
            <p:spPr bwMode="auto">
              <a:xfrm rot="-1291133">
                <a:off x="1093" y="3558"/>
                <a:ext cx="41" cy="192"/>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819" name="Oval 231"/>
              <p:cNvSpPr>
                <a:spLocks noChangeArrowheads="1"/>
              </p:cNvSpPr>
              <p:nvPr/>
            </p:nvSpPr>
            <p:spPr bwMode="auto">
              <a:xfrm>
                <a:off x="1022" y="3638"/>
                <a:ext cx="50" cy="128"/>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750" name="Line 232"/>
            <p:cNvSpPr>
              <a:spLocks noChangeShapeType="1"/>
            </p:cNvSpPr>
            <p:nvPr/>
          </p:nvSpPr>
          <p:spPr bwMode="auto">
            <a:xfrm>
              <a:off x="1091" y="3222"/>
              <a:ext cx="0" cy="184"/>
            </a:xfrm>
            <a:prstGeom prst="line">
              <a:avLst/>
            </a:prstGeom>
            <a:noFill/>
            <a:ln w="38100">
              <a:solidFill>
                <a:srgbClr val="FF99CC"/>
              </a:solidFill>
              <a:round/>
              <a:headEnd/>
              <a:tailEnd type="triangle" w="med" len="med"/>
            </a:ln>
          </p:spPr>
          <p:txBody>
            <a:bodyPr wrap="none" anchor="ctr"/>
            <a:lstStyle/>
            <a:p>
              <a:endParaRPr lang="ru-RU"/>
            </a:p>
          </p:txBody>
        </p:sp>
        <p:grpSp>
          <p:nvGrpSpPr>
            <p:cNvPr id="28751" name="Group 233"/>
            <p:cNvGrpSpPr>
              <a:grpSpLocks/>
            </p:cNvGrpSpPr>
            <p:nvPr/>
          </p:nvGrpSpPr>
          <p:grpSpPr bwMode="auto">
            <a:xfrm>
              <a:off x="934" y="2788"/>
              <a:ext cx="294" cy="270"/>
              <a:chOff x="245" y="2830"/>
              <a:chExt cx="331" cy="270"/>
            </a:xfrm>
          </p:grpSpPr>
          <p:sp>
            <p:nvSpPr>
              <p:cNvPr id="28814" name="Freeform 234"/>
              <p:cNvSpPr>
                <a:spLocks/>
              </p:cNvSpPr>
              <p:nvPr/>
            </p:nvSpPr>
            <p:spPr bwMode="auto">
              <a:xfrm>
                <a:off x="245" y="2830"/>
                <a:ext cx="331" cy="270"/>
              </a:xfrm>
              <a:custGeom>
                <a:avLst/>
                <a:gdLst>
                  <a:gd name="T0" fmla="*/ 3 w 490"/>
                  <a:gd name="T1" fmla="*/ 11 h 400"/>
                  <a:gd name="T2" fmla="*/ 8 w 490"/>
                  <a:gd name="T3" fmla="*/ 12 h 400"/>
                  <a:gd name="T4" fmla="*/ 11 w 490"/>
                  <a:gd name="T5" fmla="*/ 11 h 400"/>
                  <a:gd name="T6" fmla="*/ 14 w 490"/>
                  <a:gd name="T7" fmla="*/ 11 h 400"/>
                  <a:gd name="T8" fmla="*/ 14 w 490"/>
                  <a:gd name="T9" fmla="*/ 11 h 400"/>
                  <a:gd name="T10" fmla="*/ 15 w 490"/>
                  <a:gd name="T11" fmla="*/ 9 h 400"/>
                  <a:gd name="T12" fmla="*/ 15 w 490"/>
                  <a:gd name="T13" fmla="*/ 9 h 400"/>
                  <a:gd name="T14" fmla="*/ 14 w 490"/>
                  <a:gd name="T15" fmla="*/ 9 h 400"/>
                  <a:gd name="T16" fmla="*/ 14 w 490"/>
                  <a:gd name="T17" fmla="*/ 9 h 400"/>
                  <a:gd name="T18" fmla="*/ 13 w 490"/>
                  <a:gd name="T19" fmla="*/ 9 h 400"/>
                  <a:gd name="T20" fmla="*/ 13 w 490"/>
                  <a:gd name="T21" fmla="*/ 8 h 400"/>
                  <a:gd name="T22" fmla="*/ 13 w 490"/>
                  <a:gd name="T23" fmla="*/ 7 h 400"/>
                  <a:gd name="T24" fmla="*/ 14 w 490"/>
                  <a:gd name="T25" fmla="*/ 7 h 400"/>
                  <a:gd name="T26" fmla="*/ 14 w 490"/>
                  <a:gd name="T27" fmla="*/ 5 h 400"/>
                  <a:gd name="T28" fmla="*/ 14 w 490"/>
                  <a:gd name="T29" fmla="*/ 3 h 400"/>
                  <a:gd name="T30" fmla="*/ 14 w 490"/>
                  <a:gd name="T31" fmla="*/ 3 h 400"/>
                  <a:gd name="T32" fmla="*/ 13 w 490"/>
                  <a:gd name="T33" fmla="*/ 3 h 400"/>
                  <a:gd name="T34" fmla="*/ 12 w 490"/>
                  <a:gd name="T35" fmla="*/ 3 h 400"/>
                  <a:gd name="T36" fmla="*/ 11 w 490"/>
                  <a:gd name="T37" fmla="*/ 3 h 400"/>
                  <a:gd name="T38" fmla="*/ 11 w 490"/>
                  <a:gd name="T39" fmla="*/ 4 h 400"/>
                  <a:gd name="T40" fmla="*/ 10 w 490"/>
                  <a:gd name="T41" fmla="*/ 3 h 400"/>
                  <a:gd name="T42" fmla="*/ 10 w 490"/>
                  <a:gd name="T43" fmla="*/ 3 h 400"/>
                  <a:gd name="T44" fmla="*/ 9 w 490"/>
                  <a:gd name="T45" fmla="*/ 1 h 400"/>
                  <a:gd name="T46" fmla="*/ 8 w 490"/>
                  <a:gd name="T47" fmla="*/ 1 h 400"/>
                  <a:gd name="T48" fmla="*/ 7 w 490"/>
                  <a:gd name="T49" fmla="*/ 0 h 400"/>
                  <a:gd name="T50" fmla="*/ 6 w 490"/>
                  <a:gd name="T51" fmla="*/ 1 h 400"/>
                  <a:gd name="T52" fmla="*/ 5 w 490"/>
                  <a:gd name="T53" fmla="*/ 1 h 400"/>
                  <a:gd name="T54" fmla="*/ 3 w 490"/>
                  <a:gd name="T55" fmla="*/ 2 h 400"/>
                  <a:gd name="T56" fmla="*/ 2 w 490"/>
                  <a:gd name="T57" fmla="*/ 1 h 400"/>
                  <a:gd name="T58" fmla="*/ 2 w 490"/>
                  <a:gd name="T59" fmla="*/ 1 h 400"/>
                  <a:gd name="T60" fmla="*/ 1 w 490"/>
                  <a:gd name="T61" fmla="*/ 1 h 400"/>
                  <a:gd name="T62" fmla="*/ 1 w 490"/>
                  <a:gd name="T63" fmla="*/ 1 h 400"/>
                  <a:gd name="T64" fmla="*/ 1 w 490"/>
                  <a:gd name="T65" fmla="*/ 2 h 400"/>
                  <a:gd name="T66" fmla="*/ 1 w 490"/>
                  <a:gd name="T67" fmla="*/ 3 h 400"/>
                  <a:gd name="T68" fmla="*/ 2 w 490"/>
                  <a:gd name="T69" fmla="*/ 4 h 400"/>
                  <a:gd name="T70" fmla="*/ 2 w 490"/>
                  <a:gd name="T71" fmla="*/ 5 h 400"/>
                  <a:gd name="T72" fmla="*/ 2 w 490"/>
                  <a:gd name="T73" fmla="*/ 5 h 400"/>
                  <a:gd name="T74" fmla="*/ 1 w 490"/>
                  <a:gd name="T75" fmla="*/ 5 h 400"/>
                  <a:gd name="T76" fmla="*/ 1 w 490"/>
                  <a:gd name="T77" fmla="*/ 6 h 400"/>
                  <a:gd name="T78" fmla="*/ 1 w 490"/>
                  <a:gd name="T79" fmla="*/ 6 h 400"/>
                  <a:gd name="T80" fmla="*/ 1 w 490"/>
                  <a:gd name="T81" fmla="*/ 6 h 400"/>
                  <a:gd name="T82" fmla="*/ 1 w 490"/>
                  <a:gd name="T83" fmla="*/ 7 h 400"/>
                  <a:gd name="T84" fmla="*/ 1 w 490"/>
                  <a:gd name="T85" fmla="*/ 7 h 400"/>
                  <a:gd name="T86" fmla="*/ 2 w 490"/>
                  <a:gd name="T87" fmla="*/ 7 h 400"/>
                  <a:gd name="T88" fmla="*/ 3 w 490"/>
                  <a:gd name="T89" fmla="*/ 7 h 400"/>
                  <a:gd name="T90" fmla="*/ 3 w 490"/>
                  <a:gd name="T91" fmla="*/ 7 h 400"/>
                  <a:gd name="T92" fmla="*/ 3 w 490"/>
                  <a:gd name="T93" fmla="*/ 9 h 400"/>
                  <a:gd name="T94" fmla="*/ 3 w 490"/>
                  <a:gd name="T95" fmla="*/ 9 h 400"/>
                  <a:gd name="T96" fmla="*/ 2 w 490"/>
                  <a:gd name="T97" fmla="*/ 9 h 400"/>
                  <a:gd name="T98" fmla="*/ 1 w 490"/>
                  <a:gd name="T99" fmla="*/ 9 h 400"/>
                  <a:gd name="T100" fmla="*/ 1 w 490"/>
                  <a:gd name="T101" fmla="*/ 9 h 400"/>
                  <a:gd name="T102" fmla="*/ 0 w 490"/>
                  <a:gd name="T103" fmla="*/ 9 h 400"/>
                  <a:gd name="T104" fmla="*/ 1 w 490"/>
                  <a:gd name="T105" fmla="*/ 10 h 400"/>
                  <a:gd name="T106" fmla="*/ 1 w 490"/>
                  <a:gd name="T107" fmla="*/ 11 h 400"/>
                  <a:gd name="T108" fmla="*/ 2 w 490"/>
                  <a:gd name="T109" fmla="*/ 11 h 400"/>
                  <a:gd name="T110" fmla="*/ 3 w 490"/>
                  <a:gd name="T111" fmla="*/ 11 h 40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90"/>
                  <a:gd name="T169" fmla="*/ 0 h 400"/>
                  <a:gd name="T170" fmla="*/ 490 w 490"/>
                  <a:gd name="T171" fmla="*/ 400 h 40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90" h="400">
                    <a:moveTo>
                      <a:pt x="128" y="377"/>
                    </a:moveTo>
                    <a:lnTo>
                      <a:pt x="284" y="400"/>
                    </a:lnTo>
                    <a:lnTo>
                      <a:pt x="356" y="394"/>
                    </a:lnTo>
                    <a:lnTo>
                      <a:pt x="445" y="377"/>
                    </a:lnTo>
                    <a:lnTo>
                      <a:pt x="473" y="355"/>
                    </a:lnTo>
                    <a:lnTo>
                      <a:pt x="490" y="327"/>
                    </a:lnTo>
                    <a:lnTo>
                      <a:pt x="490" y="316"/>
                    </a:lnTo>
                    <a:lnTo>
                      <a:pt x="484" y="311"/>
                    </a:lnTo>
                    <a:lnTo>
                      <a:pt x="462" y="305"/>
                    </a:lnTo>
                    <a:lnTo>
                      <a:pt x="440" y="294"/>
                    </a:lnTo>
                    <a:lnTo>
                      <a:pt x="429" y="283"/>
                    </a:lnTo>
                    <a:lnTo>
                      <a:pt x="429" y="255"/>
                    </a:lnTo>
                    <a:lnTo>
                      <a:pt x="445" y="233"/>
                    </a:lnTo>
                    <a:lnTo>
                      <a:pt x="473" y="188"/>
                    </a:lnTo>
                    <a:lnTo>
                      <a:pt x="462" y="127"/>
                    </a:lnTo>
                    <a:lnTo>
                      <a:pt x="451" y="105"/>
                    </a:lnTo>
                    <a:lnTo>
                      <a:pt x="429" y="94"/>
                    </a:lnTo>
                    <a:lnTo>
                      <a:pt x="406" y="94"/>
                    </a:lnTo>
                    <a:lnTo>
                      <a:pt x="395" y="111"/>
                    </a:lnTo>
                    <a:lnTo>
                      <a:pt x="362" y="138"/>
                    </a:lnTo>
                    <a:lnTo>
                      <a:pt x="340" y="122"/>
                    </a:lnTo>
                    <a:lnTo>
                      <a:pt x="334" y="100"/>
                    </a:lnTo>
                    <a:lnTo>
                      <a:pt x="317" y="44"/>
                    </a:lnTo>
                    <a:lnTo>
                      <a:pt x="278" y="11"/>
                    </a:lnTo>
                    <a:lnTo>
                      <a:pt x="239" y="0"/>
                    </a:lnTo>
                    <a:lnTo>
                      <a:pt x="206" y="11"/>
                    </a:lnTo>
                    <a:lnTo>
                      <a:pt x="184" y="27"/>
                    </a:lnTo>
                    <a:lnTo>
                      <a:pt x="128" y="61"/>
                    </a:lnTo>
                    <a:lnTo>
                      <a:pt x="84" y="44"/>
                    </a:lnTo>
                    <a:lnTo>
                      <a:pt x="67" y="38"/>
                    </a:lnTo>
                    <a:lnTo>
                      <a:pt x="50" y="44"/>
                    </a:lnTo>
                    <a:lnTo>
                      <a:pt x="39" y="55"/>
                    </a:lnTo>
                    <a:lnTo>
                      <a:pt x="39" y="72"/>
                    </a:lnTo>
                    <a:lnTo>
                      <a:pt x="50" y="100"/>
                    </a:lnTo>
                    <a:lnTo>
                      <a:pt x="72" y="133"/>
                    </a:lnTo>
                    <a:lnTo>
                      <a:pt x="78" y="172"/>
                    </a:lnTo>
                    <a:lnTo>
                      <a:pt x="61" y="183"/>
                    </a:lnTo>
                    <a:lnTo>
                      <a:pt x="39" y="194"/>
                    </a:lnTo>
                    <a:lnTo>
                      <a:pt x="22" y="200"/>
                    </a:lnTo>
                    <a:lnTo>
                      <a:pt x="17" y="205"/>
                    </a:lnTo>
                    <a:lnTo>
                      <a:pt x="17" y="216"/>
                    </a:lnTo>
                    <a:lnTo>
                      <a:pt x="22" y="233"/>
                    </a:lnTo>
                    <a:lnTo>
                      <a:pt x="39" y="244"/>
                    </a:lnTo>
                    <a:lnTo>
                      <a:pt x="78" y="255"/>
                    </a:lnTo>
                    <a:lnTo>
                      <a:pt x="95" y="255"/>
                    </a:lnTo>
                    <a:lnTo>
                      <a:pt x="111" y="266"/>
                    </a:lnTo>
                    <a:lnTo>
                      <a:pt x="128" y="294"/>
                    </a:lnTo>
                    <a:lnTo>
                      <a:pt x="106" y="311"/>
                    </a:lnTo>
                    <a:lnTo>
                      <a:pt x="61" y="305"/>
                    </a:lnTo>
                    <a:lnTo>
                      <a:pt x="22" y="300"/>
                    </a:lnTo>
                    <a:lnTo>
                      <a:pt x="6" y="300"/>
                    </a:lnTo>
                    <a:lnTo>
                      <a:pt x="0" y="311"/>
                    </a:lnTo>
                    <a:lnTo>
                      <a:pt x="6" y="338"/>
                    </a:lnTo>
                    <a:lnTo>
                      <a:pt x="39" y="355"/>
                    </a:lnTo>
                    <a:lnTo>
                      <a:pt x="84" y="366"/>
                    </a:lnTo>
                    <a:lnTo>
                      <a:pt x="128" y="377"/>
                    </a:lnTo>
                    <a:close/>
                  </a:path>
                </a:pathLst>
              </a:custGeom>
              <a:solidFill>
                <a:schemeClr val="tx1"/>
              </a:solidFill>
              <a:ln w="9525">
                <a:solidFill>
                  <a:srgbClr val="000000"/>
                </a:solidFill>
                <a:round/>
                <a:headEnd/>
                <a:tailEnd/>
              </a:ln>
            </p:spPr>
            <p:txBody>
              <a:bodyPr wrap="none" anchor="ctr"/>
              <a:lstStyle/>
              <a:p>
                <a:endParaRPr lang="ru-RU"/>
              </a:p>
            </p:txBody>
          </p:sp>
          <p:sp>
            <p:nvSpPr>
              <p:cNvPr id="28815" name="Oval 235"/>
              <p:cNvSpPr>
                <a:spLocks noChangeArrowheads="1"/>
              </p:cNvSpPr>
              <p:nvPr/>
            </p:nvSpPr>
            <p:spPr bwMode="auto">
              <a:xfrm rot="1193661">
                <a:off x="372" y="2934"/>
                <a:ext cx="40" cy="83"/>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816" name="Oval 236"/>
              <p:cNvSpPr>
                <a:spLocks noChangeArrowheads="1"/>
              </p:cNvSpPr>
              <p:nvPr/>
            </p:nvSpPr>
            <p:spPr bwMode="auto">
              <a:xfrm rot="1193661">
                <a:off x="449" y="2959"/>
                <a:ext cx="29" cy="96"/>
              </a:xfrm>
              <a:prstGeom prst="ellipse">
                <a:avLst/>
              </a:prstGeom>
              <a:solidFill>
                <a:srgbClr val="000000"/>
              </a:solidFill>
              <a:ln w="9525" algn="ctr">
                <a:solidFill>
                  <a:srgbClr val="000000"/>
                </a:solidFill>
                <a:round/>
                <a:headEnd/>
                <a:tailEnd/>
              </a:ln>
            </p:spPr>
            <p:txBody>
              <a:bodyPr wrap="none" anchor="ctr"/>
              <a:lstStyle/>
              <a:p>
                <a:pPr algn="l"/>
                <a:endParaRPr lang="ru-RU" altLang="ru-RU" sz="2400">
                  <a:latin typeface="Arial" pitchFamily="34" charset="0"/>
                </a:endParaRPr>
              </a:p>
            </p:txBody>
          </p:sp>
        </p:grpSp>
        <p:sp>
          <p:nvSpPr>
            <p:cNvPr id="28752" name="Text Box 237"/>
            <p:cNvSpPr txBox="1">
              <a:spLocks noChangeArrowheads="1"/>
            </p:cNvSpPr>
            <p:nvPr/>
          </p:nvSpPr>
          <p:spPr bwMode="auto">
            <a:xfrm>
              <a:off x="2982" y="3078"/>
              <a:ext cx="620"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Остеокласт</a:t>
              </a:r>
              <a:endParaRPr kumimoji="1" lang="en-GB" altLang="ja-JP" sz="1100" b="1">
                <a:latin typeface="Arial" pitchFamily="34" charset="0"/>
                <a:ea typeface="Osaka"/>
                <a:cs typeface="Osaka"/>
              </a:endParaRPr>
            </a:p>
          </p:txBody>
        </p:sp>
        <p:sp>
          <p:nvSpPr>
            <p:cNvPr id="28753" name="Text Box 238"/>
            <p:cNvSpPr txBox="1">
              <a:spLocks noChangeArrowheads="1"/>
            </p:cNvSpPr>
            <p:nvPr/>
          </p:nvSpPr>
          <p:spPr bwMode="auto">
            <a:xfrm>
              <a:off x="3011" y="3663"/>
              <a:ext cx="583" cy="164"/>
            </a:xfrm>
            <a:prstGeom prst="rect">
              <a:avLst/>
            </a:prstGeom>
            <a:noFill/>
            <a:ln w="9525">
              <a:noFill/>
              <a:miter lim="800000"/>
              <a:headEnd/>
              <a:tailEnd/>
            </a:ln>
          </p:spPr>
          <p:txBody>
            <a:bodyPr wrap="none">
              <a:spAutoFit/>
            </a:bodyPr>
            <a:lstStyle/>
            <a:p>
              <a:pPr algn="l"/>
              <a:r>
                <a:rPr kumimoji="1" lang="ru-RU" altLang="ja-JP" sz="1100" b="1">
                  <a:latin typeface="Arial" pitchFamily="34" charset="0"/>
                  <a:ea typeface="ＭＳ Ｐゴシック" pitchFamily="34" charset="-128"/>
                </a:rPr>
                <a:t>Активация</a:t>
              </a:r>
              <a:endParaRPr kumimoji="1" lang="en-GB" altLang="ja-JP" sz="1100" b="1">
                <a:latin typeface="Arial" pitchFamily="34" charset="0"/>
                <a:ea typeface="ＭＳ Ｐゴシック" pitchFamily="34" charset="-128"/>
              </a:endParaRPr>
            </a:p>
          </p:txBody>
        </p:sp>
        <p:grpSp>
          <p:nvGrpSpPr>
            <p:cNvPr id="28754" name="Group 239"/>
            <p:cNvGrpSpPr>
              <a:grpSpLocks/>
            </p:cNvGrpSpPr>
            <p:nvPr/>
          </p:nvGrpSpPr>
          <p:grpSpPr bwMode="auto">
            <a:xfrm>
              <a:off x="3080" y="2798"/>
              <a:ext cx="343" cy="261"/>
              <a:chOff x="3054" y="3254"/>
              <a:chExt cx="528" cy="359"/>
            </a:xfrm>
          </p:grpSpPr>
          <p:pic>
            <p:nvPicPr>
              <p:cNvPr id="28807" name="Picture 240"/>
              <p:cNvPicPr>
                <a:picLocks noChangeAspect="1" noChangeArrowheads="1"/>
              </p:cNvPicPr>
              <p:nvPr/>
            </p:nvPicPr>
            <p:blipFill>
              <a:blip r:embed="rId2"/>
              <a:srcRect/>
              <a:stretch>
                <a:fillRect/>
              </a:stretch>
            </p:blipFill>
            <p:spPr bwMode="auto">
              <a:xfrm>
                <a:off x="3054" y="3432"/>
                <a:ext cx="528" cy="181"/>
              </a:xfrm>
              <a:prstGeom prst="rect">
                <a:avLst/>
              </a:prstGeom>
              <a:noFill/>
              <a:ln w="9525">
                <a:noFill/>
                <a:miter lim="800000"/>
                <a:headEnd/>
                <a:tailEnd/>
              </a:ln>
            </p:spPr>
          </p:pic>
          <p:grpSp>
            <p:nvGrpSpPr>
              <p:cNvPr id="28756" name="Group 241"/>
              <p:cNvGrpSpPr>
                <a:grpSpLocks/>
              </p:cNvGrpSpPr>
              <p:nvPr/>
            </p:nvGrpSpPr>
            <p:grpSpPr bwMode="auto">
              <a:xfrm>
                <a:off x="3150" y="3254"/>
                <a:ext cx="288" cy="192"/>
                <a:chOff x="3360" y="3216"/>
                <a:chExt cx="384" cy="240"/>
              </a:xfrm>
            </p:grpSpPr>
            <p:sp>
              <p:nvSpPr>
                <p:cNvPr id="28809" name="Oval 242"/>
                <p:cNvSpPr>
                  <a:spLocks noChangeArrowheads="1"/>
                </p:cNvSpPr>
                <p:nvPr/>
              </p:nvSpPr>
              <p:spPr bwMode="auto">
                <a:xfrm>
                  <a:off x="3360" y="3216"/>
                  <a:ext cx="384" cy="240"/>
                </a:xfrm>
                <a:prstGeom prst="ellipse">
                  <a:avLst/>
                </a:prstGeom>
                <a:solidFill>
                  <a:schemeClr val="tx1"/>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10" name="Oval 243"/>
                <p:cNvSpPr>
                  <a:spLocks noChangeArrowheads="1"/>
                </p:cNvSpPr>
                <p:nvPr/>
              </p:nvSpPr>
              <p:spPr bwMode="auto">
                <a:xfrm>
                  <a:off x="3456" y="3264"/>
                  <a:ext cx="48"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11" name="Oval 244"/>
                <p:cNvSpPr>
                  <a:spLocks noChangeArrowheads="1"/>
                </p:cNvSpPr>
                <p:nvPr/>
              </p:nvSpPr>
              <p:spPr bwMode="auto">
                <a:xfrm>
                  <a:off x="3600" y="3264"/>
                  <a:ext cx="48"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12" name="Oval 245"/>
                <p:cNvSpPr>
                  <a:spLocks noChangeArrowheads="1"/>
                </p:cNvSpPr>
                <p:nvPr/>
              </p:nvSpPr>
              <p:spPr bwMode="auto">
                <a:xfrm>
                  <a:off x="3600" y="3360"/>
                  <a:ext cx="48"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813" name="Oval 246"/>
                <p:cNvSpPr>
                  <a:spLocks noChangeArrowheads="1"/>
                </p:cNvSpPr>
                <p:nvPr/>
              </p:nvSpPr>
              <p:spPr bwMode="auto">
                <a:xfrm>
                  <a:off x="3456" y="3360"/>
                  <a:ext cx="48" cy="48"/>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grpSp>
        <p:sp>
          <p:nvSpPr>
            <p:cNvPr id="28755" name="Line 247"/>
            <p:cNvSpPr>
              <a:spLocks noChangeShapeType="1"/>
            </p:cNvSpPr>
            <p:nvPr/>
          </p:nvSpPr>
          <p:spPr bwMode="auto">
            <a:xfrm>
              <a:off x="3286" y="3222"/>
              <a:ext cx="0" cy="184"/>
            </a:xfrm>
            <a:prstGeom prst="line">
              <a:avLst/>
            </a:prstGeom>
            <a:noFill/>
            <a:ln w="38100">
              <a:solidFill>
                <a:srgbClr val="FF99CC"/>
              </a:solidFill>
              <a:round/>
              <a:headEnd/>
              <a:tailEnd type="triangle" w="med" len="med"/>
            </a:ln>
          </p:spPr>
          <p:txBody>
            <a:bodyPr wrap="none" anchor="ctr"/>
            <a:lstStyle/>
            <a:p>
              <a:endParaRPr lang="ru-RU"/>
            </a:p>
          </p:txBody>
        </p:sp>
        <p:grpSp>
          <p:nvGrpSpPr>
            <p:cNvPr id="28779" name="Group 306"/>
            <p:cNvGrpSpPr>
              <a:grpSpLocks/>
            </p:cNvGrpSpPr>
            <p:nvPr/>
          </p:nvGrpSpPr>
          <p:grpSpPr bwMode="auto">
            <a:xfrm>
              <a:off x="3112" y="3422"/>
              <a:ext cx="407" cy="264"/>
              <a:chOff x="3031" y="3422"/>
              <a:chExt cx="407" cy="264"/>
            </a:xfrm>
          </p:grpSpPr>
          <p:sp>
            <p:nvSpPr>
              <p:cNvPr id="28795" name="Rectangle 249"/>
              <p:cNvSpPr>
                <a:spLocks noChangeArrowheads="1"/>
              </p:cNvSpPr>
              <p:nvPr/>
            </p:nvSpPr>
            <p:spPr bwMode="auto">
              <a:xfrm>
                <a:off x="3031" y="3558"/>
                <a:ext cx="406" cy="128"/>
              </a:xfrm>
              <a:prstGeom prst="rect">
                <a:avLst/>
              </a:prstGeom>
              <a:solidFill>
                <a:srgbClr val="969696"/>
              </a:solidFill>
              <a:ln w="8001">
                <a:solidFill>
                  <a:schemeClr val="folHlink"/>
                </a:solidFill>
                <a:miter lim="800000"/>
                <a:headEnd/>
                <a:tailEnd/>
              </a:ln>
            </p:spPr>
            <p:txBody>
              <a:bodyPr/>
              <a:lstStyle/>
              <a:p>
                <a:pPr algn="l"/>
                <a:endParaRPr lang="en-GB" altLang="ru-RU" sz="2400">
                  <a:latin typeface="Arial" pitchFamily="34" charset="0"/>
                </a:endParaRPr>
              </a:p>
            </p:txBody>
          </p:sp>
          <p:sp>
            <p:nvSpPr>
              <p:cNvPr id="28796" name="Freeform 250"/>
              <p:cNvSpPr>
                <a:spLocks/>
              </p:cNvSpPr>
              <p:nvPr/>
            </p:nvSpPr>
            <p:spPr bwMode="auto">
              <a:xfrm>
                <a:off x="3096" y="3558"/>
                <a:ext cx="271" cy="107"/>
              </a:xfrm>
              <a:custGeom>
                <a:avLst/>
                <a:gdLst>
                  <a:gd name="T0" fmla="*/ 0 w 302"/>
                  <a:gd name="T1" fmla="*/ 0 h 150"/>
                  <a:gd name="T2" fmla="*/ 4 w 302"/>
                  <a:gd name="T3" fmla="*/ 1 h 150"/>
                  <a:gd name="T4" fmla="*/ 4 w 302"/>
                  <a:gd name="T5" fmla="*/ 2 h 150"/>
                  <a:gd name="T6" fmla="*/ 4 w 302"/>
                  <a:gd name="T7" fmla="*/ 5 h 150"/>
                  <a:gd name="T8" fmla="*/ 4 w 302"/>
                  <a:gd name="T9" fmla="*/ 6 h 150"/>
                  <a:gd name="T10" fmla="*/ 12 w 302"/>
                  <a:gd name="T11" fmla="*/ 6 h 150"/>
                  <a:gd name="T12" fmla="*/ 28 w 302"/>
                  <a:gd name="T13" fmla="*/ 7 h 150"/>
                  <a:gd name="T14" fmla="*/ 39 w 302"/>
                  <a:gd name="T15" fmla="*/ 7 h 150"/>
                  <a:gd name="T16" fmla="*/ 56 w 302"/>
                  <a:gd name="T17" fmla="*/ 7 h 150"/>
                  <a:gd name="T18" fmla="*/ 70 w 302"/>
                  <a:gd name="T19" fmla="*/ 7 h 150"/>
                  <a:gd name="T20" fmla="*/ 83 w 302"/>
                  <a:gd name="T21" fmla="*/ 7 h 150"/>
                  <a:gd name="T22" fmla="*/ 100 w 302"/>
                  <a:gd name="T23" fmla="*/ 6 h 150"/>
                  <a:gd name="T24" fmla="*/ 109 w 302"/>
                  <a:gd name="T25" fmla="*/ 6 h 150"/>
                  <a:gd name="T26" fmla="*/ 109 w 302"/>
                  <a:gd name="T27" fmla="*/ 5 h 150"/>
                  <a:gd name="T28" fmla="*/ 109 w 302"/>
                  <a:gd name="T29" fmla="*/ 2 h 150"/>
                  <a:gd name="T30" fmla="*/ 109 w 302"/>
                  <a:gd name="T31" fmla="*/ 1 h 150"/>
                  <a:gd name="T32" fmla="*/ 109 w 302"/>
                  <a:gd name="T33" fmla="*/ 1 h 150"/>
                  <a:gd name="T34" fmla="*/ 114 w 302"/>
                  <a:gd name="T35" fmla="*/ 0 h 150"/>
                  <a:gd name="T36" fmla="*/ 0 w 302"/>
                  <a:gd name="T37" fmla="*/ 0 h 1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2"/>
                  <a:gd name="T58" fmla="*/ 0 h 150"/>
                  <a:gd name="T59" fmla="*/ 302 w 302"/>
                  <a:gd name="T60" fmla="*/ 150 h 1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2" h="150">
                    <a:moveTo>
                      <a:pt x="0" y="0"/>
                    </a:moveTo>
                    <a:lnTo>
                      <a:pt x="11" y="20"/>
                    </a:lnTo>
                    <a:lnTo>
                      <a:pt x="11" y="46"/>
                    </a:lnTo>
                    <a:lnTo>
                      <a:pt x="6" y="98"/>
                    </a:lnTo>
                    <a:lnTo>
                      <a:pt x="11" y="119"/>
                    </a:lnTo>
                    <a:lnTo>
                      <a:pt x="32" y="134"/>
                    </a:lnTo>
                    <a:lnTo>
                      <a:pt x="74" y="145"/>
                    </a:lnTo>
                    <a:lnTo>
                      <a:pt x="106" y="150"/>
                    </a:lnTo>
                    <a:lnTo>
                      <a:pt x="148" y="150"/>
                    </a:lnTo>
                    <a:lnTo>
                      <a:pt x="185" y="150"/>
                    </a:lnTo>
                    <a:lnTo>
                      <a:pt x="217" y="145"/>
                    </a:lnTo>
                    <a:lnTo>
                      <a:pt x="265" y="134"/>
                    </a:lnTo>
                    <a:lnTo>
                      <a:pt x="286" y="119"/>
                    </a:lnTo>
                    <a:lnTo>
                      <a:pt x="291" y="98"/>
                    </a:lnTo>
                    <a:lnTo>
                      <a:pt x="286" y="46"/>
                    </a:lnTo>
                    <a:lnTo>
                      <a:pt x="286" y="20"/>
                    </a:lnTo>
                    <a:lnTo>
                      <a:pt x="291" y="10"/>
                    </a:lnTo>
                    <a:lnTo>
                      <a:pt x="302" y="0"/>
                    </a:lnTo>
                    <a:lnTo>
                      <a:pt x="0" y="0"/>
                    </a:lnTo>
                    <a:close/>
                  </a:path>
                </a:pathLst>
              </a:custGeom>
              <a:solidFill>
                <a:srgbClr val="FFFFFF"/>
              </a:solidFill>
              <a:ln w="7938">
                <a:solidFill>
                  <a:srgbClr val="000000"/>
                </a:solidFill>
                <a:round/>
                <a:headEnd/>
                <a:tailEnd/>
              </a:ln>
            </p:spPr>
            <p:txBody>
              <a:bodyPr/>
              <a:lstStyle/>
              <a:p>
                <a:endParaRPr lang="ru-RU"/>
              </a:p>
            </p:txBody>
          </p:sp>
          <p:sp>
            <p:nvSpPr>
              <p:cNvPr id="28797" name="Freeform 251"/>
              <p:cNvSpPr>
                <a:spLocks/>
              </p:cNvSpPr>
              <p:nvPr/>
            </p:nvSpPr>
            <p:spPr bwMode="auto">
              <a:xfrm>
                <a:off x="3123" y="3422"/>
                <a:ext cx="216" cy="223"/>
              </a:xfrm>
              <a:custGeom>
                <a:avLst/>
                <a:gdLst>
                  <a:gd name="T0" fmla="*/ 0 w 322"/>
                  <a:gd name="T1" fmla="*/ 10 h 295"/>
                  <a:gd name="T2" fmla="*/ 1 w 322"/>
                  <a:gd name="T3" fmla="*/ 5 h 295"/>
                  <a:gd name="T4" fmla="*/ 2 w 322"/>
                  <a:gd name="T5" fmla="*/ 2 h 295"/>
                  <a:gd name="T6" fmla="*/ 4 w 322"/>
                  <a:gd name="T7" fmla="*/ 0 h 295"/>
                  <a:gd name="T8" fmla="*/ 5 w 322"/>
                  <a:gd name="T9" fmla="*/ 0 h 295"/>
                  <a:gd name="T10" fmla="*/ 6 w 322"/>
                  <a:gd name="T11" fmla="*/ 2 h 295"/>
                  <a:gd name="T12" fmla="*/ 8 w 322"/>
                  <a:gd name="T13" fmla="*/ 3 h 295"/>
                  <a:gd name="T14" fmla="*/ 9 w 322"/>
                  <a:gd name="T15" fmla="*/ 8 h 295"/>
                  <a:gd name="T16" fmla="*/ 7 w 322"/>
                  <a:gd name="T17" fmla="*/ 20 h 295"/>
                  <a:gd name="T18" fmla="*/ 6 w 322"/>
                  <a:gd name="T19" fmla="*/ 24 h 295"/>
                  <a:gd name="T20" fmla="*/ 6 w 322"/>
                  <a:gd name="T21" fmla="*/ 24 h 295"/>
                  <a:gd name="T22" fmla="*/ 7 w 322"/>
                  <a:gd name="T23" fmla="*/ 20 h 295"/>
                  <a:gd name="T24" fmla="*/ 7 w 322"/>
                  <a:gd name="T25" fmla="*/ 15 h 295"/>
                  <a:gd name="T26" fmla="*/ 6 w 322"/>
                  <a:gd name="T27" fmla="*/ 15 h 295"/>
                  <a:gd name="T28" fmla="*/ 6 w 322"/>
                  <a:gd name="T29" fmla="*/ 20 h 295"/>
                  <a:gd name="T30" fmla="*/ 6 w 322"/>
                  <a:gd name="T31" fmla="*/ 24 h 295"/>
                  <a:gd name="T32" fmla="*/ 5 w 322"/>
                  <a:gd name="T33" fmla="*/ 20 h 295"/>
                  <a:gd name="T34" fmla="*/ 6 w 322"/>
                  <a:gd name="T35" fmla="*/ 17 h 295"/>
                  <a:gd name="T36" fmla="*/ 5 w 322"/>
                  <a:gd name="T37" fmla="*/ 17 h 295"/>
                  <a:gd name="T38" fmla="*/ 4 w 322"/>
                  <a:gd name="T39" fmla="*/ 22 h 295"/>
                  <a:gd name="T40" fmla="*/ 3 w 322"/>
                  <a:gd name="T41" fmla="*/ 23 h 295"/>
                  <a:gd name="T42" fmla="*/ 3 w 322"/>
                  <a:gd name="T43" fmla="*/ 21 h 295"/>
                  <a:gd name="T44" fmla="*/ 4 w 322"/>
                  <a:gd name="T45" fmla="*/ 17 h 295"/>
                  <a:gd name="T46" fmla="*/ 4 w 322"/>
                  <a:gd name="T47" fmla="*/ 15 h 295"/>
                  <a:gd name="T48" fmla="*/ 3 w 322"/>
                  <a:gd name="T49" fmla="*/ 20 h 295"/>
                  <a:gd name="T50" fmla="*/ 3 w 322"/>
                  <a:gd name="T51" fmla="*/ 24 h 295"/>
                  <a:gd name="T52" fmla="*/ 2 w 322"/>
                  <a:gd name="T53" fmla="*/ 23 h 295"/>
                  <a:gd name="T54" fmla="*/ 2 w 322"/>
                  <a:gd name="T55" fmla="*/ 20 h 295"/>
                  <a:gd name="T56" fmla="*/ 2 w 322"/>
                  <a:gd name="T57" fmla="*/ 15 h 295"/>
                  <a:gd name="T58" fmla="*/ 2 w 322"/>
                  <a:gd name="T59" fmla="*/ 17 h 295"/>
                  <a:gd name="T60" fmla="*/ 2 w 322"/>
                  <a:gd name="T61" fmla="*/ 22 h 295"/>
                  <a:gd name="T62" fmla="*/ 1 w 322"/>
                  <a:gd name="T63" fmla="*/ 24 h 295"/>
                  <a:gd name="T64" fmla="*/ 1 w 322"/>
                  <a:gd name="T65" fmla="*/ 22 h 295"/>
                  <a:gd name="T66" fmla="*/ 1 w 322"/>
                  <a:gd name="T67" fmla="*/ 19 h 295"/>
                  <a:gd name="T68" fmla="*/ 1 w 322"/>
                  <a:gd name="T69" fmla="*/ 11 h 29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22"/>
                  <a:gd name="T106" fmla="*/ 0 h 295"/>
                  <a:gd name="T107" fmla="*/ 322 w 322"/>
                  <a:gd name="T108" fmla="*/ 295 h 29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22" h="295">
                    <a:moveTo>
                      <a:pt x="10" y="150"/>
                    </a:moveTo>
                    <a:lnTo>
                      <a:pt x="0" y="119"/>
                    </a:lnTo>
                    <a:lnTo>
                      <a:pt x="0" y="98"/>
                    </a:lnTo>
                    <a:lnTo>
                      <a:pt x="5" y="56"/>
                    </a:lnTo>
                    <a:lnTo>
                      <a:pt x="53" y="15"/>
                    </a:lnTo>
                    <a:lnTo>
                      <a:pt x="84" y="5"/>
                    </a:lnTo>
                    <a:lnTo>
                      <a:pt x="111" y="0"/>
                    </a:lnTo>
                    <a:lnTo>
                      <a:pt x="158" y="0"/>
                    </a:lnTo>
                    <a:lnTo>
                      <a:pt x="164" y="0"/>
                    </a:lnTo>
                    <a:lnTo>
                      <a:pt x="174" y="0"/>
                    </a:lnTo>
                    <a:lnTo>
                      <a:pt x="206" y="0"/>
                    </a:lnTo>
                    <a:lnTo>
                      <a:pt x="238" y="5"/>
                    </a:lnTo>
                    <a:lnTo>
                      <a:pt x="269" y="15"/>
                    </a:lnTo>
                    <a:lnTo>
                      <a:pt x="296" y="31"/>
                    </a:lnTo>
                    <a:lnTo>
                      <a:pt x="312" y="62"/>
                    </a:lnTo>
                    <a:lnTo>
                      <a:pt x="322" y="98"/>
                    </a:lnTo>
                    <a:lnTo>
                      <a:pt x="312" y="150"/>
                    </a:lnTo>
                    <a:lnTo>
                      <a:pt x="275" y="238"/>
                    </a:lnTo>
                    <a:lnTo>
                      <a:pt x="254" y="279"/>
                    </a:lnTo>
                    <a:lnTo>
                      <a:pt x="238" y="295"/>
                    </a:lnTo>
                    <a:lnTo>
                      <a:pt x="232" y="295"/>
                    </a:lnTo>
                    <a:lnTo>
                      <a:pt x="232" y="274"/>
                    </a:lnTo>
                    <a:lnTo>
                      <a:pt x="248" y="243"/>
                    </a:lnTo>
                    <a:lnTo>
                      <a:pt x="259" y="212"/>
                    </a:lnTo>
                    <a:lnTo>
                      <a:pt x="254" y="196"/>
                    </a:lnTo>
                    <a:lnTo>
                      <a:pt x="248" y="191"/>
                    </a:lnTo>
                    <a:lnTo>
                      <a:pt x="238" y="191"/>
                    </a:lnTo>
                    <a:lnTo>
                      <a:pt x="232" y="207"/>
                    </a:lnTo>
                    <a:lnTo>
                      <a:pt x="227" y="253"/>
                    </a:lnTo>
                    <a:lnTo>
                      <a:pt x="217" y="295"/>
                    </a:lnTo>
                    <a:lnTo>
                      <a:pt x="206" y="295"/>
                    </a:lnTo>
                    <a:lnTo>
                      <a:pt x="195" y="279"/>
                    </a:lnTo>
                    <a:lnTo>
                      <a:pt x="195" y="258"/>
                    </a:lnTo>
                    <a:lnTo>
                      <a:pt x="201" y="227"/>
                    </a:lnTo>
                    <a:lnTo>
                      <a:pt x="206" y="201"/>
                    </a:lnTo>
                    <a:lnTo>
                      <a:pt x="190" y="191"/>
                    </a:lnTo>
                    <a:lnTo>
                      <a:pt x="164" y="207"/>
                    </a:lnTo>
                    <a:lnTo>
                      <a:pt x="164" y="243"/>
                    </a:lnTo>
                    <a:lnTo>
                      <a:pt x="158" y="279"/>
                    </a:lnTo>
                    <a:lnTo>
                      <a:pt x="143" y="295"/>
                    </a:lnTo>
                    <a:lnTo>
                      <a:pt x="132" y="290"/>
                    </a:lnTo>
                    <a:lnTo>
                      <a:pt x="132" y="279"/>
                    </a:lnTo>
                    <a:lnTo>
                      <a:pt x="132" y="264"/>
                    </a:lnTo>
                    <a:lnTo>
                      <a:pt x="143" y="248"/>
                    </a:lnTo>
                    <a:lnTo>
                      <a:pt x="153" y="212"/>
                    </a:lnTo>
                    <a:lnTo>
                      <a:pt x="153" y="196"/>
                    </a:lnTo>
                    <a:lnTo>
                      <a:pt x="143" y="191"/>
                    </a:lnTo>
                    <a:lnTo>
                      <a:pt x="121" y="201"/>
                    </a:lnTo>
                    <a:lnTo>
                      <a:pt x="121" y="238"/>
                    </a:lnTo>
                    <a:lnTo>
                      <a:pt x="116" y="279"/>
                    </a:lnTo>
                    <a:lnTo>
                      <a:pt x="100" y="295"/>
                    </a:lnTo>
                    <a:lnTo>
                      <a:pt x="90" y="295"/>
                    </a:lnTo>
                    <a:lnTo>
                      <a:pt x="84" y="290"/>
                    </a:lnTo>
                    <a:lnTo>
                      <a:pt x="84" y="279"/>
                    </a:lnTo>
                    <a:lnTo>
                      <a:pt x="90" y="243"/>
                    </a:lnTo>
                    <a:lnTo>
                      <a:pt x="100" y="207"/>
                    </a:lnTo>
                    <a:lnTo>
                      <a:pt x="84" y="191"/>
                    </a:lnTo>
                    <a:lnTo>
                      <a:pt x="69" y="196"/>
                    </a:lnTo>
                    <a:lnTo>
                      <a:pt x="63" y="212"/>
                    </a:lnTo>
                    <a:lnTo>
                      <a:pt x="63" y="253"/>
                    </a:lnTo>
                    <a:lnTo>
                      <a:pt x="63" y="274"/>
                    </a:lnTo>
                    <a:lnTo>
                      <a:pt x="63" y="290"/>
                    </a:lnTo>
                    <a:lnTo>
                      <a:pt x="53" y="295"/>
                    </a:lnTo>
                    <a:lnTo>
                      <a:pt x="42" y="284"/>
                    </a:lnTo>
                    <a:lnTo>
                      <a:pt x="42" y="279"/>
                    </a:lnTo>
                    <a:lnTo>
                      <a:pt x="42" y="269"/>
                    </a:lnTo>
                    <a:lnTo>
                      <a:pt x="37" y="233"/>
                    </a:lnTo>
                    <a:lnTo>
                      <a:pt x="26" y="196"/>
                    </a:lnTo>
                    <a:lnTo>
                      <a:pt x="10" y="150"/>
                    </a:lnTo>
                    <a:close/>
                  </a:path>
                </a:pathLst>
              </a:custGeom>
              <a:solidFill>
                <a:srgbClr val="FFFFFF"/>
              </a:solidFill>
              <a:ln w="8001">
                <a:solidFill>
                  <a:srgbClr val="000000"/>
                </a:solidFill>
                <a:round/>
                <a:headEnd/>
                <a:tailEnd/>
              </a:ln>
            </p:spPr>
            <p:txBody>
              <a:bodyPr/>
              <a:lstStyle/>
              <a:p>
                <a:endParaRPr lang="ru-RU"/>
              </a:p>
            </p:txBody>
          </p:sp>
          <p:sp>
            <p:nvSpPr>
              <p:cNvPr id="28798" name="Line 252"/>
              <p:cNvSpPr>
                <a:spLocks noChangeShapeType="1"/>
              </p:cNvSpPr>
              <p:nvPr/>
            </p:nvSpPr>
            <p:spPr bwMode="auto">
              <a:xfrm>
                <a:off x="3031" y="3555"/>
                <a:ext cx="100" cy="1"/>
              </a:xfrm>
              <a:prstGeom prst="line">
                <a:avLst/>
              </a:prstGeom>
              <a:noFill/>
              <a:ln w="7938">
                <a:solidFill>
                  <a:srgbClr val="000000"/>
                </a:solidFill>
                <a:round/>
                <a:headEnd/>
                <a:tailEnd/>
              </a:ln>
            </p:spPr>
            <p:txBody>
              <a:bodyPr/>
              <a:lstStyle/>
              <a:p>
                <a:endParaRPr lang="ru-RU"/>
              </a:p>
            </p:txBody>
          </p:sp>
          <p:sp>
            <p:nvSpPr>
              <p:cNvPr id="28799" name="Line 253"/>
              <p:cNvSpPr>
                <a:spLocks noChangeShapeType="1"/>
              </p:cNvSpPr>
              <p:nvPr/>
            </p:nvSpPr>
            <p:spPr bwMode="auto">
              <a:xfrm>
                <a:off x="3335" y="3555"/>
                <a:ext cx="103" cy="1"/>
              </a:xfrm>
              <a:prstGeom prst="line">
                <a:avLst/>
              </a:prstGeom>
              <a:noFill/>
              <a:ln w="7938">
                <a:solidFill>
                  <a:srgbClr val="000000"/>
                </a:solidFill>
                <a:round/>
                <a:headEnd/>
                <a:tailEnd/>
              </a:ln>
            </p:spPr>
            <p:txBody>
              <a:bodyPr/>
              <a:lstStyle/>
              <a:p>
                <a:endParaRPr lang="ru-RU"/>
              </a:p>
            </p:txBody>
          </p:sp>
          <p:sp>
            <p:nvSpPr>
              <p:cNvPr id="28800" name="Oval 254"/>
              <p:cNvSpPr>
                <a:spLocks noChangeArrowheads="1"/>
              </p:cNvSpPr>
              <p:nvPr/>
            </p:nvSpPr>
            <p:spPr bwMode="auto">
              <a:xfrm>
                <a:off x="3150" y="3469"/>
                <a:ext cx="25" cy="23"/>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sp>
            <p:nvSpPr>
              <p:cNvPr id="28801" name="Oval 255"/>
              <p:cNvSpPr>
                <a:spLocks noChangeArrowheads="1"/>
              </p:cNvSpPr>
              <p:nvPr/>
            </p:nvSpPr>
            <p:spPr bwMode="auto">
              <a:xfrm>
                <a:off x="3270" y="3469"/>
                <a:ext cx="25" cy="23"/>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sp>
            <p:nvSpPr>
              <p:cNvPr id="28802" name="Oval 256"/>
              <p:cNvSpPr>
                <a:spLocks noChangeArrowheads="1"/>
              </p:cNvSpPr>
              <p:nvPr/>
            </p:nvSpPr>
            <p:spPr bwMode="auto">
              <a:xfrm>
                <a:off x="3210" y="3445"/>
                <a:ext cx="25" cy="28"/>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sp>
            <p:nvSpPr>
              <p:cNvPr id="28803" name="Oval 257"/>
              <p:cNvSpPr>
                <a:spLocks noChangeArrowheads="1"/>
              </p:cNvSpPr>
              <p:nvPr/>
            </p:nvSpPr>
            <p:spPr bwMode="auto">
              <a:xfrm>
                <a:off x="3193" y="3488"/>
                <a:ext cx="21" cy="28"/>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sp>
            <p:nvSpPr>
              <p:cNvPr id="28804" name="Oval 258"/>
              <p:cNvSpPr>
                <a:spLocks noChangeArrowheads="1"/>
              </p:cNvSpPr>
              <p:nvPr/>
            </p:nvSpPr>
            <p:spPr bwMode="auto">
              <a:xfrm>
                <a:off x="3292" y="3500"/>
                <a:ext cx="25" cy="27"/>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sp>
            <p:nvSpPr>
              <p:cNvPr id="28805" name="Oval 259"/>
              <p:cNvSpPr>
                <a:spLocks noChangeArrowheads="1"/>
              </p:cNvSpPr>
              <p:nvPr/>
            </p:nvSpPr>
            <p:spPr bwMode="auto">
              <a:xfrm>
                <a:off x="3243" y="3523"/>
                <a:ext cx="24" cy="27"/>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sp>
            <p:nvSpPr>
              <p:cNvPr id="28806" name="Oval 260"/>
              <p:cNvSpPr>
                <a:spLocks noChangeArrowheads="1"/>
              </p:cNvSpPr>
              <p:nvPr/>
            </p:nvSpPr>
            <p:spPr bwMode="auto">
              <a:xfrm>
                <a:off x="3150" y="3523"/>
                <a:ext cx="25" cy="27"/>
              </a:xfrm>
              <a:prstGeom prst="ellipse">
                <a:avLst/>
              </a:prstGeom>
              <a:solidFill>
                <a:srgbClr val="000000"/>
              </a:solidFill>
              <a:ln w="7938">
                <a:solidFill>
                  <a:srgbClr val="000000"/>
                </a:solidFill>
                <a:round/>
                <a:headEnd/>
                <a:tailEnd/>
              </a:ln>
            </p:spPr>
            <p:txBody>
              <a:bodyPr/>
              <a:lstStyle/>
              <a:p>
                <a:pPr algn="l"/>
                <a:endParaRPr lang="ru-RU" altLang="ru-RU" sz="2400">
                  <a:latin typeface="Arial" pitchFamily="34" charset="0"/>
                </a:endParaRPr>
              </a:p>
            </p:txBody>
          </p:sp>
        </p:grpSp>
        <p:sp>
          <p:nvSpPr>
            <p:cNvPr id="28757" name="Line 261"/>
            <p:cNvSpPr>
              <a:spLocks noChangeShapeType="1"/>
            </p:cNvSpPr>
            <p:nvPr/>
          </p:nvSpPr>
          <p:spPr bwMode="auto">
            <a:xfrm rot="17190443" flipH="1">
              <a:off x="151" y="3380"/>
              <a:ext cx="97" cy="0"/>
            </a:xfrm>
            <a:prstGeom prst="line">
              <a:avLst/>
            </a:prstGeom>
            <a:noFill/>
            <a:ln w="9525">
              <a:solidFill>
                <a:srgbClr val="FF99CC"/>
              </a:solidFill>
              <a:round/>
              <a:headEnd/>
              <a:tailEnd type="triangle" w="med" len="med"/>
            </a:ln>
          </p:spPr>
          <p:txBody>
            <a:bodyPr wrap="none" anchor="ctr"/>
            <a:lstStyle/>
            <a:p>
              <a:endParaRPr lang="ru-RU"/>
            </a:p>
          </p:txBody>
        </p:sp>
        <p:sp>
          <p:nvSpPr>
            <p:cNvPr id="28758" name="Line 262"/>
            <p:cNvSpPr>
              <a:spLocks noChangeShapeType="1"/>
            </p:cNvSpPr>
            <p:nvPr/>
          </p:nvSpPr>
          <p:spPr bwMode="auto">
            <a:xfrm rot="15004048" flipH="1">
              <a:off x="549" y="3372"/>
              <a:ext cx="112" cy="0"/>
            </a:xfrm>
            <a:prstGeom prst="line">
              <a:avLst/>
            </a:prstGeom>
            <a:noFill/>
            <a:ln w="9525">
              <a:solidFill>
                <a:srgbClr val="FF99CC"/>
              </a:solidFill>
              <a:round/>
              <a:headEnd/>
              <a:tailEnd type="triangle" w="med" len="med"/>
            </a:ln>
          </p:spPr>
          <p:txBody>
            <a:bodyPr wrap="none" anchor="ctr"/>
            <a:lstStyle/>
            <a:p>
              <a:endParaRPr lang="ru-RU"/>
            </a:p>
          </p:txBody>
        </p:sp>
        <p:sp>
          <p:nvSpPr>
            <p:cNvPr id="28759" name="Line 263"/>
            <p:cNvSpPr>
              <a:spLocks noChangeShapeType="1"/>
            </p:cNvSpPr>
            <p:nvPr/>
          </p:nvSpPr>
          <p:spPr bwMode="auto">
            <a:xfrm rot="16200000" flipH="1">
              <a:off x="281" y="3488"/>
              <a:ext cx="84" cy="0"/>
            </a:xfrm>
            <a:prstGeom prst="line">
              <a:avLst/>
            </a:prstGeom>
            <a:noFill/>
            <a:ln w="9525">
              <a:solidFill>
                <a:srgbClr val="FF99CC"/>
              </a:solidFill>
              <a:round/>
              <a:headEnd/>
              <a:tailEnd type="triangle" w="med" len="med"/>
            </a:ln>
          </p:spPr>
          <p:txBody>
            <a:bodyPr wrap="none" anchor="ctr"/>
            <a:lstStyle/>
            <a:p>
              <a:endParaRPr lang="ru-RU"/>
            </a:p>
          </p:txBody>
        </p:sp>
        <p:sp>
          <p:nvSpPr>
            <p:cNvPr id="28760" name="Line 264"/>
            <p:cNvSpPr>
              <a:spLocks noChangeShapeType="1"/>
            </p:cNvSpPr>
            <p:nvPr/>
          </p:nvSpPr>
          <p:spPr bwMode="auto">
            <a:xfrm rot="16200000" flipH="1">
              <a:off x="582" y="3488"/>
              <a:ext cx="84" cy="0"/>
            </a:xfrm>
            <a:prstGeom prst="line">
              <a:avLst/>
            </a:prstGeom>
            <a:noFill/>
            <a:ln w="9525">
              <a:solidFill>
                <a:srgbClr val="FF99CC"/>
              </a:solidFill>
              <a:round/>
              <a:headEnd/>
              <a:tailEnd type="triangle" w="med" len="med"/>
            </a:ln>
          </p:spPr>
          <p:txBody>
            <a:bodyPr wrap="none" anchor="ctr"/>
            <a:lstStyle/>
            <a:p>
              <a:endParaRPr lang="ru-RU"/>
            </a:p>
          </p:txBody>
        </p:sp>
        <p:sp>
          <p:nvSpPr>
            <p:cNvPr id="28761" name="Oval 265"/>
            <p:cNvSpPr>
              <a:spLocks noChangeArrowheads="1"/>
            </p:cNvSpPr>
            <p:nvPr/>
          </p:nvSpPr>
          <p:spPr bwMode="auto">
            <a:xfrm rot="-5400000">
              <a:off x="487" y="3585"/>
              <a:ext cx="214" cy="159"/>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762" name="Freeform 266"/>
            <p:cNvSpPr>
              <a:spLocks/>
            </p:cNvSpPr>
            <p:nvPr/>
          </p:nvSpPr>
          <p:spPr bwMode="auto">
            <a:xfrm rot="-5400000">
              <a:off x="540" y="3612"/>
              <a:ext cx="98" cy="95"/>
            </a:xfrm>
            <a:custGeom>
              <a:avLst/>
              <a:gdLst>
                <a:gd name="T0" fmla="*/ 0 w 311"/>
                <a:gd name="T1" fmla="*/ 0 h 299"/>
                <a:gd name="T2" fmla="*/ 0 w 311"/>
                <a:gd name="T3" fmla="*/ 0 h 299"/>
                <a:gd name="T4" fmla="*/ 0 w 311"/>
                <a:gd name="T5" fmla="*/ 0 h 299"/>
                <a:gd name="T6" fmla="*/ 0 w 311"/>
                <a:gd name="T7" fmla="*/ 0 h 299"/>
                <a:gd name="T8" fmla="*/ 0 w 311"/>
                <a:gd name="T9" fmla="*/ 0 h 299"/>
                <a:gd name="T10" fmla="*/ 0 w 311"/>
                <a:gd name="T11" fmla="*/ 0 h 299"/>
                <a:gd name="T12" fmla="*/ 0 w 311"/>
                <a:gd name="T13" fmla="*/ 0 h 299"/>
                <a:gd name="T14" fmla="*/ 0 w 311"/>
                <a:gd name="T15" fmla="*/ 0 h 299"/>
                <a:gd name="T16" fmla="*/ 0 w 311"/>
                <a:gd name="T17" fmla="*/ 0 h 299"/>
                <a:gd name="T18" fmla="*/ 0 w 311"/>
                <a:gd name="T19" fmla="*/ 0 h 2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299"/>
                <a:gd name="T32" fmla="*/ 311 w 311"/>
                <a:gd name="T33" fmla="*/ 299 h 2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299">
                  <a:moveTo>
                    <a:pt x="152" y="68"/>
                  </a:moveTo>
                  <a:cubicBezTo>
                    <a:pt x="134" y="15"/>
                    <a:pt x="144" y="18"/>
                    <a:pt x="92" y="0"/>
                  </a:cubicBezTo>
                  <a:cubicBezTo>
                    <a:pt x="46" y="7"/>
                    <a:pt x="26" y="1"/>
                    <a:pt x="2" y="38"/>
                  </a:cubicBezTo>
                  <a:cubicBezTo>
                    <a:pt x="5" y="89"/>
                    <a:pt x="0" y="214"/>
                    <a:pt x="62" y="254"/>
                  </a:cubicBezTo>
                  <a:cubicBezTo>
                    <a:pt x="80" y="265"/>
                    <a:pt x="104" y="264"/>
                    <a:pt x="122" y="277"/>
                  </a:cubicBezTo>
                  <a:cubicBezTo>
                    <a:pt x="152" y="297"/>
                    <a:pt x="135" y="289"/>
                    <a:pt x="174" y="299"/>
                  </a:cubicBezTo>
                  <a:cubicBezTo>
                    <a:pt x="184" y="297"/>
                    <a:pt x="226" y="293"/>
                    <a:pt x="241" y="284"/>
                  </a:cubicBezTo>
                  <a:cubicBezTo>
                    <a:pt x="265" y="267"/>
                    <a:pt x="280" y="237"/>
                    <a:pt x="301" y="217"/>
                  </a:cubicBezTo>
                  <a:cubicBezTo>
                    <a:pt x="311" y="187"/>
                    <a:pt x="311" y="118"/>
                    <a:pt x="279" y="97"/>
                  </a:cubicBezTo>
                  <a:cubicBezTo>
                    <a:pt x="263" y="86"/>
                    <a:pt x="173" y="68"/>
                    <a:pt x="152" y="68"/>
                  </a:cubicBezTo>
                  <a:close/>
                </a:path>
              </a:pathLst>
            </a:custGeom>
            <a:solidFill>
              <a:srgbClr val="000000"/>
            </a:solidFill>
            <a:ln w="9525">
              <a:solidFill>
                <a:schemeClr val="tx1"/>
              </a:solidFill>
              <a:round/>
              <a:headEnd/>
              <a:tailEnd/>
            </a:ln>
          </p:spPr>
          <p:txBody>
            <a:bodyPr wrap="none" anchor="ctr"/>
            <a:lstStyle/>
            <a:p>
              <a:endParaRPr lang="ru-RU"/>
            </a:p>
          </p:txBody>
        </p:sp>
        <p:sp>
          <p:nvSpPr>
            <p:cNvPr id="28763" name="Oval 267"/>
            <p:cNvSpPr>
              <a:spLocks noChangeArrowheads="1"/>
            </p:cNvSpPr>
            <p:nvPr/>
          </p:nvSpPr>
          <p:spPr bwMode="auto">
            <a:xfrm rot="-5400000">
              <a:off x="373" y="3568"/>
              <a:ext cx="127" cy="113"/>
            </a:xfrm>
            <a:prstGeom prst="ellipse">
              <a:avLst/>
            </a:prstGeom>
            <a:solidFill>
              <a:srgbClr val="EAEAEA"/>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764" name="Oval 268"/>
            <p:cNvSpPr>
              <a:spLocks noChangeArrowheads="1"/>
            </p:cNvSpPr>
            <p:nvPr/>
          </p:nvSpPr>
          <p:spPr bwMode="auto">
            <a:xfrm rot="-5400000">
              <a:off x="415" y="3754"/>
              <a:ext cx="64" cy="57"/>
            </a:xfrm>
            <a:prstGeom prst="ellipse">
              <a:avLst/>
            </a:prstGeom>
            <a:solidFill>
              <a:srgbClr val="EAEAEA"/>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765" name="Line 269"/>
            <p:cNvSpPr>
              <a:spLocks noChangeShapeType="1"/>
            </p:cNvSpPr>
            <p:nvPr/>
          </p:nvSpPr>
          <p:spPr bwMode="auto">
            <a:xfrm rot="16200000" flipH="1">
              <a:off x="274" y="3382"/>
              <a:ext cx="97" cy="0"/>
            </a:xfrm>
            <a:prstGeom prst="line">
              <a:avLst/>
            </a:prstGeom>
            <a:noFill/>
            <a:ln w="9525">
              <a:solidFill>
                <a:srgbClr val="FF99CC"/>
              </a:solidFill>
              <a:round/>
              <a:headEnd/>
              <a:tailEnd type="triangle" w="med" len="med"/>
            </a:ln>
          </p:spPr>
          <p:txBody>
            <a:bodyPr wrap="none" anchor="ctr"/>
            <a:lstStyle/>
            <a:p>
              <a:endParaRPr lang="ru-RU"/>
            </a:p>
          </p:txBody>
        </p:sp>
        <p:sp>
          <p:nvSpPr>
            <p:cNvPr id="28766" name="Line 270"/>
            <p:cNvSpPr>
              <a:spLocks noChangeShapeType="1"/>
            </p:cNvSpPr>
            <p:nvPr/>
          </p:nvSpPr>
          <p:spPr bwMode="auto">
            <a:xfrm rot="16200000" flipH="1">
              <a:off x="147" y="3488"/>
              <a:ext cx="84" cy="0"/>
            </a:xfrm>
            <a:prstGeom prst="line">
              <a:avLst/>
            </a:prstGeom>
            <a:noFill/>
            <a:ln w="9525">
              <a:solidFill>
                <a:srgbClr val="FF99CC"/>
              </a:solidFill>
              <a:round/>
              <a:headEnd/>
              <a:tailEnd type="triangle" w="med" len="med"/>
            </a:ln>
          </p:spPr>
          <p:txBody>
            <a:bodyPr wrap="none" anchor="ctr"/>
            <a:lstStyle/>
            <a:p>
              <a:endParaRPr lang="ru-RU"/>
            </a:p>
          </p:txBody>
        </p:sp>
        <p:sp>
          <p:nvSpPr>
            <p:cNvPr id="28767" name="Line 271"/>
            <p:cNvSpPr>
              <a:spLocks noChangeShapeType="1"/>
            </p:cNvSpPr>
            <p:nvPr/>
          </p:nvSpPr>
          <p:spPr bwMode="auto">
            <a:xfrm rot="16200000" flipH="1">
              <a:off x="431" y="3488"/>
              <a:ext cx="84" cy="0"/>
            </a:xfrm>
            <a:prstGeom prst="line">
              <a:avLst/>
            </a:prstGeom>
            <a:noFill/>
            <a:ln w="9525">
              <a:solidFill>
                <a:srgbClr val="FF99CC"/>
              </a:solidFill>
              <a:round/>
              <a:headEnd/>
              <a:tailEnd type="triangle" w="med" len="med"/>
            </a:ln>
          </p:spPr>
          <p:txBody>
            <a:bodyPr wrap="none" anchor="ctr"/>
            <a:lstStyle/>
            <a:p>
              <a:endParaRPr lang="ru-RU"/>
            </a:p>
          </p:txBody>
        </p:sp>
        <p:sp>
          <p:nvSpPr>
            <p:cNvPr id="28768" name="Line 272"/>
            <p:cNvSpPr>
              <a:spLocks noChangeShapeType="1"/>
            </p:cNvSpPr>
            <p:nvPr/>
          </p:nvSpPr>
          <p:spPr bwMode="auto">
            <a:xfrm rot="16200000" flipH="1">
              <a:off x="420" y="3378"/>
              <a:ext cx="105" cy="0"/>
            </a:xfrm>
            <a:prstGeom prst="line">
              <a:avLst/>
            </a:prstGeom>
            <a:noFill/>
            <a:ln w="9525">
              <a:solidFill>
                <a:srgbClr val="FF99CC"/>
              </a:solidFill>
              <a:round/>
              <a:headEnd/>
              <a:tailEnd type="triangle" w="med" len="med"/>
            </a:ln>
          </p:spPr>
          <p:txBody>
            <a:bodyPr wrap="none" anchor="ctr"/>
            <a:lstStyle/>
            <a:p>
              <a:endParaRPr lang="ru-RU"/>
            </a:p>
          </p:txBody>
        </p:sp>
        <p:sp>
          <p:nvSpPr>
            <p:cNvPr id="28769" name="Oval 273"/>
            <p:cNvSpPr>
              <a:spLocks noChangeArrowheads="1"/>
            </p:cNvSpPr>
            <p:nvPr/>
          </p:nvSpPr>
          <p:spPr bwMode="auto">
            <a:xfrm rot="-5400000">
              <a:off x="148" y="3570"/>
              <a:ext cx="42" cy="39"/>
            </a:xfrm>
            <a:prstGeom prst="ellipse">
              <a:avLst/>
            </a:prstGeom>
            <a:solidFill>
              <a:srgbClr val="969696"/>
            </a:solidFill>
            <a:ln w="9525">
              <a:solidFill>
                <a:srgbClr val="000000"/>
              </a:solidFill>
              <a:round/>
              <a:headEnd/>
              <a:tailEnd/>
            </a:ln>
          </p:spPr>
          <p:txBody>
            <a:bodyPr wrap="none" anchor="ctr"/>
            <a:lstStyle/>
            <a:p>
              <a:pPr algn="l"/>
              <a:endParaRPr lang="ru-RU" altLang="ru-RU" sz="2400">
                <a:latin typeface="Arial" pitchFamily="34" charset="0"/>
              </a:endParaRPr>
            </a:p>
          </p:txBody>
        </p:sp>
        <p:sp>
          <p:nvSpPr>
            <p:cNvPr id="28770" name="Oval 274"/>
            <p:cNvSpPr>
              <a:spLocks noChangeArrowheads="1"/>
            </p:cNvSpPr>
            <p:nvPr/>
          </p:nvSpPr>
          <p:spPr bwMode="auto">
            <a:xfrm rot="-5400000">
              <a:off x="148" y="3655"/>
              <a:ext cx="42" cy="39"/>
            </a:xfrm>
            <a:prstGeom prst="ellipse">
              <a:avLst/>
            </a:prstGeom>
            <a:solidFill>
              <a:srgbClr val="969696"/>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771" name="Oval 275"/>
            <p:cNvSpPr>
              <a:spLocks noChangeArrowheads="1"/>
            </p:cNvSpPr>
            <p:nvPr/>
          </p:nvSpPr>
          <p:spPr bwMode="auto">
            <a:xfrm rot="-5400000">
              <a:off x="108" y="3614"/>
              <a:ext cx="43" cy="38"/>
            </a:xfrm>
            <a:prstGeom prst="ellipse">
              <a:avLst/>
            </a:prstGeom>
            <a:solidFill>
              <a:srgbClr val="969696"/>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772" name="AutoShape 276"/>
            <p:cNvSpPr>
              <a:spLocks noChangeArrowheads="1"/>
            </p:cNvSpPr>
            <p:nvPr/>
          </p:nvSpPr>
          <p:spPr bwMode="auto">
            <a:xfrm rot="-5400000">
              <a:off x="240" y="3575"/>
              <a:ext cx="84" cy="38"/>
            </a:xfrm>
            <a:prstGeom prst="flowChartTerminator">
              <a:avLst/>
            </a:prstGeom>
            <a:solidFill>
              <a:schemeClr val="tx1"/>
            </a:solidFill>
            <a:ln w="9525">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773" name="AutoShape 277"/>
            <p:cNvSpPr>
              <a:spLocks noChangeArrowheads="1"/>
            </p:cNvSpPr>
            <p:nvPr/>
          </p:nvSpPr>
          <p:spPr bwMode="auto">
            <a:xfrm rot="-5400000">
              <a:off x="276" y="3661"/>
              <a:ext cx="85" cy="36"/>
            </a:xfrm>
            <a:prstGeom prst="flowChartTerminator">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774" name="AutoShape 278"/>
            <p:cNvSpPr>
              <a:spLocks noChangeArrowheads="1"/>
            </p:cNvSpPr>
            <p:nvPr/>
          </p:nvSpPr>
          <p:spPr bwMode="auto">
            <a:xfrm rot="-5400000">
              <a:off x="239" y="3745"/>
              <a:ext cx="85" cy="38"/>
            </a:xfrm>
            <a:prstGeom prst="flowChartTerminator">
              <a:avLst/>
            </a:prstGeom>
            <a:solidFill>
              <a:schemeClr val="tx1"/>
            </a:solidFill>
            <a:ln w="9525" algn="ctr">
              <a:solidFill>
                <a:srgbClr val="000000"/>
              </a:solidFill>
              <a:miter lim="800000"/>
              <a:headEnd/>
              <a:tailEnd/>
            </a:ln>
          </p:spPr>
          <p:txBody>
            <a:bodyPr wrap="none" anchor="ctr"/>
            <a:lstStyle/>
            <a:p>
              <a:pPr algn="l"/>
              <a:endParaRPr lang="ru-RU" altLang="ru-RU" sz="2400">
                <a:latin typeface="Arial" pitchFamily="34" charset="0"/>
              </a:endParaRPr>
            </a:p>
          </p:txBody>
        </p:sp>
        <p:sp>
          <p:nvSpPr>
            <p:cNvPr id="28775" name="Text Box 279"/>
            <p:cNvSpPr txBox="1">
              <a:spLocks noChangeArrowheads="1"/>
            </p:cNvSpPr>
            <p:nvPr/>
          </p:nvSpPr>
          <p:spPr bwMode="auto">
            <a:xfrm>
              <a:off x="-34" y="3069"/>
              <a:ext cx="889" cy="270"/>
            </a:xfrm>
            <a:prstGeom prst="rect">
              <a:avLst/>
            </a:prstGeom>
            <a:noFill/>
            <a:ln w="9525">
              <a:noFill/>
              <a:miter lim="800000"/>
              <a:headEnd/>
              <a:tailEnd/>
            </a:ln>
          </p:spPr>
          <p:txBody>
            <a:bodyPr wrap="none">
              <a:spAutoFit/>
            </a:bodyPr>
            <a:lstStyle/>
            <a:p>
              <a:pPr algn="ctr"/>
              <a:r>
                <a:rPr kumimoji="1" lang="ru-RU" altLang="ja-JP" sz="1100" b="1">
                  <a:latin typeface="Arial" pitchFamily="34" charset="0"/>
                  <a:ea typeface="ＭＳ Ｐゴシック" pitchFamily="34" charset="-128"/>
                </a:rPr>
                <a:t>Гемопоэтическая</a:t>
              </a:r>
              <a:endParaRPr kumimoji="1" lang="en-GB" altLang="ja-JP" sz="1100" b="1">
                <a:latin typeface="Arial" pitchFamily="34" charset="0"/>
                <a:ea typeface="ＭＳ Ｐゴシック" pitchFamily="34" charset="-128"/>
              </a:endParaRPr>
            </a:p>
            <a:p>
              <a:pPr algn="ctr"/>
              <a:r>
                <a:rPr kumimoji="1" lang="ru-RU" altLang="ja-JP" sz="1100" b="1">
                  <a:latin typeface="Arial" pitchFamily="34" charset="0"/>
                  <a:ea typeface="ＭＳ Ｐゴシック" pitchFamily="34" charset="-128"/>
                </a:rPr>
                <a:t>стволовая</a:t>
              </a:r>
              <a:r>
                <a:rPr kumimoji="1" lang="en-GB" altLang="ja-JP" sz="1100" b="1">
                  <a:latin typeface="Arial" pitchFamily="34" charset="0"/>
                  <a:ea typeface="Osaka"/>
                  <a:cs typeface="Osaka"/>
                </a:rPr>
                <a:t> </a:t>
              </a:r>
              <a:r>
                <a:rPr kumimoji="1" lang="ru-RU" altLang="ja-JP" sz="1100" b="1">
                  <a:latin typeface="Arial" pitchFamily="34" charset="0"/>
                  <a:ea typeface="ＭＳ Ｐゴシック" pitchFamily="34" charset="-128"/>
                </a:rPr>
                <a:t>клетка</a:t>
              </a:r>
              <a:endParaRPr kumimoji="1" lang="en-GB" altLang="ja-JP" sz="1100" b="1">
                <a:latin typeface="Arial" pitchFamily="34" charset="0"/>
                <a:ea typeface="ＭＳ Ｐゴシック" pitchFamily="34" charset="-128"/>
              </a:endParaRPr>
            </a:p>
          </p:txBody>
        </p:sp>
        <p:sp>
          <p:nvSpPr>
            <p:cNvPr id="28776" name="Oval 280"/>
            <p:cNvSpPr>
              <a:spLocks noChangeArrowheads="1"/>
            </p:cNvSpPr>
            <p:nvPr/>
          </p:nvSpPr>
          <p:spPr bwMode="auto">
            <a:xfrm>
              <a:off x="237" y="2782"/>
              <a:ext cx="272" cy="288"/>
            </a:xfrm>
            <a:prstGeom prst="ellipse">
              <a:avLst/>
            </a:prstGeom>
            <a:solidFill>
              <a:schemeClr val="tx1"/>
            </a:solidFill>
            <a:ln w="9525" algn="ctr">
              <a:solidFill>
                <a:srgbClr val="000000"/>
              </a:solidFill>
              <a:round/>
              <a:headEnd/>
              <a:tailEnd/>
            </a:ln>
          </p:spPr>
          <p:txBody>
            <a:bodyPr wrap="none" anchor="ctr"/>
            <a:lstStyle/>
            <a:p>
              <a:pPr algn="l"/>
              <a:endParaRPr lang="ru-RU" altLang="ru-RU" sz="2400">
                <a:latin typeface="Arial" pitchFamily="34" charset="0"/>
              </a:endParaRPr>
            </a:p>
          </p:txBody>
        </p:sp>
        <p:sp>
          <p:nvSpPr>
            <p:cNvPr id="28777" name="Text Box 281"/>
            <p:cNvSpPr txBox="1">
              <a:spLocks noChangeArrowheads="1"/>
            </p:cNvSpPr>
            <p:nvPr/>
          </p:nvSpPr>
          <p:spPr bwMode="auto">
            <a:xfrm>
              <a:off x="-12" y="3847"/>
              <a:ext cx="917" cy="398"/>
            </a:xfrm>
            <a:prstGeom prst="rect">
              <a:avLst/>
            </a:prstGeom>
            <a:noFill/>
            <a:ln w="9525">
              <a:noFill/>
              <a:miter lim="800000"/>
              <a:headEnd/>
              <a:tailEnd/>
            </a:ln>
          </p:spPr>
          <p:txBody>
            <a:bodyPr wrap="none">
              <a:spAutoFit/>
            </a:bodyPr>
            <a:lstStyle/>
            <a:p>
              <a:pPr algn="ctr">
                <a:lnSpc>
                  <a:spcPct val="80000"/>
                </a:lnSpc>
              </a:pPr>
              <a:r>
                <a:rPr kumimoji="1" lang="ru-RU" altLang="ja-JP" sz="1100" b="1">
                  <a:latin typeface="Arial" pitchFamily="34" charset="0"/>
                  <a:ea typeface="ＭＳ Ｐゴシック" pitchFamily="34" charset="-128"/>
                </a:rPr>
                <a:t>Мультипотентные</a:t>
              </a:r>
            </a:p>
            <a:p>
              <a:pPr algn="ctr">
                <a:lnSpc>
                  <a:spcPct val="80000"/>
                </a:lnSpc>
              </a:pPr>
              <a:r>
                <a:rPr kumimoji="1" lang="ru-RU" altLang="ja-JP" sz="1100" b="1">
                  <a:latin typeface="Arial" pitchFamily="34" charset="0"/>
                  <a:ea typeface="ＭＳ Ｐゴシック" pitchFamily="34" charset="-128"/>
                </a:rPr>
                <a:t>гемопоэтические</a:t>
              </a:r>
            </a:p>
            <a:p>
              <a:pPr algn="ctr">
                <a:lnSpc>
                  <a:spcPct val="80000"/>
                </a:lnSpc>
              </a:pPr>
              <a:r>
                <a:rPr kumimoji="1" lang="ru-RU" altLang="ja-JP" sz="1100" b="1">
                  <a:latin typeface="Arial" pitchFamily="34" charset="0"/>
                  <a:ea typeface="ＭＳ Ｐゴシック" pitchFamily="34" charset="-128"/>
                </a:rPr>
                <a:t>колонии </a:t>
              </a:r>
            </a:p>
            <a:p>
              <a:pPr algn="ctr">
                <a:lnSpc>
                  <a:spcPct val="80000"/>
                </a:lnSpc>
              </a:pPr>
              <a:endParaRPr kumimoji="1" lang="en-GB" altLang="ja-JP" sz="1100" b="1">
                <a:latin typeface="Arial" pitchFamily="34" charset="0"/>
                <a:ea typeface="ＭＳ Ｐゴシック" pitchFamily="34" charset="-128"/>
              </a:endParaRPr>
            </a:p>
          </p:txBody>
        </p:sp>
        <p:sp>
          <p:nvSpPr>
            <p:cNvPr id="28778" name="Oval 282"/>
            <p:cNvSpPr>
              <a:spLocks noChangeArrowheads="1"/>
            </p:cNvSpPr>
            <p:nvPr/>
          </p:nvSpPr>
          <p:spPr bwMode="auto">
            <a:xfrm rot="-269067">
              <a:off x="319" y="2866"/>
              <a:ext cx="102" cy="141"/>
            </a:xfrm>
            <a:prstGeom prst="ellipse">
              <a:avLst/>
            </a:prstGeom>
            <a:solidFill>
              <a:srgbClr val="000000"/>
            </a:solidFill>
            <a:ln w="9525">
              <a:solidFill>
                <a:srgbClr val="000000"/>
              </a:solidFill>
              <a:round/>
              <a:headEnd/>
              <a:tailEnd/>
            </a:ln>
          </p:spPr>
          <p:txBody>
            <a:bodyPr wrap="none" anchor="ctr"/>
            <a:lstStyle/>
            <a:p>
              <a:pPr algn="l"/>
              <a:endParaRPr lang="ru-RU" altLang="ru-RU" sz="2400">
                <a:latin typeface="Arial" pitchFamily="34" charset="0"/>
              </a:endParaRPr>
            </a:p>
          </p:txBody>
        </p:sp>
        <p:grpSp>
          <p:nvGrpSpPr>
            <p:cNvPr id="28780" name="Group 284"/>
            <p:cNvGrpSpPr>
              <a:grpSpLocks/>
            </p:cNvGrpSpPr>
            <p:nvPr/>
          </p:nvGrpSpPr>
          <p:grpSpPr bwMode="auto">
            <a:xfrm rot="-2886310">
              <a:off x="2278" y="3601"/>
              <a:ext cx="151" cy="134"/>
              <a:chOff x="3984" y="768"/>
              <a:chExt cx="336" cy="240"/>
            </a:xfrm>
          </p:grpSpPr>
          <p:sp>
            <p:nvSpPr>
              <p:cNvPr id="28791" name="Freeform 285"/>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792" name="Freeform 286"/>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793" name="Line 287"/>
              <p:cNvSpPr>
                <a:spLocks noChangeShapeType="1"/>
              </p:cNvSpPr>
              <p:nvPr/>
            </p:nvSpPr>
            <p:spPr bwMode="auto">
              <a:xfrm flipH="1">
                <a:off x="4272" y="816"/>
                <a:ext cx="48" cy="48"/>
              </a:xfrm>
              <a:prstGeom prst="line">
                <a:avLst/>
              </a:prstGeom>
              <a:noFill/>
              <a:ln w="28575">
                <a:solidFill>
                  <a:schemeClr val="tx1"/>
                </a:solidFill>
                <a:round/>
                <a:headEnd/>
                <a:tailEnd/>
              </a:ln>
            </p:spPr>
            <p:txBody>
              <a:bodyPr wrap="none" anchor="ctr"/>
              <a:lstStyle/>
              <a:p>
                <a:endParaRPr lang="ru-RU"/>
              </a:p>
            </p:txBody>
          </p:sp>
          <p:sp>
            <p:nvSpPr>
              <p:cNvPr id="28794" name="Line 288"/>
              <p:cNvSpPr>
                <a:spLocks noChangeShapeType="1"/>
              </p:cNvSpPr>
              <p:nvPr/>
            </p:nvSpPr>
            <p:spPr bwMode="auto">
              <a:xfrm>
                <a:off x="3984" y="816"/>
                <a:ext cx="48" cy="48"/>
              </a:xfrm>
              <a:prstGeom prst="line">
                <a:avLst/>
              </a:prstGeom>
              <a:noFill/>
              <a:ln w="28575">
                <a:solidFill>
                  <a:schemeClr val="tx1"/>
                </a:solidFill>
                <a:round/>
                <a:headEnd/>
                <a:tailEnd/>
              </a:ln>
            </p:spPr>
            <p:txBody>
              <a:bodyPr wrap="none" anchor="ctr"/>
              <a:lstStyle/>
              <a:p>
                <a:endParaRPr lang="ru-RU"/>
              </a:p>
            </p:txBody>
          </p:sp>
        </p:grpSp>
        <p:grpSp>
          <p:nvGrpSpPr>
            <p:cNvPr id="28781" name="Group 289"/>
            <p:cNvGrpSpPr>
              <a:grpSpLocks/>
            </p:cNvGrpSpPr>
            <p:nvPr/>
          </p:nvGrpSpPr>
          <p:grpSpPr bwMode="auto">
            <a:xfrm rot="-2293099">
              <a:off x="2014" y="3617"/>
              <a:ext cx="140" cy="157"/>
              <a:chOff x="3984" y="768"/>
              <a:chExt cx="336" cy="240"/>
            </a:xfrm>
          </p:grpSpPr>
          <p:sp>
            <p:nvSpPr>
              <p:cNvPr id="28787" name="Freeform 290"/>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788" name="Freeform 291"/>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789" name="Line 292"/>
              <p:cNvSpPr>
                <a:spLocks noChangeShapeType="1"/>
              </p:cNvSpPr>
              <p:nvPr/>
            </p:nvSpPr>
            <p:spPr bwMode="auto">
              <a:xfrm flipH="1">
                <a:off x="4272" y="816"/>
                <a:ext cx="48" cy="48"/>
              </a:xfrm>
              <a:prstGeom prst="line">
                <a:avLst/>
              </a:prstGeom>
              <a:noFill/>
              <a:ln w="28575">
                <a:solidFill>
                  <a:schemeClr val="tx1"/>
                </a:solidFill>
                <a:round/>
                <a:headEnd/>
                <a:tailEnd/>
              </a:ln>
            </p:spPr>
            <p:txBody>
              <a:bodyPr wrap="none" anchor="ctr"/>
              <a:lstStyle/>
              <a:p>
                <a:endParaRPr lang="ru-RU"/>
              </a:p>
            </p:txBody>
          </p:sp>
          <p:sp>
            <p:nvSpPr>
              <p:cNvPr id="28790" name="Line 293"/>
              <p:cNvSpPr>
                <a:spLocks noChangeShapeType="1"/>
              </p:cNvSpPr>
              <p:nvPr/>
            </p:nvSpPr>
            <p:spPr bwMode="auto">
              <a:xfrm>
                <a:off x="3984" y="816"/>
                <a:ext cx="48" cy="48"/>
              </a:xfrm>
              <a:prstGeom prst="line">
                <a:avLst/>
              </a:prstGeom>
              <a:noFill/>
              <a:ln w="28575">
                <a:solidFill>
                  <a:schemeClr val="tx1"/>
                </a:solidFill>
                <a:round/>
                <a:headEnd/>
                <a:tailEnd/>
              </a:ln>
            </p:spPr>
            <p:txBody>
              <a:bodyPr wrap="none" anchor="ctr"/>
              <a:lstStyle/>
              <a:p>
                <a:endParaRPr lang="ru-RU"/>
              </a:p>
            </p:txBody>
          </p:sp>
        </p:grpSp>
        <p:grpSp>
          <p:nvGrpSpPr>
            <p:cNvPr id="28808" name="Group 294"/>
            <p:cNvGrpSpPr>
              <a:grpSpLocks/>
            </p:cNvGrpSpPr>
            <p:nvPr/>
          </p:nvGrpSpPr>
          <p:grpSpPr bwMode="auto">
            <a:xfrm rot="23676">
              <a:off x="2136" y="3519"/>
              <a:ext cx="128" cy="144"/>
              <a:chOff x="3984" y="768"/>
              <a:chExt cx="336" cy="240"/>
            </a:xfrm>
          </p:grpSpPr>
          <p:sp>
            <p:nvSpPr>
              <p:cNvPr id="28783" name="Freeform 295"/>
              <p:cNvSpPr>
                <a:spLocks/>
              </p:cNvSpPr>
              <p:nvPr/>
            </p:nvSpPr>
            <p:spPr bwMode="auto">
              <a:xfrm>
                <a:off x="4032"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784" name="Freeform 296"/>
              <p:cNvSpPr>
                <a:spLocks/>
              </p:cNvSpPr>
              <p:nvPr/>
            </p:nvSpPr>
            <p:spPr bwMode="auto">
              <a:xfrm flipH="1">
                <a:off x="4176" y="768"/>
                <a:ext cx="96" cy="240"/>
              </a:xfrm>
              <a:custGeom>
                <a:avLst/>
                <a:gdLst>
                  <a:gd name="T0" fmla="*/ 96 w 96"/>
                  <a:gd name="T1" fmla="*/ 240 h 240"/>
                  <a:gd name="T2" fmla="*/ 96 w 96"/>
                  <a:gd name="T3" fmla="*/ 96 h 240"/>
                  <a:gd name="T4" fmla="*/ 0 w 96"/>
                  <a:gd name="T5" fmla="*/ 0 h 240"/>
                  <a:gd name="T6" fmla="*/ 0 60000 65536"/>
                  <a:gd name="T7" fmla="*/ 0 60000 65536"/>
                  <a:gd name="T8" fmla="*/ 0 60000 65536"/>
                  <a:gd name="T9" fmla="*/ 0 w 96"/>
                  <a:gd name="T10" fmla="*/ 0 h 240"/>
                  <a:gd name="T11" fmla="*/ 96 w 96"/>
                  <a:gd name="T12" fmla="*/ 240 h 240"/>
                </a:gdLst>
                <a:ahLst/>
                <a:cxnLst>
                  <a:cxn ang="T6">
                    <a:pos x="T0" y="T1"/>
                  </a:cxn>
                  <a:cxn ang="T7">
                    <a:pos x="T2" y="T3"/>
                  </a:cxn>
                  <a:cxn ang="T8">
                    <a:pos x="T4" y="T5"/>
                  </a:cxn>
                </a:cxnLst>
                <a:rect l="T9" t="T10" r="T11" b="T12"/>
                <a:pathLst>
                  <a:path w="96" h="240">
                    <a:moveTo>
                      <a:pt x="96" y="240"/>
                    </a:moveTo>
                    <a:lnTo>
                      <a:pt x="96" y="96"/>
                    </a:lnTo>
                    <a:lnTo>
                      <a:pt x="0" y="0"/>
                    </a:lnTo>
                  </a:path>
                </a:pathLst>
              </a:custGeom>
              <a:noFill/>
              <a:ln w="28575">
                <a:solidFill>
                  <a:schemeClr val="tx1"/>
                </a:solidFill>
                <a:round/>
                <a:headEnd/>
                <a:tailEnd/>
              </a:ln>
            </p:spPr>
            <p:txBody>
              <a:bodyPr wrap="none" anchor="ctr"/>
              <a:lstStyle/>
              <a:p>
                <a:endParaRPr lang="ru-RU"/>
              </a:p>
            </p:txBody>
          </p:sp>
          <p:sp>
            <p:nvSpPr>
              <p:cNvPr id="28785" name="Line 297"/>
              <p:cNvSpPr>
                <a:spLocks noChangeShapeType="1"/>
              </p:cNvSpPr>
              <p:nvPr/>
            </p:nvSpPr>
            <p:spPr bwMode="auto">
              <a:xfrm flipH="1">
                <a:off x="4272" y="816"/>
                <a:ext cx="48" cy="48"/>
              </a:xfrm>
              <a:prstGeom prst="line">
                <a:avLst/>
              </a:prstGeom>
              <a:noFill/>
              <a:ln w="28575">
                <a:solidFill>
                  <a:schemeClr val="tx1"/>
                </a:solidFill>
                <a:round/>
                <a:headEnd/>
                <a:tailEnd/>
              </a:ln>
            </p:spPr>
            <p:txBody>
              <a:bodyPr wrap="none" anchor="ctr"/>
              <a:lstStyle/>
              <a:p>
                <a:endParaRPr lang="ru-RU"/>
              </a:p>
            </p:txBody>
          </p:sp>
          <p:sp>
            <p:nvSpPr>
              <p:cNvPr id="28786" name="Line 298"/>
              <p:cNvSpPr>
                <a:spLocks noChangeShapeType="1"/>
              </p:cNvSpPr>
              <p:nvPr/>
            </p:nvSpPr>
            <p:spPr bwMode="auto">
              <a:xfrm>
                <a:off x="3984" y="816"/>
                <a:ext cx="48" cy="48"/>
              </a:xfrm>
              <a:prstGeom prst="line">
                <a:avLst/>
              </a:prstGeom>
              <a:noFill/>
              <a:ln w="28575">
                <a:solidFill>
                  <a:schemeClr val="tx1"/>
                </a:solidFill>
                <a:round/>
                <a:headEnd/>
                <a:tailEnd/>
              </a:ln>
            </p:spPr>
            <p:txBody>
              <a:bodyPr wrap="none" anchor="ctr"/>
              <a:lstStyle/>
              <a:p>
                <a:endParaRPr lang="ru-RU"/>
              </a:p>
            </p:txBody>
          </p:sp>
        </p:grpSp>
        <p:sp>
          <p:nvSpPr>
            <p:cNvPr id="28782" name="Text Box 299"/>
            <p:cNvSpPr txBox="1">
              <a:spLocks noChangeArrowheads="1"/>
            </p:cNvSpPr>
            <p:nvPr/>
          </p:nvSpPr>
          <p:spPr bwMode="auto">
            <a:xfrm>
              <a:off x="4538" y="3877"/>
              <a:ext cx="785" cy="143"/>
            </a:xfrm>
            <a:prstGeom prst="rect">
              <a:avLst/>
            </a:prstGeom>
            <a:noFill/>
            <a:ln w="9525">
              <a:noFill/>
              <a:miter lim="800000"/>
              <a:headEnd/>
              <a:tailEnd/>
            </a:ln>
          </p:spPr>
          <p:txBody>
            <a:bodyPr wrap="none">
              <a:spAutoFit/>
            </a:bodyPr>
            <a:lstStyle/>
            <a:p>
              <a:pPr algn="ctr">
                <a:lnSpc>
                  <a:spcPct val="80000"/>
                </a:lnSpc>
              </a:pPr>
              <a:r>
                <a:rPr kumimoji="1" lang="ru-RU" altLang="ja-JP" sz="1100" b="1">
                  <a:latin typeface="Arial" pitchFamily="34" charset="0"/>
                  <a:ea typeface="ＭＳ Ｐゴシック" pitchFamily="34" charset="-128"/>
                </a:rPr>
                <a:t>Пролиферация</a:t>
              </a:r>
              <a:endParaRPr kumimoji="1" lang="en-GB" altLang="ja-JP" sz="1100" b="1">
                <a:latin typeface="Arial" pitchFamily="34" charset="0"/>
                <a:ea typeface="ＭＳ Ｐゴシック" pitchFamily="34" charset="-128"/>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ChangeArrowheads="1"/>
          </p:cNvSpPr>
          <p:nvPr/>
        </p:nvSpPr>
        <p:spPr bwMode="auto">
          <a:xfrm>
            <a:off x="1417638" y="76200"/>
            <a:ext cx="8183562"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ru-RU" altLang="ja-JP" sz="2800" b="1" dirty="0">
                <a:solidFill>
                  <a:schemeClr val="tx2">
                    <a:lumMod val="60000"/>
                    <a:lumOff val="40000"/>
                  </a:schemeClr>
                </a:solidFill>
                <a:latin typeface="Garamond" pitchFamily="18" charset="0"/>
              </a:rPr>
              <a:t>Роль ИЛ-6 в патогенезе </a:t>
            </a:r>
            <a:r>
              <a:rPr lang="ru-RU" altLang="ja-JP" sz="2800" b="1" dirty="0" smtClean="0">
                <a:solidFill>
                  <a:schemeClr val="tx2">
                    <a:lumMod val="60000"/>
                    <a:lumOff val="40000"/>
                  </a:schemeClr>
                </a:solidFill>
                <a:latin typeface="Garamond" pitchFamily="18" charset="0"/>
              </a:rPr>
              <a:t>ЮИА</a:t>
            </a:r>
            <a:r>
              <a:rPr lang="en-US" altLang="ja-JP" sz="4200" b="1" dirty="0" smtClean="0">
                <a:solidFill>
                  <a:schemeClr val="tx2">
                    <a:lumMod val="60000"/>
                    <a:lumOff val="40000"/>
                  </a:schemeClr>
                </a:solidFill>
                <a:latin typeface="Garamond" pitchFamily="18" charset="0"/>
                <a:ea typeface="Arial Unicode MS" pitchFamily="34" charset="-128"/>
                <a:cs typeface="Arial Unicode MS" pitchFamily="34" charset="-128"/>
              </a:rPr>
              <a:t> </a:t>
            </a:r>
            <a:endParaRPr lang="en-GB" altLang="en-US" sz="4200" b="1" dirty="0">
              <a:solidFill>
                <a:schemeClr val="tx2">
                  <a:lumMod val="60000"/>
                  <a:lumOff val="40000"/>
                </a:schemeClr>
              </a:solidFill>
              <a:latin typeface="Garamond" pitchFamily="18" charset="0"/>
            </a:endParaRPr>
          </a:p>
        </p:txBody>
      </p:sp>
      <p:pic>
        <p:nvPicPr>
          <p:cNvPr id="16387" name="Picture 3" descr="Diagram 1.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1597026" y="1025525"/>
            <a:ext cx="5891213" cy="5259388"/>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pic>
      <p:sp>
        <p:nvSpPr>
          <p:cNvPr id="16388" name="Text Box 4"/>
          <p:cNvSpPr txBox="1">
            <a:spLocks noChangeArrowheads="1"/>
          </p:cNvSpPr>
          <p:nvPr/>
        </p:nvSpPr>
        <p:spPr bwMode="auto">
          <a:xfrm>
            <a:off x="1560891" y="6067564"/>
            <a:ext cx="7511672"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da-DK" altLang="en-US" sz="900"/>
              <a:t>De Benedetti F, </a:t>
            </a:r>
            <a:r>
              <a:rPr lang="da-DK" altLang="en-US" sz="900" i="1"/>
              <a:t>et al. J Clin Invest</a:t>
            </a:r>
            <a:r>
              <a:rPr lang="da-DK" altLang="en-US" sz="900"/>
              <a:t> 1994; </a:t>
            </a:r>
            <a:r>
              <a:rPr lang="da-DK" altLang="en-US" sz="900" b="1"/>
              <a:t>93</a:t>
            </a:r>
            <a:r>
              <a:rPr lang="da-DK" altLang="en-US" sz="900"/>
              <a:t>:2114–2119.</a:t>
            </a:r>
            <a:endParaRPr lang="it-IT" altLang="en-US" sz="900"/>
          </a:p>
          <a:p>
            <a:pPr algn="r" eaLnBrk="1" hangingPunct="1">
              <a:spcBef>
                <a:spcPct val="0"/>
              </a:spcBef>
              <a:buClrTx/>
              <a:buSzTx/>
              <a:buFontTx/>
              <a:buNone/>
            </a:pPr>
            <a:r>
              <a:rPr lang="it-IT" altLang="en-US" sz="900"/>
              <a:t>Frosch M, Roth J.  </a:t>
            </a:r>
            <a:r>
              <a:rPr lang="it-IT" altLang="en-US" sz="900" i="1"/>
              <a:t>Rheumatology</a:t>
            </a:r>
            <a:r>
              <a:rPr lang="it-IT" altLang="en-US" sz="900"/>
              <a:t> 2008; </a:t>
            </a:r>
            <a:r>
              <a:rPr lang="it-IT" altLang="en-US" sz="900" b="1"/>
              <a:t>47</a:t>
            </a:r>
            <a:r>
              <a:rPr lang="it-IT" altLang="en-US" sz="900"/>
              <a:t>:121–125. Cazzola M, </a:t>
            </a:r>
            <a:r>
              <a:rPr lang="it-IT" altLang="en-US" sz="900" i="1"/>
              <a:t>et al. Blood</a:t>
            </a:r>
            <a:r>
              <a:rPr lang="it-IT" altLang="en-US" sz="900"/>
              <a:t> 1996; </a:t>
            </a:r>
            <a:r>
              <a:rPr lang="it-IT" altLang="en-US" sz="900" b="1"/>
              <a:t>87</a:t>
            </a:r>
            <a:r>
              <a:rPr lang="it-IT" altLang="en-US" sz="900"/>
              <a:t>:4824–4830.</a:t>
            </a:r>
            <a:endParaRPr lang="da-DK" altLang="en-US" sz="900"/>
          </a:p>
          <a:p>
            <a:pPr algn="r" eaLnBrk="1" hangingPunct="1">
              <a:spcBef>
                <a:spcPct val="0"/>
              </a:spcBef>
              <a:buClrTx/>
              <a:buSzTx/>
              <a:buFontTx/>
              <a:buNone/>
            </a:pPr>
            <a:r>
              <a:rPr lang="da-DK" altLang="en-US" sz="900"/>
              <a:t>De Benedetti F, </a:t>
            </a:r>
            <a:r>
              <a:rPr lang="da-DK" altLang="en-US" sz="900" i="1"/>
              <a:t>et al. Arthritis Rheum</a:t>
            </a:r>
            <a:r>
              <a:rPr lang="da-DK" altLang="en-US" sz="900"/>
              <a:t> 1991; </a:t>
            </a:r>
            <a:r>
              <a:rPr lang="da-DK" altLang="en-US" sz="900" b="1"/>
              <a:t>34</a:t>
            </a:r>
            <a:r>
              <a:rPr lang="da-DK" altLang="en-US" sz="900"/>
              <a:t>:1158–1163. De Benedetti F, </a:t>
            </a:r>
            <a:r>
              <a:rPr lang="da-DK" altLang="en-US" sz="900" i="1"/>
              <a:t>et al. Arthritis Rheum</a:t>
            </a:r>
            <a:r>
              <a:rPr lang="da-DK" altLang="en-US" sz="900"/>
              <a:t> 2006; </a:t>
            </a:r>
            <a:r>
              <a:rPr lang="da-DK" altLang="en-US" sz="900" b="1"/>
              <a:t>54</a:t>
            </a:r>
            <a:r>
              <a:rPr lang="da-DK" altLang="en-US" sz="900"/>
              <a:t>:3551–3563.</a:t>
            </a:r>
          </a:p>
          <a:p>
            <a:pPr algn="r" eaLnBrk="1" hangingPunct="1">
              <a:spcBef>
                <a:spcPct val="0"/>
              </a:spcBef>
              <a:buClrTx/>
              <a:buSzTx/>
              <a:buFontTx/>
              <a:buNone/>
            </a:pPr>
            <a:r>
              <a:rPr lang="da-DK" altLang="en-US" sz="900"/>
              <a:t>De Benedetti F, </a:t>
            </a:r>
            <a:r>
              <a:rPr lang="da-DK" altLang="en-US" sz="900" i="1"/>
              <a:t>et al. J Clin Invest</a:t>
            </a:r>
            <a:r>
              <a:rPr lang="da-DK" altLang="en-US" sz="900"/>
              <a:t> 1997; </a:t>
            </a:r>
            <a:r>
              <a:rPr lang="da-DK" altLang="en-US" sz="900" b="1"/>
              <a:t>99</a:t>
            </a:r>
            <a:r>
              <a:rPr lang="da-DK" altLang="en-US" sz="900"/>
              <a:t>:643–650.De Benedetti F, </a:t>
            </a:r>
            <a:r>
              <a:rPr lang="da-DK" altLang="en-US" sz="900" i="1"/>
              <a:t>et al.</a:t>
            </a:r>
            <a:r>
              <a:rPr lang="da-DK" altLang="en-US" sz="900"/>
              <a:t> </a:t>
            </a:r>
            <a:r>
              <a:rPr lang="da-DK" altLang="en-US" sz="900" i="1"/>
              <a:t>Endocrinology</a:t>
            </a:r>
            <a:r>
              <a:rPr lang="da-DK" altLang="en-US" sz="900"/>
              <a:t> 2001; </a:t>
            </a:r>
            <a:r>
              <a:rPr lang="da-DK" altLang="en-US" sz="900" b="1"/>
              <a:t>142</a:t>
            </a:r>
            <a:r>
              <a:rPr lang="da-DK" altLang="en-US" sz="900"/>
              <a:t>:4818–4826.</a:t>
            </a:r>
          </a:p>
          <a:p>
            <a:pPr algn="r" eaLnBrk="1" hangingPunct="1">
              <a:spcBef>
                <a:spcPct val="0"/>
              </a:spcBef>
              <a:buClrTx/>
              <a:buSzTx/>
              <a:buFontTx/>
              <a:buNone/>
            </a:pPr>
            <a:r>
              <a:rPr lang="da-DK" altLang="en-US" sz="900"/>
              <a:t> Dayer J-M, Choy E. </a:t>
            </a:r>
            <a:r>
              <a:rPr lang="da-DK" altLang="en-US" sz="900" i="1"/>
              <a:t>Rheumatology</a:t>
            </a:r>
            <a:r>
              <a:rPr lang="da-DK" altLang="en-US" sz="900"/>
              <a:t> 2010; </a:t>
            </a:r>
            <a:r>
              <a:rPr lang="da-DK" altLang="en-US" sz="900" b="1"/>
              <a:t>49</a:t>
            </a:r>
            <a:r>
              <a:rPr lang="da-DK" altLang="en-US" sz="900"/>
              <a:t>:15–24. Smolen J, </a:t>
            </a:r>
            <a:r>
              <a:rPr lang="da-DK" altLang="en-US" sz="900" i="1"/>
              <a:t>et al. Nat Rev Drug Disc</a:t>
            </a:r>
            <a:r>
              <a:rPr lang="da-DK" altLang="en-US" sz="900"/>
              <a:t> 2003; </a:t>
            </a:r>
            <a:r>
              <a:rPr lang="da-DK" altLang="en-US" sz="900" b="1"/>
              <a:t>2</a:t>
            </a:r>
            <a:r>
              <a:rPr lang="da-DK" altLang="en-US" sz="900"/>
              <a:t>:473–488.</a:t>
            </a:r>
            <a:r>
              <a:rPr lang="fr-FR" altLang="en-US" sz="900"/>
              <a:t> Alonzi T, </a:t>
            </a:r>
            <a:r>
              <a:rPr lang="fr-FR" altLang="en-US" sz="900" i="1"/>
              <a:t>et al. JEM 1998</a:t>
            </a:r>
            <a:r>
              <a:rPr lang="fr-FR" altLang="en-US" sz="900"/>
              <a:t>; </a:t>
            </a:r>
            <a:r>
              <a:rPr lang="fr-FR" altLang="en-US" sz="900" b="1"/>
              <a:t>187</a:t>
            </a:r>
            <a:r>
              <a:rPr lang="fr-FR" altLang="en-US" sz="900"/>
              <a:t>:461–468</a:t>
            </a:r>
            <a:r>
              <a:rPr lang="fr-FR" altLang="en-US" sz="1000"/>
              <a:t>.</a:t>
            </a:r>
            <a:endParaRPr lang="en-GB" altLang="en-US" sz="1000"/>
          </a:p>
        </p:txBody>
      </p:sp>
      <p:sp>
        <p:nvSpPr>
          <p:cNvPr id="16389" name="Rectangle 6"/>
          <p:cNvSpPr>
            <a:spLocks noChangeArrowheads="1"/>
          </p:cNvSpPr>
          <p:nvPr/>
        </p:nvSpPr>
        <p:spPr bwMode="auto">
          <a:xfrm>
            <a:off x="2574926" y="1049338"/>
            <a:ext cx="1484313" cy="309562"/>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400" b="1">
                <a:solidFill>
                  <a:schemeClr val="accent2"/>
                </a:solidFill>
              </a:rPr>
              <a:t>Системная</a:t>
            </a:r>
            <a:endParaRPr lang="en-GB" altLang="en-US" sz="1400" b="1">
              <a:solidFill>
                <a:schemeClr val="accent2"/>
              </a:solidFill>
            </a:endParaRPr>
          </a:p>
        </p:txBody>
      </p:sp>
      <p:sp>
        <p:nvSpPr>
          <p:cNvPr id="16390" name="Rectangle 7"/>
          <p:cNvSpPr>
            <a:spLocks noChangeArrowheads="1"/>
          </p:cNvSpPr>
          <p:nvPr/>
        </p:nvSpPr>
        <p:spPr bwMode="auto">
          <a:xfrm>
            <a:off x="5405439" y="1089027"/>
            <a:ext cx="1484312" cy="3095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400" b="1">
                <a:solidFill>
                  <a:schemeClr val="accent2"/>
                </a:solidFill>
              </a:rPr>
              <a:t>Суставная</a:t>
            </a:r>
            <a:endParaRPr lang="en-GB" altLang="en-US" sz="1400" b="1">
              <a:solidFill>
                <a:schemeClr val="accent2"/>
              </a:solidFill>
            </a:endParaRPr>
          </a:p>
        </p:txBody>
      </p:sp>
      <p:sp>
        <p:nvSpPr>
          <p:cNvPr id="16391" name="Rectangle 8"/>
          <p:cNvSpPr>
            <a:spLocks noChangeArrowheads="1"/>
          </p:cNvSpPr>
          <p:nvPr/>
        </p:nvSpPr>
        <p:spPr bwMode="auto">
          <a:xfrm>
            <a:off x="966789" y="1517652"/>
            <a:ext cx="1484312" cy="5000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Острофазовый ответ и лихорадка</a:t>
            </a:r>
            <a:endParaRPr lang="en-GB" altLang="en-US" sz="1200" b="1">
              <a:solidFill>
                <a:schemeClr val="accent2"/>
              </a:solidFill>
            </a:endParaRPr>
          </a:p>
        </p:txBody>
      </p:sp>
      <p:sp>
        <p:nvSpPr>
          <p:cNvPr id="16392" name="Rectangle 9"/>
          <p:cNvSpPr>
            <a:spLocks noChangeArrowheads="1"/>
          </p:cNvSpPr>
          <p:nvPr/>
        </p:nvSpPr>
        <p:spPr bwMode="auto">
          <a:xfrm>
            <a:off x="2709864" y="1441450"/>
            <a:ext cx="731837" cy="5857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700" b="1">
                <a:solidFill>
                  <a:schemeClr val="accent2"/>
                </a:solidFill>
              </a:rPr>
              <a:t>Белки острой фазы (СРБ, фибриноген, САА)</a:t>
            </a:r>
            <a:r>
              <a:rPr lang="ru-RU" altLang="en-US" sz="1400" b="1">
                <a:solidFill>
                  <a:schemeClr val="accent2"/>
                </a:solidFill>
              </a:rPr>
              <a:t> </a:t>
            </a:r>
            <a:endParaRPr lang="en-GB" altLang="en-US" sz="1400" b="1">
              <a:solidFill>
                <a:schemeClr val="accent2"/>
              </a:solidFill>
            </a:endParaRPr>
          </a:p>
        </p:txBody>
      </p:sp>
      <p:sp>
        <p:nvSpPr>
          <p:cNvPr id="16393" name="Rectangle 10"/>
          <p:cNvSpPr>
            <a:spLocks noChangeArrowheads="1"/>
          </p:cNvSpPr>
          <p:nvPr/>
        </p:nvSpPr>
        <p:spPr bwMode="auto">
          <a:xfrm>
            <a:off x="4976814" y="1403352"/>
            <a:ext cx="1484312" cy="3095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Синовиоциты</a:t>
            </a:r>
            <a:endParaRPr lang="en-GB" altLang="en-US" sz="1200" b="1">
              <a:solidFill>
                <a:schemeClr val="accent2"/>
              </a:solidFill>
            </a:endParaRPr>
          </a:p>
        </p:txBody>
      </p:sp>
      <p:sp>
        <p:nvSpPr>
          <p:cNvPr id="16394" name="Rectangle 11"/>
          <p:cNvSpPr>
            <a:spLocks noChangeArrowheads="1"/>
          </p:cNvSpPr>
          <p:nvPr/>
        </p:nvSpPr>
        <p:spPr bwMode="auto">
          <a:xfrm>
            <a:off x="1976439" y="1441450"/>
            <a:ext cx="655637" cy="18573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endParaRPr lang="en-US" altLang="en-US" sz="1400" b="1">
              <a:solidFill>
                <a:schemeClr val="accent2"/>
              </a:solidFill>
            </a:endParaRPr>
          </a:p>
        </p:txBody>
      </p:sp>
      <p:sp>
        <p:nvSpPr>
          <p:cNvPr id="16395" name="Rectangle 12"/>
          <p:cNvSpPr>
            <a:spLocks noChangeArrowheads="1"/>
          </p:cNvSpPr>
          <p:nvPr/>
        </p:nvSpPr>
        <p:spPr bwMode="auto">
          <a:xfrm>
            <a:off x="3271839" y="2260602"/>
            <a:ext cx="1484312" cy="1571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Гепатоциты</a:t>
            </a:r>
            <a:endParaRPr lang="en-GB" altLang="en-US" sz="1200" b="1">
              <a:solidFill>
                <a:schemeClr val="accent2"/>
              </a:solidFill>
            </a:endParaRPr>
          </a:p>
        </p:txBody>
      </p:sp>
      <p:sp>
        <p:nvSpPr>
          <p:cNvPr id="16396" name="Rectangle 13"/>
          <p:cNvSpPr>
            <a:spLocks noChangeArrowheads="1"/>
          </p:cNvSpPr>
          <p:nvPr/>
        </p:nvSpPr>
        <p:spPr bwMode="auto">
          <a:xfrm>
            <a:off x="6378575" y="5348290"/>
            <a:ext cx="1131888" cy="509587"/>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Опосредование хронического воспаления</a:t>
            </a:r>
            <a:endParaRPr lang="en-GB" altLang="en-US" sz="1000" b="1">
              <a:solidFill>
                <a:schemeClr val="accent2"/>
              </a:solidFill>
            </a:endParaRPr>
          </a:p>
        </p:txBody>
      </p:sp>
      <p:sp>
        <p:nvSpPr>
          <p:cNvPr id="16397" name="Rectangle 14"/>
          <p:cNvSpPr>
            <a:spLocks noChangeArrowheads="1"/>
          </p:cNvSpPr>
          <p:nvPr/>
        </p:nvSpPr>
        <p:spPr bwMode="auto">
          <a:xfrm>
            <a:off x="2693989" y="2511425"/>
            <a:ext cx="646112" cy="3571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800" b="1">
                <a:solidFill>
                  <a:schemeClr val="accent2"/>
                </a:solidFill>
              </a:rPr>
              <a:t>Продукция гепсидина</a:t>
            </a:r>
            <a:endParaRPr lang="en-GB" altLang="en-US" sz="800" b="1">
              <a:solidFill>
                <a:schemeClr val="accent2"/>
              </a:solidFill>
            </a:endParaRPr>
          </a:p>
        </p:txBody>
      </p:sp>
      <p:sp>
        <p:nvSpPr>
          <p:cNvPr id="16398" name="Rectangle 15"/>
          <p:cNvSpPr>
            <a:spLocks noChangeArrowheads="1"/>
          </p:cNvSpPr>
          <p:nvPr/>
        </p:nvSpPr>
        <p:spPr bwMode="auto">
          <a:xfrm>
            <a:off x="1493839" y="3168650"/>
            <a:ext cx="1103312" cy="2047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Тромбоцитоз</a:t>
            </a:r>
            <a:endParaRPr lang="en-GB" altLang="en-US" sz="1200" b="1">
              <a:solidFill>
                <a:schemeClr val="accent2"/>
              </a:solidFill>
            </a:endParaRPr>
          </a:p>
        </p:txBody>
      </p:sp>
      <p:sp>
        <p:nvSpPr>
          <p:cNvPr id="16399" name="Rectangle 16"/>
          <p:cNvSpPr>
            <a:spLocks noChangeArrowheads="1"/>
          </p:cNvSpPr>
          <p:nvPr/>
        </p:nvSpPr>
        <p:spPr bwMode="auto">
          <a:xfrm>
            <a:off x="2608264" y="3530601"/>
            <a:ext cx="1150937" cy="17621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Мегакариоциты</a:t>
            </a:r>
            <a:endParaRPr lang="en-GB" altLang="en-US" sz="1000" b="1">
              <a:solidFill>
                <a:schemeClr val="accent2"/>
              </a:solidFill>
            </a:endParaRPr>
          </a:p>
        </p:txBody>
      </p:sp>
      <p:sp>
        <p:nvSpPr>
          <p:cNvPr id="16400" name="Rectangle 17"/>
          <p:cNvSpPr>
            <a:spLocks noChangeArrowheads="1"/>
          </p:cNvSpPr>
          <p:nvPr/>
        </p:nvSpPr>
        <p:spPr bwMode="auto">
          <a:xfrm>
            <a:off x="1512889" y="4016375"/>
            <a:ext cx="922337" cy="37623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Системный остеопороз</a:t>
            </a:r>
            <a:endParaRPr lang="en-GB" altLang="en-US" sz="1200" b="1">
              <a:solidFill>
                <a:schemeClr val="accent2"/>
              </a:solidFill>
            </a:endParaRPr>
          </a:p>
        </p:txBody>
      </p:sp>
      <p:sp>
        <p:nvSpPr>
          <p:cNvPr id="16401" name="Rectangle 18"/>
          <p:cNvSpPr>
            <a:spLocks noChangeArrowheads="1"/>
          </p:cNvSpPr>
          <p:nvPr/>
        </p:nvSpPr>
        <p:spPr bwMode="auto">
          <a:xfrm>
            <a:off x="1608139" y="5092702"/>
            <a:ext cx="865187" cy="44291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Задержка роста </a:t>
            </a:r>
            <a:endParaRPr lang="en-GB" altLang="en-US" sz="1200" b="1">
              <a:solidFill>
                <a:schemeClr val="accent2"/>
              </a:solidFill>
            </a:endParaRPr>
          </a:p>
        </p:txBody>
      </p:sp>
      <p:sp>
        <p:nvSpPr>
          <p:cNvPr id="16402" name="Rectangle 19"/>
          <p:cNvSpPr>
            <a:spLocks noChangeArrowheads="1"/>
          </p:cNvSpPr>
          <p:nvPr/>
        </p:nvSpPr>
        <p:spPr bwMode="auto">
          <a:xfrm>
            <a:off x="2655889" y="4273550"/>
            <a:ext cx="1169987" cy="4333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800" b="1">
                <a:solidFill>
                  <a:schemeClr val="accent2"/>
                </a:solidFill>
              </a:rPr>
              <a:t>Активация остеокластов и угнетение остеобластов</a:t>
            </a:r>
            <a:endParaRPr lang="en-GB" altLang="en-US" sz="800" b="1">
              <a:solidFill>
                <a:schemeClr val="accent2"/>
              </a:solidFill>
            </a:endParaRPr>
          </a:p>
        </p:txBody>
      </p:sp>
      <p:sp>
        <p:nvSpPr>
          <p:cNvPr id="16403" name="Rectangle 20"/>
          <p:cNvSpPr>
            <a:spLocks noChangeArrowheads="1"/>
          </p:cNvSpPr>
          <p:nvPr/>
        </p:nvSpPr>
        <p:spPr bwMode="auto">
          <a:xfrm>
            <a:off x="5818188" y="2225677"/>
            <a:ext cx="1331912" cy="3476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Фактор роста эндотелия сосудов (</a:t>
            </a:r>
            <a:r>
              <a:rPr lang="en-US" altLang="en-US" sz="1000" b="1">
                <a:solidFill>
                  <a:schemeClr val="accent2"/>
                </a:solidFill>
              </a:rPr>
              <a:t>VEGF</a:t>
            </a:r>
            <a:r>
              <a:rPr lang="ru-RU" altLang="en-US" sz="1000" b="1">
                <a:solidFill>
                  <a:schemeClr val="accent2"/>
                </a:solidFill>
              </a:rPr>
              <a:t>)</a:t>
            </a:r>
            <a:endParaRPr lang="en-GB" altLang="en-US" sz="1000" b="1">
              <a:solidFill>
                <a:schemeClr val="accent2"/>
              </a:solidFill>
            </a:endParaRPr>
          </a:p>
        </p:txBody>
      </p:sp>
      <p:sp>
        <p:nvSpPr>
          <p:cNvPr id="16404" name="Rectangle 21"/>
          <p:cNvSpPr>
            <a:spLocks noChangeArrowheads="1"/>
          </p:cNvSpPr>
          <p:nvPr/>
        </p:nvSpPr>
        <p:spPr bwMode="auto">
          <a:xfrm>
            <a:off x="5399089" y="2911475"/>
            <a:ext cx="1036637" cy="14763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Эндотелиоциты</a:t>
            </a:r>
            <a:endParaRPr lang="en-GB" altLang="en-US" sz="1000" b="1">
              <a:solidFill>
                <a:schemeClr val="accent2"/>
              </a:solidFill>
            </a:endParaRPr>
          </a:p>
        </p:txBody>
      </p:sp>
      <p:sp>
        <p:nvSpPr>
          <p:cNvPr id="16405" name="Rectangle 22"/>
          <p:cNvSpPr>
            <a:spLocks noChangeArrowheads="1"/>
          </p:cNvSpPr>
          <p:nvPr/>
        </p:nvSpPr>
        <p:spPr bwMode="auto">
          <a:xfrm>
            <a:off x="6656389" y="2654300"/>
            <a:ext cx="1112837" cy="2428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Образование паннуса</a:t>
            </a:r>
            <a:endParaRPr lang="en-GB" altLang="en-US" sz="1000" b="1">
              <a:solidFill>
                <a:schemeClr val="accent2"/>
              </a:solidFill>
            </a:endParaRPr>
          </a:p>
        </p:txBody>
      </p:sp>
      <p:sp>
        <p:nvSpPr>
          <p:cNvPr id="16406" name="Rectangle 23"/>
          <p:cNvSpPr>
            <a:spLocks noChangeArrowheads="1"/>
          </p:cNvSpPr>
          <p:nvPr/>
        </p:nvSpPr>
        <p:spPr bwMode="auto">
          <a:xfrm>
            <a:off x="7104064" y="3006725"/>
            <a:ext cx="1436687" cy="2809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Матриксные металлопротеиназы (</a:t>
            </a:r>
            <a:r>
              <a:rPr lang="en-US" altLang="en-US" sz="1000" b="1">
                <a:solidFill>
                  <a:schemeClr val="accent2"/>
                </a:solidFill>
              </a:rPr>
              <a:t>MMPs</a:t>
            </a:r>
            <a:r>
              <a:rPr lang="ru-RU" altLang="en-US" sz="1000" b="1">
                <a:solidFill>
                  <a:schemeClr val="accent2"/>
                </a:solidFill>
              </a:rPr>
              <a:t>)</a:t>
            </a:r>
            <a:endParaRPr lang="en-GB" altLang="en-US" sz="1000" b="1">
              <a:solidFill>
                <a:schemeClr val="accent2"/>
              </a:solidFill>
            </a:endParaRPr>
          </a:p>
        </p:txBody>
      </p:sp>
      <p:sp>
        <p:nvSpPr>
          <p:cNvPr id="16407" name="Rectangle 24"/>
          <p:cNvSpPr>
            <a:spLocks noChangeArrowheads="1"/>
          </p:cNvSpPr>
          <p:nvPr/>
        </p:nvSpPr>
        <p:spPr bwMode="auto">
          <a:xfrm>
            <a:off x="6780214" y="3435352"/>
            <a:ext cx="1322387" cy="3095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Разрушение сустава</a:t>
            </a:r>
            <a:endParaRPr lang="en-GB" altLang="en-US" sz="1000" b="1">
              <a:solidFill>
                <a:schemeClr val="accent2"/>
              </a:solidFill>
            </a:endParaRPr>
          </a:p>
        </p:txBody>
      </p:sp>
      <p:sp>
        <p:nvSpPr>
          <p:cNvPr id="16408" name="Rectangle 25"/>
          <p:cNvSpPr>
            <a:spLocks noChangeArrowheads="1"/>
          </p:cNvSpPr>
          <p:nvPr/>
        </p:nvSpPr>
        <p:spPr bwMode="auto">
          <a:xfrm>
            <a:off x="2884489" y="4749800"/>
            <a:ext cx="750887" cy="4333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Поражение зон роста</a:t>
            </a:r>
            <a:endParaRPr lang="en-GB" altLang="en-US" sz="1000" b="1">
              <a:solidFill>
                <a:schemeClr val="accent2"/>
              </a:solidFill>
            </a:endParaRPr>
          </a:p>
        </p:txBody>
      </p:sp>
      <p:sp>
        <p:nvSpPr>
          <p:cNvPr id="16409" name="Rectangle 26"/>
          <p:cNvSpPr>
            <a:spLocks noChangeArrowheads="1"/>
          </p:cNvSpPr>
          <p:nvPr/>
        </p:nvSpPr>
        <p:spPr bwMode="auto">
          <a:xfrm>
            <a:off x="3779839" y="5035550"/>
            <a:ext cx="1065212" cy="10953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Кератиноциты</a:t>
            </a:r>
            <a:endParaRPr lang="en-GB" altLang="en-US" sz="1000" b="1">
              <a:solidFill>
                <a:schemeClr val="accent2"/>
              </a:solidFill>
            </a:endParaRPr>
          </a:p>
        </p:txBody>
      </p:sp>
      <p:sp>
        <p:nvSpPr>
          <p:cNvPr id="16410" name="Rectangle 27"/>
          <p:cNvSpPr>
            <a:spLocks noChangeArrowheads="1"/>
          </p:cNvSpPr>
          <p:nvPr/>
        </p:nvSpPr>
        <p:spPr bwMode="auto">
          <a:xfrm>
            <a:off x="3436939" y="5997577"/>
            <a:ext cx="855662" cy="13811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Сыпь</a:t>
            </a:r>
            <a:endParaRPr lang="en-GB" altLang="en-US" sz="1200" b="1">
              <a:solidFill>
                <a:schemeClr val="accent2"/>
              </a:solidFill>
            </a:endParaRPr>
          </a:p>
        </p:txBody>
      </p:sp>
      <p:sp>
        <p:nvSpPr>
          <p:cNvPr id="16411" name="Rectangle 28"/>
          <p:cNvSpPr>
            <a:spLocks noChangeArrowheads="1"/>
          </p:cNvSpPr>
          <p:nvPr/>
        </p:nvSpPr>
        <p:spPr bwMode="auto">
          <a:xfrm>
            <a:off x="4741864" y="5721350"/>
            <a:ext cx="960437" cy="1666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Макрофаг</a:t>
            </a:r>
            <a:endParaRPr lang="en-GB" altLang="en-US" sz="1200" b="1">
              <a:solidFill>
                <a:schemeClr val="accent2"/>
              </a:solidFill>
            </a:endParaRPr>
          </a:p>
        </p:txBody>
      </p:sp>
      <p:sp>
        <p:nvSpPr>
          <p:cNvPr id="16412" name="Rectangle 29"/>
          <p:cNvSpPr>
            <a:spLocks noChangeArrowheads="1"/>
          </p:cNvSpPr>
          <p:nvPr/>
        </p:nvSpPr>
        <p:spPr bwMode="auto">
          <a:xfrm>
            <a:off x="5170489" y="5207000"/>
            <a:ext cx="817562" cy="128588"/>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000" b="1">
                <a:solidFill>
                  <a:schemeClr val="accent2"/>
                </a:solidFill>
              </a:rPr>
              <a:t>Т-лимфоцит</a:t>
            </a:r>
            <a:endParaRPr lang="en-GB" altLang="en-US" sz="1000" b="1">
              <a:solidFill>
                <a:schemeClr val="accent2"/>
              </a:solidFill>
            </a:endParaRPr>
          </a:p>
        </p:txBody>
      </p:sp>
      <p:sp>
        <p:nvSpPr>
          <p:cNvPr id="16413" name="Rectangle 30"/>
          <p:cNvSpPr>
            <a:spLocks noChangeArrowheads="1"/>
          </p:cNvSpPr>
          <p:nvPr/>
        </p:nvSpPr>
        <p:spPr bwMode="auto">
          <a:xfrm>
            <a:off x="5989638" y="4787902"/>
            <a:ext cx="417512" cy="21431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800" b="1">
                <a:solidFill>
                  <a:schemeClr val="accent2"/>
                </a:solidFill>
              </a:rPr>
              <a:t>В-лимфоцит</a:t>
            </a:r>
            <a:endParaRPr lang="en-GB" altLang="en-US" sz="800" b="1">
              <a:solidFill>
                <a:schemeClr val="accent2"/>
              </a:solidFill>
            </a:endParaRPr>
          </a:p>
        </p:txBody>
      </p:sp>
      <p:sp>
        <p:nvSpPr>
          <p:cNvPr id="16414" name="Rectangle 31"/>
          <p:cNvSpPr>
            <a:spLocks noChangeArrowheads="1"/>
          </p:cNvSpPr>
          <p:nvPr/>
        </p:nvSpPr>
        <p:spPr bwMode="auto">
          <a:xfrm>
            <a:off x="1798639" y="2720977"/>
            <a:ext cx="627062" cy="1190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Анемия</a:t>
            </a:r>
            <a:endParaRPr lang="en-GB" altLang="en-US" sz="1200" b="1">
              <a:solidFill>
                <a:schemeClr val="accent2"/>
              </a:solidFill>
            </a:endParaRPr>
          </a:p>
        </p:txBody>
      </p:sp>
      <p:sp>
        <p:nvSpPr>
          <p:cNvPr id="16415" name="Rectangle 32"/>
          <p:cNvSpPr>
            <a:spLocks noChangeArrowheads="1"/>
          </p:cNvSpPr>
          <p:nvPr/>
        </p:nvSpPr>
        <p:spPr bwMode="auto">
          <a:xfrm>
            <a:off x="5626100" y="3890963"/>
            <a:ext cx="1103313" cy="366712"/>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800" b="1">
                <a:solidFill>
                  <a:schemeClr val="accent2"/>
                </a:solidFill>
              </a:rPr>
              <a:t>Активация остеокластов/угнетение остеобластов</a:t>
            </a:r>
            <a:endParaRPr lang="en-GB" altLang="en-US" sz="800" b="1">
              <a:solidFill>
                <a:schemeClr val="accent2"/>
              </a:solidFill>
            </a:endParaRPr>
          </a:p>
        </p:txBody>
      </p:sp>
      <p:sp>
        <p:nvSpPr>
          <p:cNvPr id="16416" name="Rectangle 33"/>
          <p:cNvSpPr>
            <a:spLocks noChangeArrowheads="1"/>
          </p:cNvSpPr>
          <p:nvPr/>
        </p:nvSpPr>
        <p:spPr bwMode="auto">
          <a:xfrm>
            <a:off x="5226050" y="3100390"/>
            <a:ext cx="1189038" cy="471487"/>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800" b="1">
                <a:solidFill>
                  <a:schemeClr val="accent2"/>
                </a:solidFill>
              </a:rPr>
              <a:t>Лиганд рецептора-активатора ядерного фактора (</a:t>
            </a:r>
            <a:r>
              <a:rPr lang="en-US" altLang="en-US" sz="800" b="1">
                <a:solidFill>
                  <a:schemeClr val="accent2"/>
                </a:solidFill>
              </a:rPr>
              <a:t>RANKL</a:t>
            </a:r>
            <a:r>
              <a:rPr lang="ru-RU" altLang="en-US" sz="800" b="1">
                <a:solidFill>
                  <a:schemeClr val="accent2"/>
                </a:solidFill>
              </a:rPr>
              <a:t>)</a:t>
            </a:r>
            <a:endParaRPr lang="en-GB" altLang="en-US" sz="800" b="1">
              <a:solidFill>
                <a:schemeClr val="accent2"/>
              </a:solidFill>
            </a:endParaRPr>
          </a:p>
        </p:txBody>
      </p:sp>
      <p:sp>
        <p:nvSpPr>
          <p:cNvPr id="16417" name="Rectangle 34"/>
          <p:cNvSpPr>
            <a:spLocks noChangeArrowheads="1"/>
          </p:cNvSpPr>
          <p:nvPr/>
        </p:nvSpPr>
        <p:spPr bwMode="auto">
          <a:xfrm>
            <a:off x="4400550" y="4208463"/>
            <a:ext cx="617538" cy="214312"/>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200" b="1">
                <a:solidFill>
                  <a:schemeClr val="accent2"/>
                </a:solidFill>
              </a:rPr>
              <a:t>ИЛ-6</a:t>
            </a:r>
            <a:endParaRPr lang="en-GB" altLang="en-US" sz="1200" b="1">
              <a:solidFill>
                <a:schemeClr val="accent2"/>
              </a:solidFill>
            </a:endParaRPr>
          </a:p>
        </p:txBody>
      </p:sp>
    </p:spTree>
    <p:extLst>
      <p:ext uri="{BB962C8B-B14F-4D97-AF65-F5344CB8AC3E}">
        <p14:creationId xmlns:p14="http://schemas.microsoft.com/office/powerpoint/2010/main" xmlns="" val="16628217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1647825" y="836613"/>
            <a:ext cx="6172200" cy="620712"/>
          </a:xfrm>
        </p:spPr>
        <p:txBody>
          <a:bodyPr>
            <a:normAutofit fontScale="90000"/>
          </a:bodyPr>
          <a:lstStyle/>
          <a:p>
            <a:r>
              <a:rPr lang="ru-RU" altLang="lt-LT" sz="4000" dirty="0" smtClean="0">
                <a:solidFill>
                  <a:schemeClr val="tx2">
                    <a:lumMod val="60000"/>
                    <a:lumOff val="40000"/>
                  </a:schemeClr>
                </a:solidFill>
              </a:rPr>
              <a:t>Дисбаланс цитокинов при</a:t>
            </a:r>
            <a:r>
              <a:rPr lang="ru-RU" altLang="ja-JP" sz="4000" dirty="0" smtClean="0">
                <a:solidFill>
                  <a:schemeClr val="tx2">
                    <a:lumMod val="60000"/>
                    <a:lumOff val="40000"/>
                  </a:schemeClr>
                </a:solidFill>
              </a:rPr>
              <a:t> сЮИА</a:t>
            </a:r>
            <a:endParaRPr lang="ru-RU" altLang="lt-LT" sz="4000" dirty="0">
              <a:solidFill>
                <a:schemeClr val="tx2">
                  <a:lumMod val="60000"/>
                  <a:lumOff val="40000"/>
                </a:schemeClr>
              </a:solidFill>
            </a:endParaRPr>
          </a:p>
        </p:txBody>
      </p:sp>
      <p:sp>
        <p:nvSpPr>
          <p:cNvPr id="40963" name="AutoShape 3"/>
          <p:cNvSpPr>
            <a:spLocks noChangeArrowheads="1"/>
          </p:cNvSpPr>
          <p:nvPr/>
        </p:nvSpPr>
        <p:spPr bwMode="auto">
          <a:xfrm rot="-720000">
            <a:off x="1771650" y="2895602"/>
            <a:ext cx="2743200" cy="1971675"/>
          </a:xfrm>
          <a:prstGeom prst="roundRect">
            <a:avLst>
              <a:gd name="adj" fmla="val 7569"/>
            </a:avLst>
          </a:prstGeom>
          <a:solidFill>
            <a:srgbClr val="996633"/>
          </a:solidFill>
          <a:ln>
            <a:noFill/>
          </a:ln>
          <a:extLst>
            <a:ext uri="{91240B29-F687-4F45-9708-019B960494DF}">
              <a14:hiddenLine xmlns:a14="http://schemas.microsoft.com/office/drawing/2010/main" xmlns="" w="12700">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de-AT" altLang="lt-LT" sz="1600">
              <a:solidFill>
                <a:srgbClr val="C00000"/>
              </a:solidFill>
            </a:endParaRPr>
          </a:p>
        </p:txBody>
      </p:sp>
      <p:sp>
        <p:nvSpPr>
          <p:cNvPr id="40964" name="AutoShape 4"/>
          <p:cNvSpPr>
            <a:spLocks noChangeArrowheads="1"/>
          </p:cNvSpPr>
          <p:nvPr/>
        </p:nvSpPr>
        <p:spPr bwMode="auto">
          <a:xfrm rot="-720000">
            <a:off x="4569619" y="2071691"/>
            <a:ext cx="2743200" cy="1971675"/>
          </a:xfrm>
          <a:prstGeom prst="roundRect">
            <a:avLst>
              <a:gd name="adj" fmla="val 7569"/>
            </a:avLst>
          </a:prstGeom>
          <a:solidFill>
            <a:srgbClr val="00663A"/>
          </a:solidFill>
          <a:ln>
            <a:noFill/>
          </a:ln>
          <a:extLst>
            <a:ext uri="{91240B29-F687-4F45-9708-019B960494DF}">
              <a14:hiddenLine xmlns:a14="http://schemas.microsoft.com/office/drawing/2010/main" xmlns="" w="12700">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de-AT" altLang="lt-LT" sz="1600">
              <a:solidFill>
                <a:srgbClr val="86368B"/>
              </a:solidFill>
            </a:endParaRPr>
          </a:p>
        </p:txBody>
      </p:sp>
      <p:sp>
        <p:nvSpPr>
          <p:cNvPr id="40965" name="Rectangle 5"/>
          <p:cNvSpPr>
            <a:spLocks noChangeArrowheads="1"/>
          </p:cNvSpPr>
          <p:nvPr/>
        </p:nvSpPr>
        <p:spPr bwMode="auto">
          <a:xfrm rot="-720000">
            <a:off x="1834756" y="4645029"/>
            <a:ext cx="5820965" cy="246063"/>
          </a:xfrm>
          <a:prstGeom prst="rect">
            <a:avLst/>
          </a:prstGeom>
          <a:solidFill>
            <a:srgbClr val="508EC6"/>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de-AT" altLang="lt-LT" sz="1600">
              <a:solidFill>
                <a:srgbClr val="86368B"/>
              </a:solidFill>
            </a:endParaRPr>
          </a:p>
        </p:txBody>
      </p:sp>
      <p:sp>
        <p:nvSpPr>
          <p:cNvPr id="40966" name="AutoShape 6"/>
          <p:cNvSpPr>
            <a:spLocks noChangeArrowheads="1"/>
          </p:cNvSpPr>
          <p:nvPr/>
        </p:nvSpPr>
        <p:spPr bwMode="auto">
          <a:xfrm>
            <a:off x="4354117" y="4884738"/>
            <a:ext cx="659606" cy="806450"/>
          </a:xfrm>
          <a:prstGeom prst="triangle">
            <a:avLst>
              <a:gd name="adj" fmla="val 50000"/>
            </a:avLst>
          </a:prstGeom>
          <a:solidFill>
            <a:srgbClr val="508EC6"/>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de-AT" altLang="lt-LT" sz="1600">
              <a:solidFill>
                <a:srgbClr val="86368B"/>
              </a:solidFill>
            </a:endParaRPr>
          </a:p>
        </p:txBody>
      </p:sp>
      <p:sp>
        <p:nvSpPr>
          <p:cNvPr id="40967" name="Rectangle 7"/>
          <p:cNvSpPr>
            <a:spLocks noChangeArrowheads="1"/>
          </p:cNvSpPr>
          <p:nvPr/>
        </p:nvSpPr>
        <p:spPr bwMode="white">
          <a:xfrm rot="-720000">
            <a:off x="1853010" y="3033685"/>
            <a:ext cx="238879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ru-RU" altLang="lt-LT" sz="2000" b="1">
                <a:solidFill>
                  <a:srgbClr val="FFFF00"/>
                </a:solidFill>
                <a:latin typeface="Arial Narrow" panose="020B0606020202030204" pitchFamily="34" charset="0"/>
              </a:rPr>
              <a:t>Провоспалительные</a:t>
            </a:r>
            <a:endParaRPr lang="en-US" altLang="lt-LT" sz="2000" b="1">
              <a:solidFill>
                <a:srgbClr val="FFFF00"/>
              </a:solidFill>
              <a:latin typeface="Arial Narrow" panose="020B0606020202030204" pitchFamily="34" charset="0"/>
            </a:endParaRPr>
          </a:p>
        </p:txBody>
      </p:sp>
      <p:sp>
        <p:nvSpPr>
          <p:cNvPr id="40968" name="AutoShape 8"/>
          <p:cNvSpPr>
            <a:spLocks noChangeArrowheads="1"/>
          </p:cNvSpPr>
          <p:nvPr/>
        </p:nvSpPr>
        <p:spPr bwMode="auto">
          <a:xfrm rot="-720000">
            <a:off x="1946672" y="3487740"/>
            <a:ext cx="2475309" cy="1182687"/>
          </a:xfrm>
          <a:prstGeom prst="roundRect">
            <a:avLst>
              <a:gd name="adj" fmla="val 9130"/>
            </a:avLst>
          </a:prstGeom>
          <a:solidFill>
            <a:srgbClr val="CC9900"/>
          </a:solidFill>
          <a:ln>
            <a:noFill/>
          </a:ln>
          <a:extLst>
            <a:ext uri="{91240B29-F687-4F45-9708-019B960494DF}">
              <a14:hiddenLine xmlns:a14="http://schemas.microsoft.com/office/drawing/2010/main" xmlns="" w="12700">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de-AT" altLang="lt-LT" sz="1600">
              <a:solidFill>
                <a:srgbClr val="86368B"/>
              </a:solidFill>
            </a:endParaRPr>
          </a:p>
        </p:txBody>
      </p:sp>
      <p:sp>
        <p:nvSpPr>
          <p:cNvPr id="40969" name="Rectangle 9"/>
          <p:cNvSpPr>
            <a:spLocks noChangeArrowheads="1"/>
          </p:cNvSpPr>
          <p:nvPr/>
        </p:nvSpPr>
        <p:spPr bwMode="white">
          <a:xfrm rot="-720000">
            <a:off x="2426993" y="3653008"/>
            <a:ext cx="684803"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lt-LT" sz="2000" b="1">
                <a:solidFill>
                  <a:srgbClr val="FFFF00"/>
                </a:solidFill>
              </a:rPr>
              <a:t>TNF</a:t>
            </a:r>
          </a:p>
          <a:p>
            <a:pPr algn="ctr" eaLnBrk="1" hangingPunct="1"/>
            <a:r>
              <a:rPr lang="en-US" altLang="lt-LT" sz="2000" b="1">
                <a:solidFill>
                  <a:srgbClr val="FFFF00"/>
                </a:solidFill>
              </a:rPr>
              <a:t>IL-1</a:t>
            </a:r>
          </a:p>
          <a:p>
            <a:pPr algn="ctr" eaLnBrk="1" hangingPunct="1"/>
            <a:r>
              <a:rPr lang="en-US" altLang="lt-LT" sz="2000" b="1">
                <a:solidFill>
                  <a:srgbClr val="FFFF00"/>
                </a:solidFill>
              </a:rPr>
              <a:t>IL-6</a:t>
            </a:r>
          </a:p>
        </p:txBody>
      </p:sp>
      <p:sp>
        <p:nvSpPr>
          <p:cNvPr id="40970" name="Rectangle 10"/>
          <p:cNvSpPr>
            <a:spLocks noChangeArrowheads="1"/>
          </p:cNvSpPr>
          <p:nvPr/>
        </p:nvSpPr>
        <p:spPr bwMode="white">
          <a:xfrm rot="-720000">
            <a:off x="3213691" y="3424409"/>
            <a:ext cx="788999"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lt-LT" sz="2000" b="1">
                <a:solidFill>
                  <a:srgbClr val="FFFF00"/>
                </a:solidFill>
              </a:rPr>
              <a:t>IL-8</a:t>
            </a:r>
          </a:p>
          <a:p>
            <a:pPr algn="ctr" eaLnBrk="1" hangingPunct="1"/>
            <a:r>
              <a:rPr lang="en-US" altLang="lt-LT" sz="2000" b="1">
                <a:solidFill>
                  <a:srgbClr val="FFFF00"/>
                </a:solidFill>
              </a:rPr>
              <a:t>IFN-</a:t>
            </a:r>
            <a:r>
              <a:rPr lang="en-US" altLang="lt-LT" sz="2000" b="1">
                <a:solidFill>
                  <a:srgbClr val="FFFF00"/>
                </a:solidFill>
                <a:sym typeface="Symbol" panose="05050102010706020507" pitchFamily="18" charset="2"/>
              </a:rPr>
              <a:t></a:t>
            </a:r>
          </a:p>
          <a:p>
            <a:pPr algn="ctr" eaLnBrk="1" hangingPunct="1"/>
            <a:r>
              <a:rPr lang="en-US" altLang="lt-LT" sz="2000" b="1">
                <a:solidFill>
                  <a:srgbClr val="FFFF00"/>
                </a:solidFill>
              </a:rPr>
              <a:t>LT</a:t>
            </a:r>
            <a:r>
              <a:rPr lang="en-US" altLang="lt-LT" sz="2000" b="1">
                <a:solidFill>
                  <a:srgbClr val="FFFF00"/>
                </a:solidFill>
                <a:sym typeface="Symbol" panose="05050102010706020507" pitchFamily="18" charset="2"/>
              </a:rPr>
              <a:t></a:t>
            </a:r>
            <a:endParaRPr lang="en-US" altLang="lt-LT" sz="2000" b="1">
              <a:solidFill>
                <a:srgbClr val="FFFF00"/>
              </a:solidFill>
            </a:endParaRPr>
          </a:p>
        </p:txBody>
      </p:sp>
      <p:sp>
        <p:nvSpPr>
          <p:cNvPr id="40971" name="Rectangle 11"/>
          <p:cNvSpPr>
            <a:spLocks noChangeArrowheads="1"/>
          </p:cNvSpPr>
          <p:nvPr/>
        </p:nvSpPr>
        <p:spPr bwMode="white">
          <a:xfrm rot="-720000">
            <a:off x="4431913" y="2209773"/>
            <a:ext cx="2879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ru-RU" altLang="lt-LT" sz="2000" b="1">
                <a:solidFill>
                  <a:srgbClr val="FFFF00"/>
                </a:solidFill>
                <a:latin typeface="Arial Narrow" panose="020B0606020202030204" pitchFamily="34" charset="0"/>
              </a:rPr>
              <a:t>Противовоспалительные</a:t>
            </a:r>
            <a:endParaRPr lang="en-US" altLang="lt-LT" sz="2000" b="1">
              <a:solidFill>
                <a:srgbClr val="FFFF00"/>
              </a:solidFill>
              <a:latin typeface="Arial Narrow" panose="020B0606020202030204" pitchFamily="34" charset="0"/>
            </a:endParaRPr>
          </a:p>
        </p:txBody>
      </p:sp>
      <p:sp>
        <p:nvSpPr>
          <p:cNvPr id="40972" name="AutoShape 12"/>
          <p:cNvSpPr>
            <a:spLocks noChangeArrowheads="1"/>
          </p:cNvSpPr>
          <p:nvPr/>
        </p:nvSpPr>
        <p:spPr bwMode="auto">
          <a:xfrm rot="-720000">
            <a:off x="4710114" y="2732088"/>
            <a:ext cx="2475310" cy="1154112"/>
          </a:xfrm>
          <a:prstGeom prst="roundRect">
            <a:avLst>
              <a:gd name="adj" fmla="val 15139"/>
            </a:avLst>
          </a:prstGeom>
          <a:solidFill>
            <a:srgbClr val="02A24A"/>
          </a:solidFill>
          <a:ln>
            <a:noFill/>
          </a:ln>
          <a:extLst>
            <a:ext uri="{91240B29-F687-4F45-9708-019B960494DF}">
              <a14:hiddenLine xmlns:a14="http://schemas.microsoft.com/office/drawing/2010/main" xmlns="" w="12700">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de-AT" altLang="lt-LT" sz="1600">
              <a:solidFill>
                <a:srgbClr val="86368B"/>
              </a:solidFill>
            </a:endParaRPr>
          </a:p>
        </p:txBody>
      </p:sp>
      <p:sp>
        <p:nvSpPr>
          <p:cNvPr id="40973" name="Rectangle 13"/>
          <p:cNvSpPr>
            <a:spLocks noChangeArrowheads="1"/>
          </p:cNvSpPr>
          <p:nvPr/>
        </p:nvSpPr>
        <p:spPr bwMode="white">
          <a:xfrm rot="-720000">
            <a:off x="5042487" y="2967210"/>
            <a:ext cx="830677"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lt-LT" sz="2000" b="1">
                <a:solidFill>
                  <a:srgbClr val="FFFF00"/>
                </a:solidFill>
              </a:rPr>
              <a:t>IL-4</a:t>
            </a:r>
          </a:p>
          <a:p>
            <a:pPr algn="ctr" eaLnBrk="1" hangingPunct="1"/>
            <a:r>
              <a:rPr lang="en-US" altLang="lt-LT" sz="2000" b="1">
                <a:solidFill>
                  <a:srgbClr val="FFFF00"/>
                </a:solidFill>
              </a:rPr>
              <a:t>IL-10</a:t>
            </a:r>
          </a:p>
          <a:p>
            <a:pPr algn="ctr" eaLnBrk="1" hangingPunct="1"/>
            <a:r>
              <a:rPr lang="en-US" altLang="lt-LT" sz="2000" b="1">
                <a:solidFill>
                  <a:srgbClr val="FFFF00"/>
                </a:solidFill>
              </a:rPr>
              <a:t>TGF</a:t>
            </a:r>
            <a:r>
              <a:rPr lang="en-US" altLang="lt-LT" sz="600" b="1">
                <a:solidFill>
                  <a:srgbClr val="FFFF00"/>
                </a:solidFill>
              </a:rPr>
              <a:t> </a:t>
            </a:r>
            <a:r>
              <a:rPr lang="en-US" altLang="lt-LT" sz="1600" b="1">
                <a:solidFill>
                  <a:srgbClr val="FFFF00"/>
                </a:solidFill>
                <a:sym typeface="Symbol" panose="05050102010706020507" pitchFamily="18" charset="2"/>
              </a:rPr>
              <a:t></a:t>
            </a:r>
            <a:endParaRPr lang="en-US" altLang="lt-LT" sz="1600" b="1">
              <a:solidFill>
                <a:srgbClr val="FFFF00"/>
              </a:solidFill>
            </a:endParaRPr>
          </a:p>
        </p:txBody>
      </p:sp>
      <p:sp>
        <p:nvSpPr>
          <p:cNvPr id="40974" name="Rectangle 14"/>
          <p:cNvSpPr>
            <a:spLocks noChangeArrowheads="1"/>
          </p:cNvSpPr>
          <p:nvPr/>
        </p:nvSpPr>
        <p:spPr bwMode="white">
          <a:xfrm rot="-720000">
            <a:off x="5928025" y="2662410"/>
            <a:ext cx="1013419"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lt-LT" sz="2000" b="1">
                <a:solidFill>
                  <a:srgbClr val="FFFF00"/>
                </a:solidFill>
              </a:rPr>
              <a:t>sTNFR</a:t>
            </a:r>
          </a:p>
          <a:p>
            <a:pPr algn="ctr" eaLnBrk="1" hangingPunct="1"/>
            <a:r>
              <a:rPr lang="en-US" altLang="lt-LT" sz="2000" b="1">
                <a:solidFill>
                  <a:srgbClr val="FFFF00"/>
                </a:solidFill>
              </a:rPr>
              <a:t>sIL-1R</a:t>
            </a:r>
          </a:p>
          <a:p>
            <a:pPr algn="ctr" eaLnBrk="1" hangingPunct="1"/>
            <a:r>
              <a:rPr lang="en-US" altLang="lt-LT" sz="2000" b="1">
                <a:solidFill>
                  <a:srgbClr val="FFFF00"/>
                </a:solidFill>
              </a:rPr>
              <a:t>IL-1Ra</a:t>
            </a:r>
          </a:p>
        </p:txBody>
      </p:sp>
      <p:sp>
        <p:nvSpPr>
          <p:cNvPr id="17423" name="Rectangle 15"/>
          <p:cNvSpPr>
            <a:spLocks noChangeArrowheads="1"/>
          </p:cNvSpPr>
          <p:nvPr/>
        </p:nvSpPr>
        <p:spPr bwMode="auto">
          <a:xfrm>
            <a:off x="2640517" y="6440488"/>
            <a:ext cx="5731056" cy="2539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defRPr/>
            </a:pPr>
            <a:r>
              <a:rPr lang="en-US" sz="1050" dirty="0">
                <a:latin typeface="Arial Narrow" pitchFamily="34" charset="0"/>
                <a:cs typeface="Arial" charset="0"/>
              </a:rPr>
              <a:t>Adapted from </a:t>
            </a:r>
            <a:r>
              <a:rPr lang="en-US" sz="1050" dirty="0" err="1">
                <a:latin typeface="Arial Narrow" pitchFamily="34" charset="0"/>
                <a:cs typeface="Arial" charset="0"/>
              </a:rPr>
              <a:t>Feldmann</a:t>
            </a:r>
            <a:r>
              <a:rPr lang="en-US" sz="1050" dirty="0">
                <a:latin typeface="Arial Narrow" pitchFamily="34" charset="0"/>
                <a:cs typeface="Arial" charset="0"/>
              </a:rPr>
              <a:t> M et al. </a:t>
            </a:r>
            <a:r>
              <a:rPr lang="en-US" sz="1050" i="1" dirty="0">
                <a:latin typeface="Arial Narrow" pitchFamily="34" charset="0"/>
                <a:cs typeface="Arial" charset="0"/>
              </a:rPr>
              <a:t>Cell 85</a:t>
            </a:r>
            <a:r>
              <a:rPr lang="en-US" sz="1050" dirty="0">
                <a:latin typeface="Arial Narrow" pitchFamily="34" charset="0"/>
                <a:cs typeface="Arial" charset="0"/>
              </a:rPr>
              <a:t>:307-310, 1996 and Moreland LW et al. </a:t>
            </a:r>
            <a:r>
              <a:rPr lang="en-US" sz="1050" i="1" dirty="0">
                <a:latin typeface="Arial Narrow" pitchFamily="34" charset="0"/>
                <a:cs typeface="Arial" charset="0"/>
              </a:rPr>
              <a:t>Arthritis Rheum 40</a:t>
            </a:r>
            <a:r>
              <a:rPr lang="en-US" sz="1050" dirty="0">
                <a:latin typeface="Arial Narrow" pitchFamily="34" charset="0"/>
                <a:cs typeface="Arial" charset="0"/>
              </a:rPr>
              <a:t>:397-409, 1997.</a:t>
            </a:r>
          </a:p>
        </p:txBody>
      </p:sp>
      <p:sp>
        <p:nvSpPr>
          <p:cNvPr id="40976" name="Oval 1"/>
          <p:cNvSpPr>
            <a:spLocks noChangeArrowheads="1"/>
          </p:cNvSpPr>
          <p:nvPr/>
        </p:nvSpPr>
        <p:spPr bwMode="auto">
          <a:xfrm>
            <a:off x="2441972" y="4671933"/>
            <a:ext cx="914400" cy="346234"/>
          </a:xfrm>
          <a:prstGeom prst="ellipse">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lt-LT" sz="1600">
              <a:solidFill>
                <a:srgbClr val="86368B"/>
              </a:solidFill>
            </a:endParaRPr>
          </a:p>
        </p:txBody>
      </p:sp>
      <p:sp>
        <p:nvSpPr>
          <p:cNvPr id="40977" name="Oval 2"/>
          <p:cNvSpPr>
            <a:spLocks noChangeArrowheads="1"/>
          </p:cNvSpPr>
          <p:nvPr/>
        </p:nvSpPr>
        <p:spPr bwMode="auto">
          <a:xfrm>
            <a:off x="2499123" y="4290933"/>
            <a:ext cx="597694" cy="346234"/>
          </a:xfrm>
          <a:prstGeom prst="ellipse">
            <a:avLst/>
          </a:prstGeom>
          <a:noFill/>
          <a:ln w="9525" algn="ctr">
            <a:solidFill>
              <a:srgbClr val="FF0000"/>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lt-LT" sz="1600">
              <a:solidFill>
                <a:srgbClr val="86368B"/>
              </a:solidFill>
            </a:endParaRPr>
          </a:p>
        </p:txBody>
      </p:sp>
      <p:graphicFrame>
        <p:nvGraphicFramePr>
          <p:cNvPr id="5" name="Таблица 4"/>
          <p:cNvGraphicFramePr>
            <a:graphicFrameLocks noGrp="1"/>
          </p:cNvGraphicFramePr>
          <p:nvPr/>
        </p:nvGraphicFramePr>
        <p:xfrm>
          <a:off x="2441973" y="3549652"/>
          <a:ext cx="661988" cy="504825"/>
        </p:xfrm>
        <a:graphic>
          <a:graphicData uri="http://schemas.openxmlformats.org/drawingml/2006/table">
            <a:tbl>
              <a:tblPr/>
              <a:tblGrid>
                <a:gridCol w="661988">
                  <a:extLst>
                    <a:ext uri="{9D8B030D-6E8A-4147-A177-3AD203B41FA5}">
                      <a16:colId xmlns:a16="http://schemas.microsoft.com/office/drawing/2014/main" xmlns="" val="20000"/>
                    </a:ext>
                  </a:extLst>
                </a:gridCol>
              </a:tblGrid>
              <a:tr h="504825">
                <a:tc>
                  <a:txBody>
                    <a:bodyPr/>
                    <a:lstStyle/>
                    <a:p>
                      <a:endParaRPr lang="ru-RU" sz="1800" dirty="0"/>
                    </a:p>
                  </a:txBody>
                  <a:tcPr marL="68621" marR="68621" marT="45759" marB="45759">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xmlns="" val="205683756"/>
      </p:ext>
    </p:extLst>
  </p:cSld>
  <p:clrMapOvr>
    <a:masterClrMapping/>
  </p:clrMapOvr>
  <p:transition>
    <p:split orient="ver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idx="4294967295"/>
          </p:nvPr>
        </p:nvSpPr>
        <p:spPr>
          <a:xfrm>
            <a:off x="379501" y="31845"/>
            <a:ext cx="8229600" cy="1143000"/>
          </a:xfrm>
        </p:spPr>
        <p:txBody>
          <a:bodyPr>
            <a:normAutofit/>
          </a:bodyPr>
          <a:lstStyle/>
          <a:p>
            <a:r>
              <a:rPr lang="ru-RU" altLang="lt-LT" sz="3600" b="1" dirty="0" smtClean="0">
                <a:solidFill>
                  <a:schemeClr val="tx2">
                    <a:lumMod val="60000"/>
                    <a:lumOff val="40000"/>
                  </a:schemeClr>
                </a:solidFill>
              </a:rPr>
              <a:t>Течение </a:t>
            </a:r>
            <a:r>
              <a:rPr lang="ru-RU" altLang="lt-LT" sz="3600" b="1" dirty="0" err="1" smtClean="0">
                <a:solidFill>
                  <a:schemeClr val="tx2">
                    <a:lumMod val="60000"/>
                    <a:lumOff val="40000"/>
                  </a:schemeClr>
                </a:solidFill>
              </a:rPr>
              <a:t>сЮИА</a:t>
            </a:r>
            <a:endParaRPr lang="lt-LT" altLang="lt-LT" sz="3600" b="1" dirty="0" smtClean="0">
              <a:solidFill>
                <a:schemeClr val="tx2">
                  <a:lumMod val="60000"/>
                  <a:lumOff val="40000"/>
                </a:schemeClr>
              </a:solidFill>
            </a:endParaRPr>
          </a:p>
        </p:txBody>
      </p:sp>
      <p:pic>
        <p:nvPicPr>
          <p:cNvPr id="101379" name="Content Placeholder 5" descr="Capture.PNG"/>
          <p:cNvPicPr>
            <a:picLocks noGrp="1" noChangeAspect="1"/>
          </p:cNvPicPr>
          <p:nvPr>
            <p:ph idx="4294967295"/>
          </p:nvPr>
        </p:nvPicPr>
        <p:blipFill>
          <a:blip r:embed="rId2">
            <a:extLst>
              <a:ext uri="{28A0092B-C50C-407E-A947-70E740481C1C}">
                <a14:useLocalDpi xmlns:a14="http://schemas.microsoft.com/office/drawing/2010/main" xmlns="" val="0"/>
              </a:ext>
            </a:extLst>
          </a:blip>
          <a:srcRect/>
          <a:stretch>
            <a:fillRect/>
          </a:stretch>
        </p:blipFill>
        <p:spPr>
          <a:xfrm>
            <a:off x="657784" y="762002"/>
            <a:ext cx="4380310" cy="4525963"/>
          </a:xfrm>
        </p:spPr>
      </p:pic>
      <p:sp>
        <p:nvSpPr>
          <p:cNvPr id="101380" name="Footer Placeholder 4"/>
          <p:cNvSpPr txBox="1">
            <a:spLocks noGrp="1"/>
          </p:cNvSpPr>
          <p:nvPr/>
        </p:nvSpPr>
        <p:spPr bwMode="auto">
          <a:xfrm>
            <a:off x="609600" y="5162550"/>
            <a:ext cx="7622993"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r>
              <a:rPr lang="ru-RU" altLang="lt-LT" b="1" dirty="0" smtClean="0">
                <a:latin typeface="Calibri" panose="020F0502020204030204" pitchFamily="34" charset="0"/>
              </a:rPr>
              <a:t>Несмотря на то,  непрерывность течения  сЮИА и  вариабельность у разных пациентов, в развитии сЮИА  играет важную роль преобладание цитокинов, которое определяет различные стадии заболевания </a:t>
            </a:r>
            <a:r>
              <a:rPr lang="en-US" altLang="ja-JP" b="1" baseline="30000" dirty="0" smtClean="0">
                <a:latin typeface="Garamond" pitchFamily="18" charset="0"/>
                <a:ea typeface="Arial Unicode MS" pitchFamily="34" charset="-128"/>
                <a:cs typeface="Arial Unicode MS" pitchFamily="34" charset="-128"/>
              </a:rPr>
              <a:t>1</a:t>
            </a:r>
            <a:r>
              <a:rPr lang="ru-RU" altLang="ja-JP" b="1" dirty="0">
                <a:latin typeface="Calibri" panose="020F0502020204030204" pitchFamily="34" charset="0"/>
              </a:rPr>
              <a:t> </a:t>
            </a:r>
            <a:endParaRPr lang="en-US" altLang="lt-LT" b="1" dirty="0">
              <a:latin typeface="Calibri" panose="020F0502020204030204" pitchFamily="34" charset="0"/>
            </a:endParaRPr>
          </a:p>
          <a:p>
            <a:pPr eaLnBrk="1" hangingPunct="1"/>
            <a:endParaRPr lang="en-US" altLang="lt-LT" sz="800" b="1" dirty="0">
              <a:latin typeface="Times New Roman" panose="02020603050405020304" pitchFamily="18" charset="0"/>
              <a:cs typeface="Times New Roman" panose="02020603050405020304" pitchFamily="18" charset="0"/>
            </a:endParaRPr>
          </a:p>
          <a:p>
            <a:pPr eaLnBrk="1" hangingPunct="1"/>
            <a:r>
              <a:rPr lang="ru-RU" altLang="lt-LT" sz="1100" dirty="0" smtClean="0">
                <a:latin typeface="Times New Roman" panose="02020603050405020304" pitchFamily="18" charset="0"/>
                <a:cs typeface="Times New Roman" panose="02020603050405020304" pitchFamily="18" charset="0"/>
              </a:rPr>
              <a:t>1. </a:t>
            </a:r>
            <a:r>
              <a:rPr lang="en-US" altLang="lt-LT" sz="1100" dirty="0" smtClean="0">
                <a:latin typeface="Times New Roman" panose="02020603050405020304" pitchFamily="18" charset="0"/>
                <a:cs typeface="Times New Roman" panose="02020603050405020304" pitchFamily="18" charset="0"/>
              </a:rPr>
              <a:t> </a:t>
            </a:r>
            <a:r>
              <a:rPr lang="lt-LT" altLang="lt-LT" sz="1100" dirty="0">
                <a:latin typeface="Times New Roman" panose="02020603050405020304" pitchFamily="18" charset="0"/>
                <a:cs typeface="Times New Roman" panose="02020603050405020304" pitchFamily="18" charset="0"/>
              </a:rPr>
              <a:t>Reiff</a:t>
            </a:r>
            <a:r>
              <a:rPr lang="en-US" altLang="lt-LT" sz="1100" dirty="0">
                <a:latin typeface="Times New Roman" panose="02020603050405020304" pitchFamily="18" charset="0"/>
                <a:cs typeface="Times New Roman" panose="02020603050405020304" pitchFamily="18" charset="0"/>
              </a:rPr>
              <a:t> A. Treatment of systemic juvenile idiopathic arthritis with tocilizumab - the role of anti-interleukin-6 therapy after a decade of treatment. </a:t>
            </a:r>
            <a:r>
              <a:rPr lang="lt-LT" altLang="lt-LT" sz="1100" dirty="0">
                <a:latin typeface="Times New Roman" panose="02020603050405020304" pitchFamily="18" charset="0"/>
                <a:cs typeface="Times New Roman" panose="02020603050405020304" pitchFamily="18" charset="0"/>
              </a:rPr>
              <a:t>Biol Ther (2012) 2:001</a:t>
            </a:r>
            <a:r>
              <a:rPr lang="en-US" altLang="lt-LT" sz="1100" dirty="0">
                <a:latin typeface="Times New Roman" panose="02020603050405020304" pitchFamily="18" charset="0"/>
                <a:cs typeface="Times New Roman" panose="02020603050405020304" pitchFamily="18" charset="0"/>
              </a:rPr>
              <a:t>.</a:t>
            </a:r>
          </a:p>
          <a:p>
            <a:pPr eaLnBrk="1" hangingPunct="1"/>
            <a:endParaRPr lang="en-US" altLang="lt-LT" sz="1100" i="1" dirty="0">
              <a:latin typeface="Garamond" panose="02020404030301010803" pitchFamily="18" charset="0"/>
            </a:endParaRPr>
          </a:p>
          <a:p>
            <a:pPr eaLnBrk="1" hangingPunct="1"/>
            <a:endParaRPr lang="en-US" altLang="lt-LT" sz="1400" i="1" dirty="0">
              <a:latin typeface="Garamond" panose="02020404030301010803" pitchFamily="18" charset="0"/>
            </a:endParaRPr>
          </a:p>
          <a:p>
            <a:pPr algn="ctr" eaLnBrk="1" hangingPunct="1"/>
            <a:endParaRPr lang="en-US" altLang="lt-LT" sz="1400" i="1" dirty="0">
              <a:latin typeface="Garamond" panose="02020404030301010803" pitchFamily="18" charset="0"/>
            </a:endParaRPr>
          </a:p>
        </p:txBody>
      </p:sp>
    </p:spTree>
    <p:extLst>
      <p:ext uri="{BB962C8B-B14F-4D97-AF65-F5344CB8AC3E}">
        <p14:creationId xmlns:p14="http://schemas.microsoft.com/office/powerpoint/2010/main" xmlns="" val="201065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9"/>
          <p:cNvSpPr>
            <a:spLocks noChangeArrowheads="1"/>
          </p:cNvSpPr>
          <p:nvPr/>
        </p:nvSpPr>
        <p:spPr bwMode="auto">
          <a:xfrm>
            <a:off x="620713" y="88900"/>
            <a:ext cx="8183562"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ru-RU" altLang="en-US" sz="2800" b="1" dirty="0">
                <a:solidFill>
                  <a:schemeClr val="tx2">
                    <a:lumMod val="60000"/>
                    <a:lumOff val="40000"/>
                  </a:schemeClr>
                </a:solidFill>
                <a:latin typeface="Garamond" pitchFamily="18" charset="0"/>
              </a:rPr>
              <a:t>Уровень ИЛ-6 у пациентов с сЮИА повышен</a:t>
            </a:r>
            <a:endParaRPr lang="it-IT" altLang="en-US" sz="2800" b="1" dirty="0">
              <a:solidFill>
                <a:schemeClr val="tx2">
                  <a:lumMod val="60000"/>
                  <a:lumOff val="40000"/>
                </a:schemeClr>
              </a:solidFill>
              <a:latin typeface="Garamond" pitchFamily="18" charset="0"/>
            </a:endParaRPr>
          </a:p>
        </p:txBody>
      </p:sp>
      <p:sp>
        <p:nvSpPr>
          <p:cNvPr id="17411" name="Text Box 1035"/>
          <p:cNvSpPr txBox="1">
            <a:spLocks noChangeArrowheads="1"/>
          </p:cNvSpPr>
          <p:nvPr/>
        </p:nvSpPr>
        <p:spPr bwMode="auto">
          <a:xfrm>
            <a:off x="381000" y="4602165"/>
            <a:ext cx="8488366" cy="13388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177800" indent="-177800"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marL="452438" indent="-452438" eaLnBrk="1" hangingPunct="1">
              <a:spcBef>
                <a:spcPct val="50000"/>
              </a:spcBef>
              <a:buClrTx/>
              <a:buSzTx/>
              <a:buFont typeface="Arial" panose="020B0604020202020204" pitchFamily="34" charset="0"/>
              <a:buChar char="•"/>
            </a:pPr>
            <a:r>
              <a:rPr lang="ru-RU" altLang="en-US" sz="1800" b="1" dirty="0" err="1">
                <a:cs typeface="Arial" charset="0"/>
              </a:rPr>
              <a:t>сЮИА</a:t>
            </a:r>
            <a:r>
              <a:rPr lang="it-IT" altLang="en-US" sz="1800" b="1" dirty="0">
                <a:cs typeface="Arial" charset="0"/>
              </a:rPr>
              <a:t> </a:t>
            </a:r>
            <a:r>
              <a:rPr lang="ru-RU" altLang="en-US" sz="1800" b="1" dirty="0">
                <a:cs typeface="Arial" charset="0"/>
              </a:rPr>
              <a:t>ассоциирован с</a:t>
            </a:r>
            <a:r>
              <a:rPr lang="it-IT" altLang="en-US" sz="1800" b="1" dirty="0">
                <a:cs typeface="Arial" charset="0"/>
              </a:rPr>
              <a:t> </a:t>
            </a:r>
            <a:r>
              <a:rPr lang="ru-RU" altLang="en-US" sz="1800" b="1" dirty="0">
                <a:cs typeface="Arial" charset="0"/>
              </a:rPr>
              <a:t>функционально связанным </a:t>
            </a:r>
            <a:r>
              <a:rPr lang="ru-RU" altLang="en-US" sz="1800" b="1" dirty="0" err="1">
                <a:cs typeface="Arial" charset="0"/>
              </a:rPr>
              <a:t>однонуклеотидным</a:t>
            </a:r>
            <a:r>
              <a:rPr lang="ru-RU" altLang="en-US" sz="1800" b="1" dirty="0">
                <a:cs typeface="Arial" charset="0"/>
              </a:rPr>
              <a:t> полиморфизмом (</a:t>
            </a:r>
            <a:r>
              <a:rPr lang="it-IT" altLang="en-US" sz="1800" b="1" dirty="0">
                <a:cs typeface="Arial" charset="0"/>
              </a:rPr>
              <a:t>SNP</a:t>
            </a:r>
            <a:r>
              <a:rPr lang="ru-RU" altLang="en-US" sz="1800" b="1" dirty="0">
                <a:cs typeface="Arial" charset="0"/>
              </a:rPr>
              <a:t>)</a:t>
            </a:r>
            <a:r>
              <a:rPr lang="it-IT" altLang="en-US" sz="1800" b="1" dirty="0">
                <a:cs typeface="Arial" charset="0"/>
              </a:rPr>
              <a:t> </a:t>
            </a:r>
            <a:r>
              <a:rPr lang="ru-RU" altLang="en-US" sz="1800" b="1" dirty="0">
                <a:cs typeface="Arial" charset="0"/>
              </a:rPr>
              <a:t>в промоторе</a:t>
            </a:r>
            <a:r>
              <a:rPr lang="it-IT" altLang="en-US" sz="1800" b="1" dirty="0">
                <a:cs typeface="Arial" charset="0"/>
              </a:rPr>
              <a:t> </a:t>
            </a:r>
            <a:r>
              <a:rPr lang="ru-RU" altLang="en-US" sz="1800" b="1" dirty="0">
                <a:cs typeface="Arial" charset="0"/>
              </a:rPr>
              <a:t>гена ИЛ-6</a:t>
            </a:r>
            <a:r>
              <a:rPr lang="it-IT" altLang="en-US" sz="1800" b="1" baseline="30000" dirty="0">
                <a:cs typeface="Arial" charset="0"/>
              </a:rPr>
              <a:t>1,2</a:t>
            </a:r>
            <a:endParaRPr lang="it-IT" altLang="en-US" sz="1800" b="1" dirty="0">
              <a:cs typeface="Arial" charset="0"/>
            </a:endParaRPr>
          </a:p>
          <a:p>
            <a:pPr marL="452438" indent="-452438" eaLnBrk="1" hangingPunct="1">
              <a:spcBef>
                <a:spcPct val="50000"/>
              </a:spcBef>
              <a:buClrTx/>
              <a:buSzTx/>
              <a:buFont typeface="Arial" panose="020B0604020202020204" pitchFamily="34" charset="0"/>
              <a:buChar char="•"/>
            </a:pPr>
            <a:r>
              <a:rPr lang="ru-RU" altLang="en-US" sz="1800" b="1" dirty="0">
                <a:cs typeface="Arial" charset="0"/>
              </a:rPr>
              <a:t>Значительная продукция ИЛ-6 объясняет многие клинические и лабораторные проявления </a:t>
            </a:r>
            <a:r>
              <a:rPr lang="ru-RU" altLang="en-US" sz="1800" b="1" dirty="0" err="1">
                <a:cs typeface="Arial" charset="0"/>
              </a:rPr>
              <a:t>сЮИА</a:t>
            </a:r>
            <a:r>
              <a:rPr lang="it-IT" altLang="en-US" sz="1800" b="1" baseline="30000" dirty="0">
                <a:cs typeface="Arial" charset="0"/>
              </a:rPr>
              <a:t>3,4</a:t>
            </a:r>
            <a:endParaRPr lang="it-IT" altLang="en-US" sz="1800" b="1" dirty="0">
              <a:cs typeface="Arial" charset="0"/>
            </a:endParaRPr>
          </a:p>
        </p:txBody>
      </p:sp>
      <p:sp>
        <p:nvSpPr>
          <p:cNvPr id="17412" name="Rectangle 1038"/>
          <p:cNvSpPr>
            <a:spLocks noChangeArrowheads="1"/>
          </p:cNvSpPr>
          <p:nvPr/>
        </p:nvSpPr>
        <p:spPr bwMode="auto">
          <a:xfrm>
            <a:off x="4899110" y="6039961"/>
            <a:ext cx="4167103"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algn="l" defTabSz="762000"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defTabSz="762000"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defTabSz="762000"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defTabSz="762000"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defTabSz="762000"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a:spcBef>
                <a:spcPct val="0"/>
              </a:spcBef>
              <a:buClrTx/>
              <a:buSzTx/>
              <a:buFontTx/>
              <a:buNone/>
            </a:pPr>
            <a:r>
              <a:rPr lang="it-IT" altLang="en-US" sz="1200">
                <a:cs typeface="Arial" charset="0"/>
              </a:rPr>
              <a:t>1. Fishman D, </a:t>
            </a:r>
            <a:r>
              <a:rPr lang="it-IT" altLang="en-US" sz="1200" i="1">
                <a:cs typeface="Arial" charset="0"/>
              </a:rPr>
              <a:t>et al. J Clin Invest</a:t>
            </a:r>
            <a:r>
              <a:rPr lang="it-IT" altLang="en-US" sz="1200">
                <a:cs typeface="Arial" charset="0"/>
              </a:rPr>
              <a:t> 1998; </a:t>
            </a:r>
            <a:r>
              <a:rPr lang="it-IT" altLang="en-US" sz="1200" b="1">
                <a:cs typeface="Arial" charset="0"/>
              </a:rPr>
              <a:t>102</a:t>
            </a:r>
            <a:r>
              <a:rPr lang="it-IT" altLang="en-US" sz="1200">
                <a:cs typeface="Arial" charset="0"/>
              </a:rPr>
              <a:t>:1369</a:t>
            </a:r>
            <a:r>
              <a:rPr lang="it-IT" altLang="en-US" sz="1200"/>
              <a:t>−</a:t>
            </a:r>
            <a:r>
              <a:rPr lang="it-IT" altLang="en-US" sz="1200">
                <a:cs typeface="Arial" charset="0"/>
              </a:rPr>
              <a:t>1376.</a:t>
            </a:r>
          </a:p>
          <a:p>
            <a:pPr algn="r">
              <a:spcBef>
                <a:spcPct val="0"/>
              </a:spcBef>
              <a:buClrTx/>
              <a:buSzTx/>
              <a:buFontTx/>
              <a:buNone/>
            </a:pPr>
            <a:r>
              <a:rPr lang="it-IT" altLang="en-US" sz="1200">
                <a:cs typeface="Arial" charset="0"/>
              </a:rPr>
              <a:t>2. Ogilvie EM, </a:t>
            </a:r>
            <a:r>
              <a:rPr lang="it-IT" altLang="en-US" sz="1200" i="1">
                <a:cs typeface="Arial" charset="0"/>
              </a:rPr>
              <a:t>et al. Arthritis Rheum</a:t>
            </a:r>
            <a:r>
              <a:rPr lang="it-IT" altLang="en-US" sz="1200">
                <a:cs typeface="Arial" charset="0"/>
              </a:rPr>
              <a:t> 2003; </a:t>
            </a:r>
            <a:r>
              <a:rPr lang="it-IT" altLang="en-US" sz="1200" b="1">
                <a:cs typeface="Arial" charset="0"/>
              </a:rPr>
              <a:t>48</a:t>
            </a:r>
            <a:r>
              <a:rPr lang="it-IT" altLang="en-US" sz="1200">
                <a:cs typeface="Arial" charset="0"/>
              </a:rPr>
              <a:t>:3202</a:t>
            </a:r>
            <a:r>
              <a:rPr lang="it-IT" altLang="en-US" sz="1200"/>
              <a:t>−</a:t>
            </a:r>
            <a:r>
              <a:rPr lang="it-IT" altLang="en-US" sz="1200">
                <a:cs typeface="Arial" charset="0"/>
              </a:rPr>
              <a:t>3206.</a:t>
            </a:r>
          </a:p>
          <a:p>
            <a:pPr algn="r">
              <a:spcBef>
                <a:spcPct val="0"/>
              </a:spcBef>
              <a:buClrTx/>
              <a:buSzTx/>
              <a:buFontTx/>
              <a:buNone/>
            </a:pPr>
            <a:r>
              <a:rPr lang="it-IT" altLang="en-US" sz="1200">
                <a:cs typeface="Arial" charset="0"/>
              </a:rPr>
              <a:t>3. De Benedetti F,</a:t>
            </a:r>
            <a:r>
              <a:rPr lang="it-IT" altLang="en-US" sz="1200" i="1">
                <a:cs typeface="Arial" charset="0"/>
              </a:rPr>
              <a:t> et al. Arthritis Rheum</a:t>
            </a:r>
            <a:r>
              <a:rPr lang="it-IT" altLang="en-US" sz="1200">
                <a:cs typeface="Arial" charset="0"/>
              </a:rPr>
              <a:t> 1991; </a:t>
            </a:r>
            <a:r>
              <a:rPr lang="it-IT" altLang="en-US" sz="1200" b="1">
                <a:cs typeface="Arial" charset="0"/>
              </a:rPr>
              <a:t>34</a:t>
            </a:r>
            <a:r>
              <a:rPr lang="it-IT" altLang="en-US" sz="1200">
                <a:cs typeface="Arial" charset="0"/>
              </a:rPr>
              <a:t>:1158−1163.</a:t>
            </a:r>
          </a:p>
          <a:p>
            <a:pPr algn="r">
              <a:spcBef>
                <a:spcPct val="0"/>
              </a:spcBef>
              <a:buClrTx/>
              <a:buSzTx/>
              <a:buFontTx/>
              <a:buNone/>
            </a:pPr>
            <a:r>
              <a:rPr lang="da-DK" altLang="en-US" sz="1200">
                <a:cs typeface="Arial" charset="0"/>
              </a:rPr>
              <a:t>4. De Benedetti F,</a:t>
            </a:r>
            <a:r>
              <a:rPr lang="da-DK" altLang="en-US" sz="1200" i="1">
                <a:cs typeface="Arial" charset="0"/>
              </a:rPr>
              <a:t> et al. </a:t>
            </a:r>
            <a:r>
              <a:rPr lang="it-IT" altLang="en-US" sz="1200" i="1">
                <a:cs typeface="Arial" charset="0"/>
              </a:rPr>
              <a:t>J Clin Invest </a:t>
            </a:r>
            <a:r>
              <a:rPr lang="it-IT" altLang="en-US" sz="1200">
                <a:cs typeface="Arial" charset="0"/>
              </a:rPr>
              <a:t>1994</a:t>
            </a:r>
            <a:r>
              <a:rPr lang="it-IT" altLang="en-US" sz="1200" i="1">
                <a:cs typeface="Arial" charset="0"/>
              </a:rPr>
              <a:t>; </a:t>
            </a:r>
            <a:r>
              <a:rPr lang="it-IT" altLang="en-US" sz="1200" b="1">
                <a:cs typeface="Arial" charset="0"/>
              </a:rPr>
              <a:t>93</a:t>
            </a:r>
            <a:r>
              <a:rPr lang="it-IT" altLang="en-US" sz="1200">
                <a:cs typeface="Arial" charset="0"/>
              </a:rPr>
              <a:t>:2114−2119.</a:t>
            </a:r>
          </a:p>
        </p:txBody>
      </p:sp>
      <p:sp>
        <p:nvSpPr>
          <p:cNvPr id="17413" name="Text Box 1029"/>
          <p:cNvSpPr txBox="1">
            <a:spLocks noChangeArrowheads="1"/>
          </p:cNvSpPr>
          <p:nvPr/>
        </p:nvSpPr>
        <p:spPr bwMode="auto">
          <a:xfrm>
            <a:off x="1848222" y="1382714"/>
            <a:ext cx="142006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50000"/>
              </a:spcBef>
              <a:buClrTx/>
              <a:buSzTx/>
              <a:buFontTx/>
              <a:buNone/>
            </a:pPr>
            <a:r>
              <a:rPr lang="ru-RU" altLang="en-US" sz="2000" b="1">
                <a:cs typeface="Arial" charset="0"/>
              </a:rPr>
              <a:t>Сыворотка</a:t>
            </a:r>
            <a:endParaRPr lang="it-IT" altLang="en-US" sz="2000" b="1">
              <a:cs typeface="Arial" charset="0"/>
            </a:endParaRPr>
          </a:p>
        </p:txBody>
      </p:sp>
      <p:sp>
        <p:nvSpPr>
          <p:cNvPr id="17414" name="Text Box 1030"/>
          <p:cNvSpPr txBox="1">
            <a:spLocks noChangeArrowheads="1"/>
          </p:cNvSpPr>
          <p:nvPr/>
        </p:nvSpPr>
        <p:spPr bwMode="auto">
          <a:xfrm>
            <a:off x="5398305" y="1382714"/>
            <a:ext cx="3155929"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50000"/>
              </a:spcBef>
              <a:buClrTx/>
              <a:buSzTx/>
              <a:buFontTx/>
              <a:buNone/>
            </a:pPr>
            <a:r>
              <a:rPr lang="ru-RU" altLang="en-US" sz="2000" b="1">
                <a:cs typeface="Arial" charset="0"/>
              </a:rPr>
              <a:t>Синовиальная жидкость</a:t>
            </a:r>
            <a:endParaRPr lang="it-IT" altLang="en-US" sz="2000" b="1">
              <a:cs typeface="Arial" charset="0"/>
            </a:endParaRPr>
          </a:p>
        </p:txBody>
      </p:sp>
      <p:grpSp>
        <p:nvGrpSpPr>
          <p:cNvPr id="2" name="Group 109"/>
          <p:cNvGrpSpPr>
            <a:grpSpLocks/>
          </p:cNvGrpSpPr>
          <p:nvPr/>
        </p:nvGrpSpPr>
        <p:grpSpPr bwMode="auto">
          <a:xfrm>
            <a:off x="846138" y="1941514"/>
            <a:ext cx="3621088" cy="2336799"/>
            <a:chOff x="533" y="1223"/>
            <a:chExt cx="2281" cy="1472"/>
          </a:xfrm>
        </p:grpSpPr>
        <p:sp>
          <p:nvSpPr>
            <p:cNvPr id="17456" name="Text Box 1031"/>
            <p:cNvSpPr txBox="1">
              <a:spLocks noChangeArrowheads="1"/>
            </p:cNvSpPr>
            <p:nvPr/>
          </p:nvSpPr>
          <p:spPr bwMode="auto">
            <a:xfrm>
              <a:off x="933" y="1223"/>
              <a:ext cx="19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4D4D4D"/>
                  </a:solidFill>
                  <a:miter lim="800000"/>
                  <a:headEnd/>
                  <a:tailEnd/>
                </a14:hiddenLine>
              </a:ext>
            </a:extLst>
          </p:spPr>
          <p:txBody>
            <a:bodyP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50000"/>
                </a:spcBef>
                <a:buClrTx/>
                <a:buSzTx/>
                <a:buFontTx/>
                <a:buNone/>
              </a:pPr>
              <a:r>
                <a:rPr lang="it-IT" altLang="en-US" sz="2000" b="1">
                  <a:cs typeface="Arial" charset="0"/>
                </a:rPr>
                <a:t>*</a:t>
              </a:r>
            </a:p>
          </p:txBody>
        </p:sp>
        <p:sp>
          <p:nvSpPr>
            <p:cNvPr id="17457" name="Line 25"/>
            <p:cNvSpPr>
              <a:spLocks noChangeShapeType="1"/>
            </p:cNvSpPr>
            <p:nvPr/>
          </p:nvSpPr>
          <p:spPr bwMode="auto">
            <a:xfrm>
              <a:off x="1028" y="1450"/>
              <a:ext cx="0" cy="104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58" name="Rectangle 26"/>
            <p:cNvSpPr>
              <a:spLocks noChangeArrowheads="1"/>
            </p:cNvSpPr>
            <p:nvPr/>
          </p:nvSpPr>
          <p:spPr bwMode="auto">
            <a:xfrm>
              <a:off x="929" y="1864"/>
              <a:ext cx="198" cy="503"/>
            </a:xfrm>
            <a:prstGeom prst="rect">
              <a:avLst/>
            </a:prstGeom>
            <a:solidFill>
              <a:srgbClr val="1829A4"/>
            </a:solidFill>
            <a:ln w="19050">
              <a:solidFill>
                <a:srgbClr val="4D4D4D"/>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7459" name="Line 27"/>
            <p:cNvSpPr>
              <a:spLocks noChangeShapeType="1"/>
            </p:cNvSpPr>
            <p:nvPr/>
          </p:nvSpPr>
          <p:spPr bwMode="auto">
            <a:xfrm>
              <a:off x="1531" y="2301"/>
              <a:ext cx="0" cy="215"/>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60" name="Rectangle 28"/>
            <p:cNvSpPr>
              <a:spLocks noChangeArrowheads="1"/>
            </p:cNvSpPr>
            <p:nvPr/>
          </p:nvSpPr>
          <p:spPr bwMode="auto">
            <a:xfrm>
              <a:off x="1431" y="2391"/>
              <a:ext cx="199" cy="96"/>
            </a:xfrm>
            <a:prstGeom prst="rect">
              <a:avLst/>
            </a:prstGeom>
            <a:solidFill>
              <a:srgbClr val="1829A4"/>
            </a:solidFill>
            <a:ln w="19050">
              <a:solidFill>
                <a:srgbClr val="4D4D4D"/>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7461" name="Line 29"/>
            <p:cNvSpPr>
              <a:spLocks noChangeShapeType="1"/>
            </p:cNvSpPr>
            <p:nvPr/>
          </p:nvSpPr>
          <p:spPr bwMode="auto">
            <a:xfrm>
              <a:off x="2046" y="2391"/>
              <a:ext cx="0" cy="125"/>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62" name="Rectangle 30"/>
            <p:cNvSpPr>
              <a:spLocks noChangeArrowheads="1"/>
            </p:cNvSpPr>
            <p:nvPr/>
          </p:nvSpPr>
          <p:spPr bwMode="auto">
            <a:xfrm>
              <a:off x="1947" y="2439"/>
              <a:ext cx="198" cy="66"/>
            </a:xfrm>
            <a:prstGeom prst="rect">
              <a:avLst/>
            </a:prstGeom>
            <a:solidFill>
              <a:srgbClr val="1829A4"/>
            </a:solidFill>
            <a:ln w="19050">
              <a:solidFill>
                <a:srgbClr val="4D4D4D"/>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7463" name="Line 31"/>
            <p:cNvSpPr>
              <a:spLocks noChangeShapeType="1"/>
            </p:cNvSpPr>
            <p:nvPr/>
          </p:nvSpPr>
          <p:spPr bwMode="auto">
            <a:xfrm>
              <a:off x="2551" y="2241"/>
              <a:ext cx="0" cy="26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64" name="Rectangle 32"/>
            <p:cNvSpPr>
              <a:spLocks noChangeArrowheads="1"/>
            </p:cNvSpPr>
            <p:nvPr/>
          </p:nvSpPr>
          <p:spPr bwMode="auto">
            <a:xfrm>
              <a:off x="2452" y="2349"/>
              <a:ext cx="198" cy="144"/>
            </a:xfrm>
            <a:prstGeom prst="rect">
              <a:avLst/>
            </a:prstGeom>
            <a:solidFill>
              <a:srgbClr val="1829A4"/>
            </a:solidFill>
            <a:ln w="19050">
              <a:solidFill>
                <a:srgbClr val="4D4D4D"/>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nvGrpSpPr>
            <p:cNvPr id="3" name="Group 107"/>
            <p:cNvGrpSpPr>
              <a:grpSpLocks/>
            </p:cNvGrpSpPr>
            <p:nvPr/>
          </p:nvGrpSpPr>
          <p:grpSpPr bwMode="auto">
            <a:xfrm>
              <a:off x="533" y="1270"/>
              <a:ext cx="2281" cy="1425"/>
              <a:chOff x="469" y="1270"/>
              <a:chExt cx="2281" cy="1425"/>
            </a:xfrm>
          </p:grpSpPr>
          <p:grpSp>
            <p:nvGrpSpPr>
              <p:cNvPr id="4" name="Group 88"/>
              <p:cNvGrpSpPr>
                <a:grpSpLocks/>
              </p:cNvGrpSpPr>
              <p:nvPr/>
            </p:nvGrpSpPr>
            <p:grpSpPr bwMode="auto">
              <a:xfrm>
                <a:off x="658" y="1325"/>
                <a:ext cx="2092" cy="1233"/>
                <a:chOff x="658" y="1325"/>
                <a:chExt cx="2092" cy="1233"/>
              </a:xfrm>
            </p:grpSpPr>
            <p:sp>
              <p:nvSpPr>
                <p:cNvPr id="17478" name="Line 13"/>
                <p:cNvSpPr>
                  <a:spLocks noChangeShapeType="1"/>
                </p:cNvSpPr>
                <p:nvPr/>
              </p:nvSpPr>
              <p:spPr bwMode="auto">
                <a:xfrm>
                  <a:off x="709" y="1325"/>
                  <a:ext cx="0" cy="1203"/>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5" name="Group 86"/>
                <p:cNvGrpSpPr>
                  <a:grpSpLocks/>
                </p:cNvGrpSpPr>
                <p:nvPr/>
              </p:nvGrpSpPr>
              <p:grpSpPr bwMode="auto">
                <a:xfrm>
                  <a:off x="658" y="1325"/>
                  <a:ext cx="57" cy="1203"/>
                  <a:chOff x="661" y="1325"/>
                  <a:chExt cx="57" cy="1203"/>
                </a:xfrm>
              </p:grpSpPr>
              <p:sp>
                <p:nvSpPr>
                  <p:cNvPr id="17487" name="Line 14"/>
                  <p:cNvSpPr>
                    <a:spLocks noChangeShapeType="1"/>
                  </p:cNvSpPr>
                  <p:nvPr/>
                </p:nvSpPr>
                <p:spPr bwMode="auto">
                  <a:xfrm>
                    <a:off x="661" y="2528"/>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8" name="Line 15"/>
                  <p:cNvSpPr>
                    <a:spLocks noChangeShapeType="1"/>
                  </p:cNvSpPr>
                  <p:nvPr/>
                </p:nvSpPr>
                <p:spPr bwMode="auto">
                  <a:xfrm>
                    <a:off x="661" y="2229"/>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9" name="Line 16"/>
                  <p:cNvSpPr>
                    <a:spLocks noChangeShapeType="1"/>
                  </p:cNvSpPr>
                  <p:nvPr/>
                </p:nvSpPr>
                <p:spPr bwMode="auto">
                  <a:xfrm>
                    <a:off x="661" y="1930"/>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90" name="Line 17"/>
                  <p:cNvSpPr>
                    <a:spLocks noChangeShapeType="1"/>
                  </p:cNvSpPr>
                  <p:nvPr/>
                </p:nvSpPr>
                <p:spPr bwMode="auto">
                  <a:xfrm>
                    <a:off x="661" y="1624"/>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91" name="Line 18"/>
                  <p:cNvSpPr>
                    <a:spLocks noChangeShapeType="1"/>
                  </p:cNvSpPr>
                  <p:nvPr/>
                </p:nvSpPr>
                <p:spPr bwMode="auto">
                  <a:xfrm>
                    <a:off x="661" y="1325"/>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6" name="Group 87"/>
                <p:cNvGrpSpPr>
                  <a:grpSpLocks/>
                </p:cNvGrpSpPr>
                <p:nvPr/>
              </p:nvGrpSpPr>
              <p:grpSpPr bwMode="auto">
                <a:xfrm>
                  <a:off x="709" y="2499"/>
                  <a:ext cx="2041" cy="59"/>
                  <a:chOff x="709" y="2499"/>
                  <a:chExt cx="2041" cy="59"/>
                </a:xfrm>
              </p:grpSpPr>
              <p:sp>
                <p:nvSpPr>
                  <p:cNvPr id="17481" name="Line 19"/>
                  <p:cNvSpPr>
                    <a:spLocks noChangeShapeType="1"/>
                  </p:cNvSpPr>
                  <p:nvPr/>
                </p:nvSpPr>
                <p:spPr bwMode="auto">
                  <a:xfrm>
                    <a:off x="709" y="2528"/>
                    <a:ext cx="2041"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2" name="Line 20"/>
                  <p:cNvSpPr>
                    <a:spLocks noChangeShapeType="1"/>
                  </p:cNvSpPr>
                  <p:nvPr/>
                </p:nvSpPr>
                <p:spPr bwMode="auto">
                  <a:xfrm flipV="1">
                    <a:off x="709"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3" name="Line 21"/>
                  <p:cNvSpPr>
                    <a:spLocks noChangeShapeType="1"/>
                  </p:cNvSpPr>
                  <p:nvPr/>
                </p:nvSpPr>
                <p:spPr bwMode="auto">
                  <a:xfrm flipV="1">
                    <a:off x="1219"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4" name="Line 22"/>
                  <p:cNvSpPr>
                    <a:spLocks noChangeShapeType="1"/>
                  </p:cNvSpPr>
                  <p:nvPr/>
                </p:nvSpPr>
                <p:spPr bwMode="auto">
                  <a:xfrm flipV="1">
                    <a:off x="1730"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5" name="Line 23"/>
                  <p:cNvSpPr>
                    <a:spLocks noChangeShapeType="1"/>
                  </p:cNvSpPr>
                  <p:nvPr/>
                </p:nvSpPr>
                <p:spPr bwMode="auto">
                  <a:xfrm flipV="1">
                    <a:off x="2240"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86" name="Line 24"/>
                  <p:cNvSpPr>
                    <a:spLocks noChangeShapeType="1"/>
                  </p:cNvSpPr>
                  <p:nvPr/>
                </p:nvSpPr>
                <p:spPr bwMode="auto">
                  <a:xfrm flipV="1">
                    <a:off x="2750"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7" name="Group 83"/>
              <p:cNvGrpSpPr>
                <a:grpSpLocks/>
              </p:cNvGrpSpPr>
              <p:nvPr/>
            </p:nvGrpSpPr>
            <p:grpSpPr bwMode="auto">
              <a:xfrm>
                <a:off x="469" y="1270"/>
                <a:ext cx="161" cy="1320"/>
                <a:chOff x="469" y="1270"/>
                <a:chExt cx="161" cy="1320"/>
              </a:xfrm>
            </p:grpSpPr>
            <p:sp>
              <p:nvSpPr>
                <p:cNvPr id="17473" name="Rectangle 33"/>
                <p:cNvSpPr>
                  <a:spLocks noChangeArrowheads="1"/>
                </p:cNvSpPr>
                <p:nvPr/>
              </p:nvSpPr>
              <p:spPr bwMode="auto">
                <a:xfrm>
                  <a:off x="576" y="2474"/>
                  <a:ext cx="54" cy="116"/>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0</a:t>
                  </a:r>
                  <a:endParaRPr lang="en-GB" altLang="en-US" sz="2400" b="1">
                    <a:cs typeface="Arial" charset="0"/>
                  </a:endParaRPr>
                </a:p>
              </p:txBody>
            </p:sp>
            <p:sp>
              <p:nvSpPr>
                <p:cNvPr id="17474" name="Rectangle 34"/>
                <p:cNvSpPr>
                  <a:spLocks noChangeArrowheads="1"/>
                </p:cNvSpPr>
                <p:nvPr/>
              </p:nvSpPr>
              <p:spPr bwMode="auto">
                <a:xfrm>
                  <a:off x="469" y="2173"/>
                  <a:ext cx="161" cy="116"/>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100</a:t>
                  </a:r>
                  <a:endParaRPr lang="en-GB" altLang="en-US" sz="2400" b="1">
                    <a:cs typeface="Arial" charset="0"/>
                  </a:endParaRPr>
                </a:p>
              </p:txBody>
            </p:sp>
            <p:sp>
              <p:nvSpPr>
                <p:cNvPr id="17475" name="Rectangle 35"/>
                <p:cNvSpPr>
                  <a:spLocks noChangeArrowheads="1"/>
                </p:cNvSpPr>
                <p:nvPr/>
              </p:nvSpPr>
              <p:spPr bwMode="auto">
                <a:xfrm>
                  <a:off x="469" y="1872"/>
                  <a:ext cx="161" cy="116"/>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200</a:t>
                  </a:r>
                  <a:endParaRPr lang="en-GB" altLang="en-US" sz="2400" b="1">
                    <a:cs typeface="Arial" charset="0"/>
                  </a:endParaRPr>
                </a:p>
              </p:txBody>
            </p:sp>
            <p:sp>
              <p:nvSpPr>
                <p:cNvPr id="17476" name="Rectangle 36"/>
                <p:cNvSpPr>
                  <a:spLocks noChangeArrowheads="1"/>
                </p:cNvSpPr>
                <p:nvPr/>
              </p:nvSpPr>
              <p:spPr bwMode="auto">
                <a:xfrm>
                  <a:off x="469" y="1571"/>
                  <a:ext cx="161" cy="116"/>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300</a:t>
                  </a:r>
                  <a:endParaRPr lang="en-GB" altLang="en-US" sz="2400" b="1">
                    <a:cs typeface="Arial" charset="0"/>
                  </a:endParaRPr>
                </a:p>
              </p:txBody>
            </p:sp>
            <p:sp>
              <p:nvSpPr>
                <p:cNvPr id="17477" name="Rectangle 37"/>
                <p:cNvSpPr>
                  <a:spLocks noChangeArrowheads="1"/>
                </p:cNvSpPr>
                <p:nvPr/>
              </p:nvSpPr>
              <p:spPr bwMode="auto">
                <a:xfrm>
                  <a:off x="469" y="1270"/>
                  <a:ext cx="161" cy="116"/>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400</a:t>
                  </a:r>
                  <a:endParaRPr lang="en-GB" altLang="en-US" sz="2400" b="1">
                    <a:cs typeface="Arial" charset="0"/>
                  </a:endParaRPr>
                </a:p>
              </p:txBody>
            </p:sp>
          </p:grpSp>
          <p:grpSp>
            <p:nvGrpSpPr>
              <p:cNvPr id="8" name="Group 104"/>
              <p:cNvGrpSpPr>
                <a:grpSpLocks/>
              </p:cNvGrpSpPr>
              <p:nvPr/>
            </p:nvGrpSpPr>
            <p:grpSpPr bwMode="auto">
              <a:xfrm>
                <a:off x="830" y="2588"/>
                <a:ext cx="1717" cy="107"/>
                <a:chOff x="830" y="2588"/>
                <a:chExt cx="1717" cy="107"/>
              </a:xfrm>
            </p:grpSpPr>
            <p:sp>
              <p:nvSpPr>
                <p:cNvPr id="17469" name="Rectangle 38"/>
                <p:cNvSpPr>
                  <a:spLocks noChangeArrowheads="1"/>
                </p:cNvSpPr>
                <p:nvPr/>
              </p:nvSpPr>
              <p:spPr bwMode="auto">
                <a:xfrm>
                  <a:off x="830" y="2588"/>
                  <a:ext cx="270" cy="107"/>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сЮИА</a:t>
                  </a:r>
                  <a:endParaRPr lang="en-GB" altLang="en-US" sz="1100" b="1">
                    <a:cs typeface="Arial" charset="0"/>
                  </a:endParaRPr>
                </a:p>
              </p:txBody>
            </p:sp>
            <p:sp>
              <p:nvSpPr>
                <p:cNvPr id="17470" name="Rectangle 39"/>
                <p:cNvSpPr>
                  <a:spLocks noChangeArrowheads="1"/>
                </p:cNvSpPr>
                <p:nvPr/>
              </p:nvSpPr>
              <p:spPr bwMode="auto">
                <a:xfrm>
                  <a:off x="1250" y="2588"/>
                  <a:ext cx="437" cy="97"/>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000" b="1">
                      <a:cs typeface="Arial" charset="0"/>
                    </a:rPr>
                    <a:t>Поли</a:t>
                  </a:r>
                  <a:r>
                    <a:rPr lang="en-GB" altLang="en-US" sz="1000" b="1">
                      <a:cs typeface="Arial" charset="0"/>
                    </a:rPr>
                    <a:t>-</a:t>
                  </a:r>
                  <a:r>
                    <a:rPr lang="ru-RU" altLang="en-US" sz="1000" b="1">
                      <a:cs typeface="Arial" charset="0"/>
                    </a:rPr>
                    <a:t>ЮИА</a:t>
                  </a:r>
                  <a:endParaRPr lang="en-GB" altLang="en-US" sz="1000" b="1">
                    <a:cs typeface="Arial" charset="0"/>
                  </a:endParaRPr>
                </a:p>
              </p:txBody>
            </p:sp>
            <p:sp>
              <p:nvSpPr>
                <p:cNvPr id="17471" name="Rectangle 40"/>
                <p:cNvSpPr>
                  <a:spLocks noChangeArrowheads="1"/>
                </p:cNvSpPr>
                <p:nvPr/>
              </p:nvSpPr>
              <p:spPr bwMode="auto">
                <a:xfrm>
                  <a:off x="1721" y="2588"/>
                  <a:ext cx="521" cy="107"/>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Олиго</a:t>
                  </a:r>
                  <a:r>
                    <a:rPr lang="en-GB" altLang="en-US" sz="1100" b="1">
                      <a:cs typeface="Arial" charset="0"/>
                    </a:rPr>
                    <a:t>-</a:t>
                  </a:r>
                  <a:r>
                    <a:rPr lang="ru-RU" altLang="en-US" sz="1100" b="1">
                      <a:cs typeface="Arial" charset="0"/>
                    </a:rPr>
                    <a:t>ЮИА</a:t>
                  </a:r>
                  <a:endParaRPr lang="en-GB" altLang="en-US" sz="1100" b="1">
                    <a:cs typeface="Arial" charset="0"/>
                  </a:endParaRPr>
                </a:p>
              </p:txBody>
            </p:sp>
            <p:sp>
              <p:nvSpPr>
                <p:cNvPr id="17472" name="Rectangle 41"/>
                <p:cNvSpPr>
                  <a:spLocks noChangeArrowheads="1"/>
                </p:cNvSpPr>
                <p:nvPr/>
              </p:nvSpPr>
              <p:spPr bwMode="auto">
                <a:xfrm>
                  <a:off x="2423" y="2588"/>
                  <a:ext cx="124" cy="107"/>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РА</a:t>
                  </a:r>
                  <a:endParaRPr lang="en-GB" altLang="en-US" sz="1100" b="1">
                    <a:cs typeface="Arial" charset="0"/>
                  </a:endParaRPr>
                </a:p>
              </p:txBody>
            </p:sp>
          </p:grpSp>
        </p:grpSp>
      </p:grpSp>
      <p:sp>
        <p:nvSpPr>
          <p:cNvPr id="17416" name="Rectangle 42"/>
          <p:cNvSpPr>
            <a:spLocks noChangeArrowheads="1"/>
          </p:cNvSpPr>
          <p:nvPr/>
        </p:nvSpPr>
        <p:spPr bwMode="auto">
          <a:xfrm rot="-5400000">
            <a:off x="-491719" y="2962504"/>
            <a:ext cx="2339165" cy="215444"/>
          </a:xfrm>
          <a:prstGeom prst="rect">
            <a:avLst/>
          </a:prstGeom>
          <a:noFill/>
          <a:ln>
            <a:noFill/>
          </a:ln>
          <a:extLst>
            <a:ext uri="{909E8E84-426E-40DD-AFC4-6F175D3DCCD1}">
              <a14:hiddenFill xmlns:a14="http://schemas.microsoft.com/office/drawing/2010/main" xmlns="">
                <a:solidFill>
                  <a:srgbClr val="953694"/>
                </a:solidFill>
              </a14:hiddenFill>
            </a:ext>
            <a:ext uri="{91240B29-F687-4F45-9708-019B960494DF}">
              <a14:hiddenLine xmlns:a14="http://schemas.microsoft.com/office/drawing/2010/main" xmlns="" w="9525">
                <a:solidFill>
                  <a:srgbClr val="4D4D4D"/>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rtl="1" eaLnBrk="1" hangingPunct="1">
              <a:spcBef>
                <a:spcPct val="0"/>
              </a:spcBef>
              <a:buClrTx/>
              <a:buSzTx/>
              <a:buFontTx/>
              <a:buNone/>
            </a:pPr>
            <a:r>
              <a:rPr lang="ru-RU" altLang="en-US" sz="1400" b="1">
                <a:cs typeface="Arial" charset="0"/>
              </a:rPr>
              <a:t>Уровень ИЛ-6</a:t>
            </a:r>
            <a:r>
              <a:rPr lang="en-GB" altLang="en-US" sz="1400" b="1">
                <a:cs typeface="Arial" charset="0"/>
              </a:rPr>
              <a:t> (</a:t>
            </a:r>
            <a:r>
              <a:rPr lang="ru-RU" altLang="en-US" sz="1400" b="1">
                <a:cs typeface="Arial" charset="0"/>
              </a:rPr>
              <a:t>ФРГ</a:t>
            </a:r>
            <a:r>
              <a:rPr lang="en-GB" altLang="en-US" sz="1400" b="1">
                <a:cs typeface="Arial" charset="0"/>
              </a:rPr>
              <a:t> </a:t>
            </a:r>
            <a:r>
              <a:rPr lang="ru-RU" altLang="en-US" sz="1400" b="1">
                <a:cs typeface="Arial" charset="0"/>
              </a:rPr>
              <a:t>Ед</a:t>
            </a:r>
            <a:r>
              <a:rPr lang="en-GB" altLang="en-US" sz="1400" b="1">
                <a:cs typeface="Arial" charset="0"/>
              </a:rPr>
              <a:t>/</a:t>
            </a:r>
            <a:r>
              <a:rPr lang="ru-RU" altLang="en-US" sz="1400" b="1">
                <a:cs typeface="Arial" charset="0"/>
              </a:rPr>
              <a:t>мл</a:t>
            </a:r>
            <a:r>
              <a:rPr lang="en-GB" altLang="en-US" sz="1400" b="1">
                <a:cs typeface="Arial" charset="0"/>
              </a:rPr>
              <a:t>)</a:t>
            </a:r>
          </a:p>
        </p:txBody>
      </p:sp>
      <p:sp>
        <p:nvSpPr>
          <p:cNvPr id="17417" name="Rectangle 74"/>
          <p:cNvSpPr>
            <a:spLocks noChangeArrowheads="1"/>
          </p:cNvSpPr>
          <p:nvPr/>
        </p:nvSpPr>
        <p:spPr bwMode="auto">
          <a:xfrm rot="-5400000">
            <a:off x="3533178" y="2939973"/>
            <a:ext cx="2677720"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rtl="1" eaLnBrk="1" hangingPunct="1">
              <a:spcBef>
                <a:spcPct val="0"/>
              </a:spcBef>
              <a:buClrTx/>
              <a:buSzTx/>
              <a:buFontTx/>
              <a:buNone/>
            </a:pPr>
            <a:r>
              <a:rPr lang="ru-RU" altLang="en-US" sz="1600" b="1"/>
              <a:t>Уровень ИЛ-6</a:t>
            </a:r>
            <a:r>
              <a:rPr lang="en-GB" altLang="en-US" sz="1600" b="1"/>
              <a:t> (</a:t>
            </a:r>
            <a:r>
              <a:rPr lang="ru-RU" altLang="en-US" sz="1600" b="1"/>
              <a:t>ФРГ</a:t>
            </a:r>
            <a:r>
              <a:rPr lang="en-GB" altLang="en-US" sz="1600" b="1"/>
              <a:t> </a:t>
            </a:r>
            <a:r>
              <a:rPr lang="ru-RU" altLang="en-US" sz="1600" b="1"/>
              <a:t>Ед</a:t>
            </a:r>
            <a:r>
              <a:rPr lang="en-GB" altLang="en-US" sz="1600" b="1"/>
              <a:t>/</a:t>
            </a:r>
            <a:r>
              <a:rPr lang="ru-RU" altLang="en-US" sz="1600" b="1"/>
              <a:t>мл</a:t>
            </a:r>
            <a:r>
              <a:rPr lang="en-GB" altLang="en-US" sz="1600" b="1"/>
              <a:t>)</a:t>
            </a:r>
          </a:p>
        </p:txBody>
      </p:sp>
      <p:sp>
        <p:nvSpPr>
          <p:cNvPr id="17418" name="Text Box 77"/>
          <p:cNvSpPr txBox="1">
            <a:spLocks noChangeArrowheads="1"/>
          </p:cNvSpPr>
          <p:nvPr/>
        </p:nvSpPr>
        <p:spPr bwMode="auto">
          <a:xfrm>
            <a:off x="76200" y="6409294"/>
            <a:ext cx="3556871" cy="369332"/>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it-IT" altLang="en-US" sz="1200" b="1">
                <a:cs typeface="Arial" charset="0"/>
              </a:rPr>
              <a:t>* </a:t>
            </a:r>
            <a:r>
              <a:rPr lang="it-IT" altLang="en-US" sz="1200" b="1" i="1">
                <a:cs typeface="Arial" charset="0"/>
              </a:rPr>
              <a:t>P</a:t>
            </a:r>
            <a:r>
              <a:rPr lang="ru-RU" altLang="en-US" sz="1200" b="1" i="1">
                <a:cs typeface="Arial" charset="0"/>
              </a:rPr>
              <a:t> </a:t>
            </a:r>
            <a:r>
              <a:rPr lang="it-IT" altLang="en-US" sz="1200" b="1">
                <a:cs typeface="Arial" charset="0"/>
              </a:rPr>
              <a:t>&lt;</a:t>
            </a:r>
            <a:r>
              <a:rPr lang="ru-RU" altLang="en-US" sz="1200" b="1">
                <a:cs typeface="Arial" charset="0"/>
              </a:rPr>
              <a:t> </a:t>
            </a:r>
            <a:r>
              <a:rPr lang="it-IT" altLang="en-US" sz="1200" b="1">
                <a:cs typeface="Arial" charset="0"/>
              </a:rPr>
              <a:t>0</a:t>
            </a:r>
            <a:r>
              <a:rPr lang="ru-RU" altLang="en-US" sz="1200" b="1">
                <a:cs typeface="Arial" charset="0"/>
              </a:rPr>
              <a:t>,</a:t>
            </a:r>
            <a:r>
              <a:rPr lang="it-IT" altLang="en-US" sz="1200" b="1">
                <a:cs typeface="Arial" charset="0"/>
              </a:rPr>
              <a:t>001 </a:t>
            </a:r>
            <a:r>
              <a:rPr lang="ru-RU" altLang="en-US" sz="1200" b="1">
                <a:cs typeface="Arial" charset="0"/>
              </a:rPr>
              <a:t>по сравнению с другими артритами</a:t>
            </a:r>
            <a:endParaRPr lang="it-IT" altLang="en-US" sz="1200" b="1">
              <a:cs typeface="Arial" charset="0"/>
            </a:endParaRPr>
          </a:p>
          <a:p>
            <a:pPr eaLnBrk="1" hangingPunct="1">
              <a:spcBef>
                <a:spcPct val="0"/>
              </a:spcBef>
              <a:buClrTx/>
              <a:buSzTx/>
              <a:buFontTx/>
              <a:buNone/>
            </a:pPr>
            <a:r>
              <a:rPr lang="ru-RU" altLang="en-US" sz="1200">
                <a:cs typeface="Arial" charset="0"/>
              </a:rPr>
              <a:t>ФРГ</a:t>
            </a:r>
            <a:r>
              <a:rPr lang="it-IT" altLang="en-US" sz="1200">
                <a:cs typeface="Arial" charset="0"/>
              </a:rPr>
              <a:t> = </a:t>
            </a:r>
            <a:r>
              <a:rPr lang="ru-RU" altLang="en-US" sz="1200">
                <a:cs typeface="Arial" charset="0"/>
              </a:rPr>
              <a:t>фактор роста гибридом</a:t>
            </a:r>
            <a:endParaRPr lang="en-GB" altLang="en-US" sz="1200"/>
          </a:p>
        </p:txBody>
      </p:sp>
      <p:grpSp>
        <p:nvGrpSpPr>
          <p:cNvPr id="9" name="Group 108"/>
          <p:cNvGrpSpPr>
            <a:grpSpLocks/>
          </p:cNvGrpSpPr>
          <p:nvPr/>
        </p:nvGrpSpPr>
        <p:grpSpPr bwMode="auto">
          <a:xfrm>
            <a:off x="5022851" y="1920875"/>
            <a:ext cx="3846513" cy="2320926"/>
            <a:chOff x="3164" y="1210"/>
            <a:chExt cx="2423" cy="1462"/>
          </a:xfrm>
        </p:grpSpPr>
        <p:sp>
          <p:nvSpPr>
            <p:cNvPr id="17420" name="Text Box 1032"/>
            <p:cNvSpPr txBox="1">
              <a:spLocks noChangeArrowheads="1"/>
            </p:cNvSpPr>
            <p:nvPr/>
          </p:nvSpPr>
          <p:spPr bwMode="auto">
            <a:xfrm>
              <a:off x="3701" y="1210"/>
              <a:ext cx="192" cy="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50000"/>
                </a:spcBef>
                <a:buClrTx/>
                <a:buSzTx/>
                <a:buFontTx/>
                <a:buNone/>
              </a:pPr>
              <a:r>
                <a:rPr lang="it-IT" altLang="en-US" sz="2000" b="1">
                  <a:cs typeface="Arial" charset="0"/>
                </a:rPr>
                <a:t>*</a:t>
              </a:r>
            </a:p>
          </p:txBody>
        </p:sp>
        <p:sp>
          <p:nvSpPr>
            <p:cNvPr id="17421" name="Line 57"/>
            <p:cNvSpPr>
              <a:spLocks noChangeShapeType="1"/>
            </p:cNvSpPr>
            <p:nvPr/>
          </p:nvSpPr>
          <p:spPr bwMode="auto">
            <a:xfrm>
              <a:off x="3797" y="1448"/>
              <a:ext cx="0" cy="895"/>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22" name="Rectangle 58"/>
            <p:cNvSpPr>
              <a:spLocks noChangeArrowheads="1"/>
            </p:cNvSpPr>
            <p:nvPr/>
          </p:nvSpPr>
          <p:spPr bwMode="auto">
            <a:xfrm>
              <a:off x="3704" y="1772"/>
              <a:ext cx="186" cy="463"/>
            </a:xfrm>
            <a:prstGeom prst="rect">
              <a:avLst/>
            </a:prstGeom>
            <a:solidFill>
              <a:srgbClr val="1829A4"/>
            </a:solidFill>
            <a:ln w="19050">
              <a:solidFill>
                <a:schemeClr val="tx1"/>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7423" name="Line 59"/>
            <p:cNvSpPr>
              <a:spLocks noChangeShapeType="1"/>
            </p:cNvSpPr>
            <p:nvPr/>
          </p:nvSpPr>
          <p:spPr bwMode="auto">
            <a:xfrm>
              <a:off x="4308" y="1622"/>
              <a:ext cx="0" cy="883"/>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24" name="Rectangle 60"/>
            <p:cNvSpPr>
              <a:spLocks noChangeArrowheads="1"/>
            </p:cNvSpPr>
            <p:nvPr/>
          </p:nvSpPr>
          <p:spPr bwMode="auto">
            <a:xfrm>
              <a:off x="4215" y="2331"/>
              <a:ext cx="186" cy="138"/>
            </a:xfrm>
            <a:prstGeom prst="rect">
              <a:avLst/>
            </a:prstGeom>
            <a:solidFill>
              <a:srgbClr val="1829A4"/>
            </a:solidFill>
            <a:ln w="19050">
              <a:solidFill>
                <a:schemeClr val="tx1"/>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7425" name="Line 61"/>
            <p:cNvSpPr>
              <a:spLocks noChangeShapeType="1"/>
            </p:cNvSpPr>
            <p:nvPr/>
          </p:nvSpPr>
          <p:spPr bwMode="auto">
            <a:xfrm>
              <a:off x="4812" y="1622"/>
              <a:ext cx="0" cy="883"/>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26" name="Rectangle 62"/>
            <p:cNvSpPr>
              <a:spLocks noChangeArrowheads="1"/>
            </p:cNvSpPr>
            <p:nvPr/>
          </p:nvSpPr>
          <p:spPr bwMode="auto">
            <a:xfrm>
              <a:off x="4719" y="2301"/>
              <a:ext cx="186" cy="162"/>
            </a:xfrm>
            <a:prstGeom prst="rect">
              <a:avLst/>
            </a:prstGeom>
            <a:solidFill>
              <a:srgbClr val="1829A4"/>
            </a:solidFill>
            <a:ln w="19050">
              <a:solidFill>
                <a:schemeClr val="tx1"/>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7427" name="Line 63"/>
            <p:cNvSpPr>
              <a:spLocks noChangeShapeType="1"/>
            </p:cNvSpPr>
            <p:nvPr/>
          </p:nvSpPr>
          <p:spPr bwMode="auto">
            <a:xfrm>
              <a:off x="5333" y="1682"/>
              <a:ext cx="0" cy="823"/>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28" name="Rectangle 64"/>
            <p:cNvSpPr>
              <a:spLocks noChangeArrowheads="1"/>
            </p:cNvSpPr>
            <p:nvPr/>
          </p:nvSpPr>
          <p:spPr bwMode="auto">
            <a:xfrm>
              <a:off x="5240" y="2253"/>
              <a:ext cx="186" cy="210"/>
            </a:xfrm>
            <a:prstGeom prst="rect">
              <a:avLst/>
            </a:prstGeom>
            <a:solidFill>
              <a:srgbClr val="1829A4"/>
            </a:solidFill>
            <a:ln w="19050">
              <a:solidFill>
                <a:schemeClr val="tx1"/>
              </a:solidFill>
              <a:miter lim="800000"/>
              <a:headEnd/>
              <a:tailEnd/>
            </a:ln>
          </p:spPr>
          <p:txBody>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nvGrpSpPr>
            <p:cNvPr id="10" name="Group 106"/>
            <p:cNvGrpSpPr>
              <a:grpSpLocks/>
            </p:cNvGrpSpPr>
            <p:nvPr/>
          </p:nvGrpSpPr>
          <p:grpSpPr bwMode="auto">
            <a:xfrm>
              <a:off x="3164" y="1270"/>
              <a:ext cx="2423" cy="1402"/>
              <a:chOff x="3172" y="1270"/>
              <a:chExt cx="2423" cy="1402"/>
            </a:xfrm>
          </p:grpSpPr>
          <p:grpSp>
            <p:nvGrpSpPr>
              <p:cNvPr id="11" name="Group 82"/>
              <p:cNvGrpSpPr>
                <a:grpSpLocks/>
              </p:cNvGrpSpPr>
              <p:nvPr/>
            </p:nvGrpSpPr>
            <p:grpSpPr bwMode="auto">
              <a:xfrm>
                <a:off x="3172" y="1270"/>
                <a:ext cx="295" cy="1320"/>
                <a:chOff x="3188" y="1270"/>
                <a:chExt cx="295" cy="1320"/>
              </a:xfrm>
            </p:grpSpPr>
            <p:sp>
              <p:nvSpPr>
                <p:cNvPr id="17451" name="Rectangle 65"/>
                <p:cNvSpPr>
                  <a:spLocks noChangeArrowheads="1"/>
                </p:cNvSpPr>
                <p:nvPr/>
              </p:nvSpPr>
              <p:spPr bwMode="auto">
                <a:xfrm>
                  <a:off x="3429" y="2474"/>
                  <a:ext cx="54" cy="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0</a:t>
                  </a:r>
                  <a:endParaRPr lang="en-GB" altLang="en-US" sz="2400" b="1">
                    <a:cs typeface="Arial" charset="0"/>
                  </a:endParaRPr>
                </a:p>
              </p:txBody>
            </p:sp>
            <p:sp>
              <p:nvSpPr>
                <p:cNvPr id="17452" name="Rectangle 66"/>
                <p:cNvSpPr>
                  <a:spLocks noChangeArrowheads="1"/>
                </p:cNvSpPr>
                <p:nvPr/>
              </p:nvSpPr>
              <p:spPr bwMode="auto">
                <a:xfrm>
                  <a:off x="3188" y="2173"/>
                  <a:ext cx="295" cy="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10,000</a:t>
                  </a:r>
                  <a:endParaRPr lang="en-GB" altLang="en-US" sz="2400" b="1">
                    <a:cs typeface="Arial" charset="0"/>
                  </a:endParaRPr>
                </a:p>
              </p:txBody>
            </p:sp>
            <p:sp>
              <p:nvSpPr>
                <p:cNvPr id="17453" name="Rectangle 67"/>
                <p:cNvSpPr>
                  <a:spLocks noChangeArrowheads="1"/>
                </p:cNvSpPr>
                <p:nvPr/>
              </p:nvSpPr>
              <p:spPr bwMode="auto">
                <a:xfrm>
                  <a:off x="3188" y="1872"/>
                  <a:ext cx="295" cy="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20,000</a:t>
                  </a:r>
                  <a:endParaRPr lang="en-GB" altLang="en-US" sz="2400" b="1">
                    <a:cs typeface="Arial" charset="0"/>
                  </a:endParaRPr>
                </a:p>
              </p:txBody>
            </p:sp>
            <p:sp>
              <p:nvSpPr>
                <p:cNvPr id="17454" name="Rectangle 68"/>
                <p:cNvSpPr>
                  <a:spLocks noChangeArrowheads="1"/>
                </p:cNvSpPr>
                <p:nvPr/>
              </p:nvSpPr>
              <p:spPr bwMode="auto">
                <a:xfrm>
                  <a:off x="3188" y="1571"/>
                  <a:ext cx="295" cy="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30,000</a:t>
                  </a:r>
                  <a:endParaRPr lang="en-GB" altLang="en-US" sz="2400" b="1">
                    <a:cs typeface="Arial" charset="0"/>
                  </a:endParaRPr>
                </a:p>
              </p:txBody>
            </p:sp>
            <p:sp>
              <p:nvSpPr>
                <p:cNvPr id="17455" name="Rectangle 69"/>
                <p:cNvSpPr>
                  <a:spLocks noChangeArrowheads="1"/>
                </p:cNvSpPr>
                <p:nvPr/>
              </p:nvSpPr>
              <p:spPr bwMode="auto">
                <a:xfrm>
                  <a:off x="3188" y="1270"/>
                  <a:ext cx="295" cy="1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cs typeface="Arial" charset="0"/>
                    </a:rPr>
                    <a:t>40,000</a:t>
                  </a:r>
                  <a:endParaRPr lang="en-GB" altLang="en-US" sz="2400" b="1">
                    <a:cs typeface="Arial" charset="0"/>
                  </a:endParaRPr>
                </a:p>
              </p:txBody>
            </p:sp>
          </p:grpSp>
          <p:grpSp>
            <p:nvGrpSpPr>
              <p:cNvPr id="12" name="Group 105"/>
              <p:cNvGrpSpPr>
                <a:grpSpLocks/>
              </p:cNvGrpSpPr>
              <p:nvPr/>
            </p:nvGrpSpPr>
            <p:grpSpPr bwMode="auto">
              <a:xfrm>
                <a:off x="3670" y="2565"/>
                <a:ext cx="1732" cy="107"/>
                <a:chOff x="3670" y="2565"/>
                <a:chExt cx="1732" cy="107"/>
              </a:xfrm>
            </p:grpSpPr>
            <p:sp>
              <p:nvSpPr>
                <p:cNvPr id="17447" name="Rectangle 70"/>
                <p:cNvSpPr>
                  <a:spLocks noChangeArrowheads="1"/>
                </p:cNvSpPr>
                <p:nvPr/>
              </p:nvSpPr>
              <p:spPr bwMode="auto">
                <a:xfrm>
                  <a:off x="3670" y="2565"/>
                  <a:ext cx="270" cy="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сЮИА</a:t>
                  </a:r>
                  <a:endParaRPr lang="en-GB" altLang="en-US" sz="1100" b="1">
                    <a:cs typeface="Arial" charset="0"/>
                  </a:endParaRPr>
                </a:p>
              </p:txBody>
            </p:sp>
            <p:sp>
              <p:nvSpPr>
                <p:cNvPr id="17448" name="Rectangle 71"/>
                <p:cNvSpPr>
                  <a:spLocks noChangeArrowheads="1"/>
                </p:cNvSpPr>
                <p:nvPr/>
              </p:nvSpPr>
              <p:spPr bwMode="auto">
                <a:xfrm>
                  <a:off x="4077" y="2565"/>
                  <a:ext cx="479" cy="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Поли</a:t>
                  </a:r>
                  <a:r>
                    <a:rPr lang="en-GB" altLang="en-US" sz="1100" b="1">
                      <a:cs typeface="Arial" charset="0"/>
                    </a:rPr>
                    <a:t>-</a:t>
                  </a:r>
                  <a:r>
                    <a:rPr lang="ru-RU" altLang="en-US" sz="1100" b="1">
                      <a:cs typeface="Arial" charset="0"/>
                    </a:rPr>
                    <a:t>ЮИА</a:t>
                  </a:r>
                  <a:endParaRPr lang="en-GB" altLang="en-US" sz="1100" b="1">
                    <a:cs typeface="Arial" charset="0"/>
                  </a:endParaRPr>
                </a:p>
              </p:txBody>
            </p:sp>
            <p:sp>
              <p:nvSpPr>
                <p:cNvPr id="17449" name="Rectangle 72"/>
                <p:cNvSpPr>
                  <a:spLocks noChangeArrowheads="1"/>
                </p:cNvSpPr>
                <p:nvPr/>
              </p:nvSpPr>
              <p:spPr bwMode="auto">
                <a:xfrm>
                  <a:off x="4559" y="2565"/>
                  <a:ext cx="521" cy="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Олиго-ЮИА</a:t>
                  </a:r>
                  <a:endParaRPr lang="en-GB" altLang="en-US" sz="1100" b="1">
                    <a:cs typeface="Arial" charset="0"/>
                  </a:endParaRPr>
                </a:p>
              </p:txBody>
            </p:sp>
            <p:sp>
              <p:nvSpPr>
                <p:cNvPr id="17450" name="Rectangle 73"/>
                <p:cNvSpPr>
                  <a:spLocks noChangeArrowheads="1"/>
                </p:cNvSpPr>
                <p:nvPr/>
              </p:nvSpPr>
              <p:spPr bwMode="auto">
                <a:xfrm>
                  <a:off x="5278" y="2565"/>
                  <a:ext cx="124" cy="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100" b="1">
                      <a:cs typeface="Arial" charset="0"/>
                    </a:rPr>
                    <a:t>РА</a:t>
                  </a:r>
                  <a:endParaRPr lang="en-GB" altLang="en-US" sz="1100" b="1">
                    <a:cs typeface="Arial" charset="0"/>
                  </a:endParaRPr>
                </a:p>
              </p:txBody>
            </p:sp>
          </p:grpSp>
          <p:grpSp>
            <p:nvGrpSpPr>
              <p:cNvPr id="13" name="Group 89"/>
              <p:cNvGrpSpPr>
                <a:grpSpLocks/>
              </p:cNvGrpSpPr>
              <p:nvPr/>
            </p:nvGrpSpPr>
            <p:grpSpPr bwMode="auto">
              <a:xfrm>
                <a:off x="3503" y="1325"/>
                <a:ext cx="2092" cy="1233"/>
                <a:chOff x="658" y="1325"/>
                <a:chExt cx="2092" cy="1233"/>
              </a:xfrm>
            </p:grpSpPr>
            <p:sp>
              <p:nvSpPr>
                <p:cNvPr id="17433" name="Line 90"/>
                <p:cNvSpPr>
                  <a:spLocks noChangeShapeType="1"/>
                </p:cNvSpPr>
                <p:nvPr/>
              </p:nvSpPr>
              <p:spPr bwMode="auto">
                <a:xfrm>
                  <a:off x="709" y="1325"/>
                  <a:ext cx="0" cy="1203"/>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14" name="Group 91"/>
                <p:cNvGrpSpPr>
                  <a:grpSpLocks/>
                </p:cNvGrpSpPr>
                <p:nvPr/>
              </p:nvGrpSpPr>
              <p:grpSpPr bwMode="auto">
                <a:xfrm>
                  <a:off x="658" y="1325"/>
                  <a:ext cx="57" cy="1203"/>
                  <a:chOff x="661" y="1325"/>
                  <a:chExt cx="57" cy="1203"/>
                </a:xfrm>
              </p:grpSpPr>
              <p:sp>
                <p:nvSpPr>
                  <p:cNvPr id="17442" name="Line 92"/>
                  <p:cNvSpPr>
                    <a:spLocks noChangeShapeType="1"/>
                  </p:cNvSpPr>
                  <p:nvPr/>
                </p:nvSpPr>
                <p:spPr bwMode="auto">
                  <a:xfrm>
                    <a:off x="661" y="2528"/>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43" name="Line 93"/>
                  <p:cNvSpPr>
                    <a:spLocks noChangeShapeType="1"/>
                  </p:cNvSpPr>
                  <p:nvPr/>
                </p:nvSpPr>
                <p:spPr bwMode="auto">
                  <a:xfrm>
                    <a:off x="661" y="2229"/>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44" name="Line 94"/>
                  <p:cNvSpPr>
                    <a:spLocks noChangeShapeType="1"/>
                  </p:cNvSpPr>
                  <p:nvPr/>
                </p:nvSpPr>
                <p:spPr bwMode="auto">
                  <a:xfrm>
                    <a:off x="661" y="1930"/>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45" name="Line 95"/>
                  <p:cNvSpPr>
                    <a:spLocks noChangeShapeType="1"/>
                  </p:cNvSpPr>
                  <p:nvPr/>
                </p:nvSpPr>
                <p:spPr bwMode="auto">
                  <a:xfrm>
                    <a:off x="661" y="1624"/>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46" name="Line 96"/>
                  <p:cNvSpPr>
                    <a:spLocks noChangeShapeType="1"/>
                  </p:cNvSpPr>
                  <p:nvPr/>
                </p:nvSpPr>
                <p:spPr bwMode="auto">
                  <a:xfrm>
                    <a:off x="661" y="1325"/>
                    <a:ext cx="57"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nvGrpSpPr>
                <p:cNvPr id="15" name="Group 97"/>
                <p:cNvGrpSpPr>
                  <a:grpSpLocks/>
                </p:cNvGrpSpPr>
                <p:nvPr/>
              </p:nvGrpSpPr>
              <p:grpSpPr bwMode="auto">
                <a:xfrm>
                  <a:off x="709" y="2499"/>
                  <a:ext cx="2041" cy="59"/>
                  <a:chOff x="709" y="2499"/>
                  <a:chExt cx="2041" cy="59"/>
                </a:xfrm>
              </p:grpSpPr>
              <p:sp>
                <p:nvSpPr>
                  <p:cNvPr id="17436" name="Line 98"/>
                  <p:cNvSpPr>
                    <a:spLocks noChangeShapeType="1"/>
                  </p:cNvSpPr>
                  <p:nvPr/>
                </p:nvSpPr>
                <p:spPr bwMode="auto">
                  <a:xfrm>
                    <a:off x="709" y="2528"/>
                    <a:ext cx="2041" cy="0"/>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37" name="Line 99"/>
                  <p:cNvSpPr>
                    <a:spLocks noChangeShapeType="1"/>
                  </p:cNvSpPr>
                  <p:nvPr/>
                </p:nvSpPr>
                <p:spPr bwMode="auto">
                  <a:xfrm flipV="1">
                    <a:off x="709"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38" name="Line 100"/>
                  <p:cNvSpPr>
                    <a:spLocks noChangeShapeType="1"/>
                  </p:cNvSpPr>
                  <p:nvPr/>
                </p:nvSpPr>
                <p:spPr bwMode="auto">
                  <a:xfrm flipV="1">
                    <a:off x="1219"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39" name="Line 101"/>
                  <p:cNvSpPr>
                    <a:spLocks noChangeShapeType="1"/>
                  </p:cNvSpPr>
                  <p:nvPr/>
                </p:nvSpPr>
                <p:spPr bwMode="auto">
                  <a:xfrm flipV="1">
                    <a:off x="1730"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40" name="Line 102"/>
                  <p:cNvSpPr>
                    <a:spLocks noChangeShapeType="1"/>
                  </p:cNvSpPr>
                  <p:nvPr/>
                </p:nvSpPr>
                <p:spPr bwMode="auto">
                  <a:xfrm flipV="1">
                    <a:off x="2240"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7441" name="Line 103"/>
                  <p:cNvSpPr>
                    <a:spLocks noChangeShapeType="1"/>
                  </p:cNvSpPr>
                  <p:nvPr/>
                </p:nvSpPr>
                <p:spPr bwMode="auto">
                  <a:xfrm flipV="1">
                    <a:off x="2750" y="2499"/>
                    <a:ext cx="0" cy="59"/>
                  </a:xfrm>
                  <a:prstGeom prst="line">
                    <a:avLst/>
                  </a:prstGeom>
                  <a:noFill/>
                  <a:ln w="19050">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grpSp>
    </p:spTree>
    <p:extLst>
      <p:ext uri="{BB962C8B-B14F-4D97-AF65-F5344CB8AC3E}">
        <p14:creationId xmlns:p14="http://schemas.microsoft.com/office/powerpoint/2010/main" xmlns="" val="16670656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90"/>
          <p:cNvSpPr>
            <a:spLocks noChangeArrowheads="1"/>
          </p:cNvSpPr>
          <p:nvPr/>
        </p:nvSpPr>
        <p:spPr bwMode="auto">
          <a:xfrm>
            <a:off x="620713" y="381000"/>
            <a:ext cx="8183562"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ru-RU" altLang="ja-JP" sz="2800" b="1" dirty="0">
                <a:solidFill>
                  <a:schemeClr val="tx2">
                    <a:lumMod val="60000"/>
                    <a:lumOff val="40000"/>
                  </a:schemeClr>
                </a:solidFill>
                <a:latin typeface="Garamond" pitchFamily="18" charset="0"/>
              </a:rPr>
              <a:t>Сывороточные уровни</a:t>
            </a:r>
            <a:r>
              <a:rPr lang="en-US"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r>
              <a:rPr lang="ru-RU" altLang="ja-JP" sz="2800" b="1" dirty="0">
                <a:solidFill>
                  <a:schemeClr val="tx2">
                    <a:lumMod val="60000"/>
                    <a:lumOff val="40000"/>
                  </a:schemeClr>
                </a:solidFill>
                <a:latin typeface="Garamond" pitchFamily="18" charset="0"/>
              </a:rPr>
              <a:t>ИЛ-6</a:t>
            </a:r>
            <a:r>
              <a:rPr lang="en-US"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r>
              <a:rPr lang="ru-RU" altLang="ja-JP" sz="2800" b="1" dirty="0">
                <a:solidFill>
                  <a:schemeClr val="tx2">
                    <a:lumMod val="60000"/>
                    <a:lumOff val="40000"/>
                  </a:schemeClr>
                </a:solidFill>
                <a:latin typeface="Garamond" pitchFamily="18" charset="0"/>
              </a:rPr>
              <a:t>коррелируют</a:t>
            </a:r>
            <a:r>
              <a:rPr lang="en-US"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r>
              <a:rPr lang="ru-RU" altLang="ja-JP" sz="2800" b="1" dirty="0">
                <a:solidFill>
                  <a:schemeClr val="tx2">
                    <a:lumMod val="60000"/>
                    <a:lumOff val="40000"/>
                  </a:schemeClr>
                </a:solidFill>
                <a:latin typeface="Garamond" pitchFamily="18" charset="0"/>
              </a:rPr>
              <a:t>с уровнем СРБ</a:t>
            </a:r>
            <a:r>
              <a:rPr lang="en-US" altLang="ja-JP" sz="2800" b="1" baseline="30000" dirty="0">
                <a:solidFill>
                  <a:schemeClr val="tx2">
                    <a:lumMod val="60000"/>
                    <a:lumOff val="40000"/>
                  </a:schemeClr>
                </a:solidFill>
                <a:latin typeface="Garamond" pitchFamily="18" charset="0"/>
                <a:ea typeface="Arial Unicode MS" pitchFamily="34" charset="-128"/>
                <a:cs typeface="Arial Unicode MS" pitchFamily="34" charset="-128"/>
              </a:rPr>
              <a:t>1</a:t>
            </a:r>
            <a:r>
              <a:rPr lang="en-US"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r>
              <a:rPr lang="ru-RU" altLang="ja-JP" sz="2800" b="1" dirty="0">
                <a:solidFill>
                  <a:schemeClr val="tx2">
                    <a:lumMod val="60000"/>
                    <a:lumOff val="40000"/>
                  </a:schemeClr>
                </a:solidFill>
                <a:latin typeface="Garamond" pitchFamily="18" charset="0"/>
              </a:rPr>
              <a:t>и</a:t>
            </a:r>
            <a:r>
              <a:rPr lang="en-US"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r>
              <a:rPr lang="ru-RU" altLang="ja-JP" sz="2800" b="1" dirty="0">
                <a:solidFill>
                  <a:schemeClr val="tx2">
                    <a:lumMod val="60000"/>
                    <a:lumOff val="40000"/>
                  </a:schemeClr>
                </a:solidFill>
                <a:latin typeface="Garamond" pitchFamily="18" charset="0"/>
              </a:rPr>
              <a:t>лихорадкой</a:t>
            </a:r>
            <a:r>
              <a:rPr lang="en-US" altLang="ja-JP" sz="2800" b="1" baseline="30000" dirty="0">
                <a:solidFill>
                  <a:schemeClr val="tx2">
                    <a:lumMod val="60000"/>
                    <a:lumOff val="40000"/>
                  </a:schemeClr>
                </a:solidFill>
                <a:latin typeface="Garamond" pitchFamily="18" charset="0"/>
                <a:ea typeface="Arial Unicode MS" pitchFamily="34" charset="-128"/>
                <a:cs typeface="Arial Unicode MS" pitchFamily="34" charset="-128"/>
              </a:rPr>
              <a:t>2</a:t>
            </a:r>
            <a:r>
              <a:rPr lang="en-US"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r>
              <a:rPr lang="ru-RU" altLang="ja-JP" sz="2800" b="1" dirty="0">
                <a:solidFill>
                  <a:schemeClr val="tx2">
                    <a:lumMod val="60000"/>
                    <a:lumOff val="40000"/>
                  </a:schemeClr>
                </a:solidFill>
                <a:latin typeface="Garamond" pitchFamily="18" charset="0"/>
              </a:rPr>
              <a:t>при сЮИА</a:t>
            </a:r>
            <a:r>
              <a:rPr lang="en-GB" altLang="ja-JP" sz="2800" b="1" dirty="0">
                <a:solidFill>
                  <a:schemeClr val="tx2">
                    <a:lumMod val="60000"/>
                    <a:lumOff val="40000"/>
                  </a:schemeClr>
                </a:solidFill>
                <a:latin typeface="Garamond" pitchFamily="18" charset="0"/>
                <a:ea typeface="Arial Unicode MS" pitchFamily="34" charset="-128"/>
                <a:cs typeface="Arial Unicode MS" pitchFamily="34" charset="-128"/>
              </a:rPr>
              <a:t> </a:t>
            </a:r>
            <a:endParaRPr lang="en-GB" altLang="en-US" sz="2800" b="1" dirty="0">
              <a:solidFill>
                <a:schemeClr val="tx2">
                  <a:lumMod val="60000"/>
                  <a:lumOff val="40000"/>
                </a:schemeClr>
              </a:solidFill>
              <a:latin typeface="Garamond" pitchFamily="18" charset="0"/>
              <a:ea typeface="Arial Unicode MS" pitchFamily="34" charset="-128"/>
              <a:cs typeface="Arial Unicode MS" pitchFamily="34" charset="-128"/>
            </a:endParaRPr>
          </a:p>
        </p:txBody>
      </p:sp>
      <p:sp>
        <p:nvSpPr>
          <p:cNvPr id="18435" name="Rectangle 1038"/>
          <p:cNvSpPr>
            <a:spLocks noChangeArrowheads="1"/>
          </p:cNvSpPr>
          <p:nvPr/>
        </p:nvSpPr>
        <p:spPr bwMode="auto">
          <a:xfrm>
            <a:off x="4901869" y="6409294"/>
            <a:ext cx="416434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b">
            <a:spAutoFit/>
          </a:bodyPr>
          <a:lstStyle>
            <a:lvl1pPr algn="l" defTabSz="762000"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defTabSz="762000"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defTabSz="762000"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defTabSz="762000"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defTabSz="762000"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defTabSz="7620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a:spcBef>
                <a:spcPct val="0"/>
              </a:spcBef>
              <a:buClrTx/>
              <a:buSzTx/>
              <a:buFontTx/>
              <a:buNone/>
            </a:pPr>
            <a:r>
              <a:rPr lang="it-IT" altLang="en-US" sz="1200">
                <a:cs typeface="Arial" charset="0"/>
              </a:rPr>
              <a:t>1. De Benedetti F,</a:t>
            </a:r>
            <a:r>
              <a:rPr lang="it-IT" altLang="en-US" sz="1200" i="1">
                <a:cs typeface="Arial" charset="0"/>
              </a:rPr>
              <a:t> et al. J Clin Invest</a:t>
            </a:r>
            <a:r>
              <a:rPr lang="it-IT" altLang="en-US" sz="1200">
                <a:cs typeface="Arial" charset="0"/>
              </a:rPr>
              <a:t> 1994; </a:t>
            </a:r>
            <a:r>
              <a:rPr lang="it-IT" altLang="en-US" sz="1200" b="1">
                <a:cs typeface="Arial" charset="0"/>
              </a:rPr>
              <a:t>93</a:t>
            </a:r>
            <a:r>
              <a:rPr lang="it-IT" altLang="en-US" sz="1200">
                <a:cs typeface="Arial" charset="0"/>
              </a:rPr>
              <a:t>:2114−2119.</a:t>
            </a:r>
          </a:p>
          <a:p>
            <a:pPr algn="r">
              <a:spcBef>
                <a:spcPct val="0"/>
              </a:spcBef>
              <a:buClrTx/>
              <a:buSzTx/>
              <a:buFontTx/>
              <a:buNone/>
            </a:pPr>
            <a:r>
              <a:rPr lang="da-DK" altLang="en-US" sz="1200">
                <a:cs typeface="Arial" charset="0"/>
              </a:rPr>
              <a:t>2.</a:t>
            </a:r>
            <a:r>
              <a:rPr lang="it-IT" altLang="en-US" sz="1200">
                <a:cs typeface="Arial" charset="0"/>
              </a:rPr>
              <a:t> </a:t>
            </a:r>
            <a:r>
              <a:rPr lang="da-DK" altLang="en-US" sz="1200">
                <a:cs typeface="Arial" charset="0"/>
              </a:rPr>
              <a:t>De Benedetti F, et al. Arthritis Rheum 1991; </a:t>
            </a:r>
            <a:r>
              <a:rPr lang="da-DK" altLang="en-US" sz="1200" b="1">
                <a:cs typeface="Arial" charset="0"/>
              </a:rPr>
              <a:t>34</a:t>
            </a:r>
            <a:r>
              <a:rPr lang="da-DK" altLang="en-US" sz="1200">
                <a:cs typeface="Arial" charset="0"/>
              </a:rPr>
              <a:t>:1158−1163.</a:t>
            </a:r>
            <a:endParaRPr lang="it-IT" altLang="en-US" sz="1200">
              <a:cs typeface="Arial" charset="0"/>
            </a:endParaRPr>
          </a:p>
        </p:txBody>
      </p:sp>
      <p:sp>
        <p:nvSpPr>
          <p:cNvPr id="18436" name="Rectangle 375"/>
          <p:cNvSpPr>
            <a:spLocks noChangeArrowheads="1"/>
          </p:cNvSpPr>
          <p:nvPr/>
        </p:nvSpPr>
        <p:spPr bwMode="auto">
          <a:xfrm>
            <a:off x="1279859" y="5637215"/>
            <a:ext cx="2682209"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Сывороточный СРБ</a:t>
            </a:r>
            <a:r>
              <a:rPr lang="en-GB" altLang="en-US" sz="1600" b="1">
                <a:solidFill>
                  <a:srgbClr val="4D4D4D"/>
                </a:solidFill>
              </a:rPr>
              <a:t> (</a:t>
            </a:r>
            <a:r>
              <a:rPr lang="ru-RU" altLang="en-US" sz="1600" b="1">
                <a:solidFill>
                  <a:srgbClr val="4D4D4D"/>
                </a:solidFill>
              </a:rPr>
              <a:t>мг</a:t>
            </a:r>
            <a:r>
              <a:rPr lang="en-GB" altLang="en-US" sz="1600" b="1">
                <a:solidFill>
                  <a:srgbClr val="4D4D4D"/>
                </a:solidFill>
              </a:rPr>
              <a:t>%)</a:t>
            </a:r>
            <a:endParaRPr lang="en-GB" altLang="en-US" sz="1600"/>
          </a:p>
        </p:txBody>
      </p:sp>
      <p:sp>
        <p:nvSpPr>
          <p:cNvPr id="18437" name="Rectangle 376"/>
          <p:cNvSpPr>
            <a:spLocks noChangeArrowheads="1"/>
          </p:cNvSpPr>
          <p:nvPr/>
        </p:nvSpPr>
        <p:spPr bwMode="auto">
          <a:xfrm rot="-5400000">
            <a:off x="-1006423" y="3575767"/>
            <a:ext cx="339714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Сывороточный ИЛ-6</a:t>
            </a:r>
            <a:r>
              <a:rPr lang="en-GB" altLang="en-US" sz="1600" b="1">
                <a:solidFill>
                  <a:srgbClr val="4D4D4D"/>
                </a:solidFill>
              </a:rPr>
              <a:t> (</a:t>
            </a:r>
            <a:r>
              <a:rPr lang="ru-RU" altLang="en-US" sz="1600" b="1">
                <a:solidFill>
                  <a:srgbClr val="4D4D4D"/>
                </a:solidFill>
              </a:rPr>
              <a:t>ФРГ</a:t>
            </a:r>
            <a:r>
              <a:rPr lang="en-GB" altLang="en-US" sz="1600" b="1">
                <a:solidFill>
                  <a:srgbClr val="4D4D4D"/>
                </a:solidFill>
              </a:rPr>
              <a:t> </a:t>
            </a:r>
            <a:r>
              <a:rPr lang="ru-RU" altLang="en-US" sz="1600" b="1">
                <a:solidFill>
                  <a:srgbClr val="4D4D4D"/>
                </a:solidFill>
              </a:rPr>
              <a:t>Ед</a:t>
            </a:r>
            <a:r>
              <a:rPr lang="en-GB" altLang="en-US" sz="1600" b="1">
                <a:solidFill>
                  <a:srgbClr val="4D4D4D"/>
                </a:solidFill>
              </a:rPr>
              <a:t>/</a:t>
            </a:r>
            <a:r>
              <a:rPr lang="ru-RU" altLang="en-US" sz="1600" b="1">
                <a:solidFill>
                  <a:srgbClr val="4D4D4D"/>
                </a:solidFill>
              </a:rPr>
              <a:t>мл</a:t>
            </a:r>
            <a:r>
              <a:rPr lang="en-GB" altLang="en-US" sz="1600" b="1">
                <a:solidFill>
                  <a:srgbClr val="4D4D4D"/>
                </a:solidFill>
              </a:rPr>
              <a:t>)</a:t>
            </a:r>
            <a:endParaRPr lang="en-GB" altLang="en-US" sz="1600"/>
          </a:p>
        </p:txBody>
      </p:sp>
      <p:sp>
        <p:nvSpPr>
          <p:cNvPr id="18438" name="Rectangle 377"/>
          <p:cNvSpPr>
            <a:spLocks noChangeArrowheads="1"/>
          </p:cNvSpPr>
          <p:nvPr/>
        </p:nvSpPr>
        <p:spPr bwMode="auto">
          <a:xfrm>
            <a:off x="627064" y="1247776"/>
            <a:ext cx="838371"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US" altLang="en-US" sz="1600" b="1">
                <a:solidFill>
                  <a:srgbClr val="4D4D4D"/>
                </a:solidFill>
              </a:rPr>
              <a:t>r</a:t>
            </a:r>
            <a:r>
              <a:rPr lang="ru-RU" altLang="en-US" sz="1600" b="1">
                <a:solidFill>
                  <a:srgbClr val="4D4D4D"/>
                </a:solidFill>
              </a:rPr>
              <a:t> </a:t>
            </a:r>
            <a:r>
              <a:rPr lang="en-GB" altLang="en-US" sz="1600" b="1">
                <a:solidFill>
                  <a:srgbClr val="4D4D4D"/>
                </a:solidFill>
              </a:rPr>
              <a:t>=</a:t>
            </a:r>
            <a:r>
              <a:rPr lang="ru-RU" altLang="en-US" sz="1600" b="1">
                <a:solidFill>
                  <a:srgbClr val="4D4D4D"/>
                </a:solidFill>
              </a:rPr>
              <a:t> </a:t>
            </a:r>
            <a:r>
              <a:rPr lang="en-GB" altLang="en-US" sz="1600" b="1">
                <a:solidFill>
                  <a:srgbClr val="4D4D4D"/>
                </a:solidFill>
              </a:rPr>
              <a:t>0</a:t>
            </a:r>
            <a:r>
              <a:rPr lang="ru-RU" altLang="en-US" sz="1600" b="1">
                <a:solidFill>
                  <a:srgbClr val="4D4D4D"/>
                </a:solidFill>
              </a:rPr>
              <a:t>,</a:t>
            </a:r>
            <a:r>
              <a:rPr lang="en-GB" altLang="en-US" sz="1600" b="1">
                <a:solidFill>
                  <a:srgbClr val="4D4D4D"/>
                </a:solidFill>
              </a:rPr>
              <a:t>435</a:t>
            </a:r>
          </a:p>
          <a:p>
            <a:pPr eaLnBrk="1" hangingPunct="1">
              <a:spcBef>
                <a:spcPct val="0"/>
              </a:spcBef>
              <a:buClrTx/>
              <a:buSzTx/>
              <a:buFontTx/>
              <a:buNone/>
            </a:pPr>
            <a:r>
              <a:rPr lang="en-GB" altLang="en-US" sz="1600" b="1">
                <a:solidFill>
                  <a:srgbClr val="4D4D4D"/>
                </a:solidFill>
              </a:rPr>
              <a:t>R</a:t>
            </a:r>
            <a:r>
              <a:rPr lang="en-GB" altLang="en-US" sz="1600" b="1" baseline="30000">
                <a:solidFill>
                  <a:srgbClr val="4D4D4D"/>
                </a:solidFill>
              </a:rPr>
              <a:t>2</a:t>
            </a:r>
            <a:r>
              <a:rPr lang="ru-RU" altLang="en-US" sz="1600" b="1" baseline="30000">
                <a:solidFill>
                  <a:srgbClr val="4D4D4D"/>
                </a:solidFill>
              </a:rPr>
              <a:t> </a:t>
            </a:r>
            <a:r>
              <a:rPr lang="en-GB" altLang="en-US" sz="1600" b="1">
                <a:solidFill>
                  <a:srgbClr val="4D4D4D"/>
                </a:solidFill>
              </a:rPr>
              <a:t>=</a:t>
            </a:r>
            <a:r>
              <a:rPr lang="ru-RU" altLang="en-US" sz="1600" b="1">
                <a:solidFill>
                  <a:srgbClr val="4D4D4D"/>
                </a:solidFill>
              </a:rPr>
              <a:t> </a:t>
            </a:r>
            <a:r>
              <a:rPr lang="en-GB" altLang="en-US" sz="1600" b="1">
                <a:solidFill>
                  <a:srgbClr val="4D4D4D"/>
                </a:solidFill>
              </a:rPr>
              <a:t>0</a:t>
            </a:r>
            <a:r>
              <a:rPr lang="ru-RU" altLang="en-US" sz="1600" b="1">
                <a:solidFill>
                  <a:srgbClr val="4D4D4D"/>
                </a:solidFill>
              </a:rPr>
              <a:t>,</a:t>
            </a:r>
            <a:r>
              <a:rPr lang="en-GB" altLang="en-US" sz="1600" b="1">
                <a:solidFill>
                  <a:srgbClr val="4D4D4D"/>
                </a:solidFill>
              </a:rPr>
              <a:t>19</a:t>
            </a:r>
          </a:p>
          <a:p>
            <a:pPr eaLnBrk="1" hangingPunct="1">
              <a:spcBef>
                <a:spcPct val="0"/>
              </a:spcBef>
              <a:buClrTx/>
              <a:buSzTx/>
              <a:buFontTx/>
              <a:buNone/>
            </a:pPr>
            <a:r>
              <a:rPr lang="en-GB" altLang="en-US" sz="1600" b="1" i="1">
                <a:solidFill>
                  <a:srgbClr val="4D4D4D"/>
                </a:solidFill>
              </a:rPr>
              <a:t>P</a:t>
            </a:r>
            <a:r>
              <a:rPr lang="ru-RU" altLang="en-US" sz="1600" b="1" i="1">
                <a:solidFill>
                  <a:srgbClr val="4D4D4D"/>
                </a:solidFill>
              </a:rPr>
              <a:t> </a:t>
            </a:r>
            <a:r>
              <a:rPr lang="en-GB" altLang="en-US" sz="1600" b="1">
                <a:solidFill>
                  <a:srgbClr val="4D4D4D"/>
                </a:solidFill>
              </a:rPr>
              <a:t>=</a:t>
            </a:r>
            <a:r>
              <a:rPr lang="ru-RU" altLang="en-US" sz="1600" b="1">
                <a:solidFill>
                  <a:srgbClr val="4D4D4D"/>
                </a:solidFill>
              </a:rPr>
              <a:t> </a:t>
            </a:r>
            <a:r>
              <a:rPr lang="en-GB" altLang="en-US" sz="1600" b="1">
                <a:solidFill>
                  <a:srgbClr val="4D4D4D"/>
                </a:solidFill>
              </a:rPr>
              <a:t>0</a:t>
            </a:r>
            <a:r>
              <a:rPr lang="ru-RU" altLang="en-US" sz="1600" b="1">
                <a:solidFill>
                  <a:srgbClr val="4D4D4D"/>
                </a:solidFill>
              </a:rPr>
              <a:t>,</a:t>
            </a:r>
            <a:r>
              <a:rPr lang="en-GB" altLang="en-US" sz="1600" b="1">
                <a:solidFill>
                  <a:srgbClr val="4D4D4D"/>
                </a:solidFill>
              </a:rPr>
              <a:t>05</a:t>
            </a:r>
            <a:endParaRPr lang="en-GB" altLang="en-US" sz="1600"/>
          </a:p>
        </p:txBody>
      </p:sp>
      <p:grpSp>
        <p:nvGrpSpPr>
          <p:cNvPr id="2" name="Group 501"/>
          <p:cNvGrpSpPr>
            <a:grpSpLocks/>
          </p:cNvGrpSpPr>
          <p:nvPr/>
        </p:nvGrpSpPr>
        <p:grpSpPr bwMode="auto">
          <a:xfrm>
            <a:off x="836614" y="1943101"/>
            <a:ext cx="3189286" cy="3689350"/>
            <a:chOff x="335" y="1224"/>
            <a:chExt cx="2009" cy="2324"/>
          </a:xfrm>
        </p:grpSpPr>
        <p:grpSp>
          <p:nvGrpSpPr>
            <p:cNvPr id="3" name="Group 500"/>
            <p:cNvGrpSpPr>
              <a:grpSpLocks/>
            </p:cNvGrpSpPr>
            <p:nvPr/>
          </p:nvGrpSpPr>
          <p:grpSpPr bwMode="auto">
            <a:xfrm>
              <a:off x="335" y="1307"/>
              <a:ext cx="2009" cy="2241"/>
              <a:chOff x="335" y="1307"/>
              <a:chExt cx="2009" cy="2241"/>
            </a:xfrm>
          </p:grpSpPr>
          <p:grpSp>
            <p:nvGrpSpPr>
              <p:cNvPr id="4" name="Group 379"/>
              <p:cNvGrpSpPr>
                <a:grpSpLocks/>
              </p:cNvGrpSpPr>
              <p:nvPr/>
            </p:nvGrpSpPr>
            <p:grpSpPr bwMode="auto">
              <a:xfrm>
                <a:off x="335" y="1892"/>
                <a:ext cx="188" cy="1482"/>
                <a:chOff x="351" y="2178"/>
                <a:chExt cx="188" cy="1178"/>
              </a:xfrm>
            </p:grpSpPr>
            <p:sp>
              <p:nvSpPr>
                <p:cNvPr id="18574" name="Rectangle 380"/>
                <p:cNvSpPr>
                  <a:spLocks noChangeArrowheads="1"/>
                </p:cNvSpPr>
                <p:nvPr/>
              </p:nvSpPr>
              <p:spPr bwMode="auto">
                <a:xfrm>
                  <a:off x="476" y="3248"/>
                  <a:ext cx="63" cy="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rtl="1" eaLnBrk="1" hangingPunct="1">
                    <a:spcBef>
                      <a:spcPct val="0"/>
                    </a:spcBef>
                    <a:buClrTx/>
                    <a:buSzTx/>
                    <a:buFontTx/>
                    <a:buNone/>
                  </a:pPr>
                  <a:r>
                    <a:rPr lang="en-GB" altLang="en-US" sz="1400" b="1">
                      <a:solidFill>
                        <a:srgbClr val="4D4D4D"/>
                      </a:solidFill>
                    </a:rPr>
                    <a:t>3</a:t>
                  </a:r>
                  <a:endParaRPr lang="en-GB" altLang="en-US" sz="1400"/>
                </a:p>
              </p:txBody>
            </p:sp>
            <p:sp>
              <p:nvSpPr>
                <p:cNvPr id="18575" name="Rectangle 381"/>
                <p:cNvSpPr>
                  <a:spLocks noChangeArrowheads="1"/>
                </p:cNvSpPr>
                <p:nvPr/>
              </p:nvSpPr>
              <p:spPr bwMode="auto">
                <a:xfrm>
                  <a:off x="414" y="2881"/>
                  <a:ext cx="125" cy="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rtl="1" eaLnBrk="1" hangingPunct="1">
                    <a:spcBef>
                      <a:spcPct val="0"/>
                    </a:spcBef>
                    <a:buClrTx/>
                    <a:buSzTx/>
                    <a:buFontTx/>
                    <a:buNone/>
                  </a:pPr>
                  <a:r>
                    <a:rPr lang="en-GB" altLang="en-US" sz="1400" b="1">
                      <a:solidFill>
                        <a:srgbClr val="4D4D4D"/>
                      </a:solidFill>
                    </a:rPr>
                    <a:t>10</a:t>
                  </a:r>
                  <a:endParaRPr lang="en-GB" altLang="en-US" sz="1400"/>
                </a:p>
              </p:txBody>
            </p:sp>
            <p:sp>
              <p:nvSpPr>
                <p:cNvPr id="18576" name="Rectangle 382"/>
                <p:cNvSpPr>
                  <a:spLocks noChangeArrowheads="1"/>
                </p:cNvSpPr>
                <p:nvPr/>
              </p:nvSpPr>
              <p:spPr bwMode="auto">
                <a:xfrm>
                  <a:off x="351" y="2178"/>
                  <a:ext cx="188" cy="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rtl="1" eaLnBrk="1" hangingPunct="1">
                    <a:spcBef>
                      <a:spcPct val="0"/>
                    </a:spcBef>
                    <a:buClrTx/>
                    <a:buSzTx/>
                    <a:buFontTx/>
                    <a:buNone/>
                  </a:pPr>
                  <a:r>
                    <a:rPr lang="en-GB" altLang="en-US" sz="1400" b="1">
                      <a:solidFill>
                        <a:srgbClr val="4D4D4D"/>
                      </a:solidFill>
                    </a:rPr>
                    <a:t>100</a:t>
                  </a:r>
                  <a:endParaRPr lang="en-GB" altLang="en-US" sz="1400"/>
                </a:p>
              </p:txBody>
            </p:sp>
          </p:grpSp>
          <p:grpSp>
            <p:nvGrpSpPr>
              <p:cNvPr id="5" name="Group 383"/>
              <p:cNvGrpSpPr>
                <a:grpSpLocks/>
              </p:cNvGrpSpPr>
              <p:nvPr/>
            </p:nvGrpSpPr>
            <p:grpSpPr bwMode="auto">
              <a:xfrm>
                <a:off x="534" y="3412"/>
                <a:ext cx="1526" cy="136"/>
                <a:chOff x="534" y="3392"/>
                <a:chExt cx="1526" cy="108"/>
              </a:xfrm>
            </p:grpSpPr>
            <p:sp>
              <p:nvSpPr>
                <p:cNvPr id="18571" name="Rectangle 384"/>
                <p:cNvSpPr>
                  <a:spLocks noChangeArrowheads="1"/>
                </p:cNvSpPr>
                <p:nvPr/>
              </p:nvSpPr>
              <p:spPr bwMode="auto">
                <a:xfrm>
                  <a:off x="534" y="3392"/>
                  <a:ext cx="157" cy="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rtl="1" eaLnBrk="1" hangingPunct="1">
                    <a:spcBef>
                      <a:spcPct val="0"/>
                    </a:spcBef>
                    <a:buClrTx/>
                    <a:buSzTx/>
                    <a:buFontTx/>
                    <a:buNone/>
                  </a:pPr>
                  <a:r>
                    <a:rPr lang="en-GB" altLang="en-US" sz="1400" b="1">
                      <a:solidFill>
                        <a:srgbClr val="4D4D4D"/>
                      </a:solidFill>
                    </a:rPr>
                    <a:t>0.6</a:t>
                  </a:r>
                  <a:endParaRPr lang="en-GB" altLang="en-US" sz="1400"/>
                </a:p>
              </p:txBody>
            </p:sp>
            <p:sp>
              <p:nvSpPr>
                <p:cNvPr id="18572" name="Rectangle 385"/>
                <p:cNvSpPr>
                  <a:spLocks noChangeArrowheads="1"/>
                </p:cNvSpPr>
                <p:nvPr/>
              </p:nvSpPr>
              <p:spPr bwMode="auto">
                <a:xfrm>
                  <a:off x="845" y="3392"/>
                  <a:ext cx="63" cy="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rtl="1" eaLnBrk="1" hangingPunct="1">
                    <a:spcBef>
                      <a:spcPct val="0"/>
                    </a:spcBef>
                    <a:buClrTx/>
                    <a:buSzTx/>
                    <a:buFontTx/>
                    <a:buNone/>
                  </a:pPr>
                  <a:r>
                    <a:rPr lang="en-GB" altLang="en-US" sz="1400" b="1">
                      <a:solidFill>
                        <a:srgbClr val="4D4D4D"/>
                      </a:solidFill>
                    </a:rPr>
                    <a:t>1</a:t>
                  </a:r>
                  <a:endParaRPr lang="en-GB" altLang="en-US" sz="1400"/>
                </a:p>
              </p:txBody>
            </p:sp>
            <p:sp>
              <p:nvSpPr>
                <p:cNvPr id="18573" name="Rectangle 386"/>
                <p:cNvSpPr>
                  <a:spLocks noChangeArrowheads="1"/>
                </p:cNvSpPr>
                <p:nvPr/>
              </p:nvSpPr>
              <p:spPr bwMode="auto">
                <a:xfrm>
                  <a:off x="1935" y="3392"/>
                  <a:ext cx="125" cy="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rtl="1" eaLnBrk="1" hangingPunct="1">
                    <a:spcBef>
                      <a:spcPct val="0"/>
                    </a:spcBef>
                    <a:buClrTx/>
                    <a:buSzTx/>
                    <a:buFontTx/>
                    <a:buNone/>
                  </a:pPr>
                  <a:r>
                    <a:rPr lang="en-GB" altLang="en-US" sz="1400" b="1">
                      <a:solidFill>
                        <a:srgbClr val="4D4D4D"/>
                      </a:solidFill>
                    </a:rPr>
                    <a:t>10</a:t>
                  </a:r>
                  <a:endParaRPr lang="en-GB" altLang="en-US" sz="1400"/>
                </a:p>
              </p:txBody>
            </p:sp>
          </p:grpSp>
          <p:grpSp>
            <p:nvGrpSpPr>
              <p:cNvPr id="6" name="Group 499"/>
              <p:cNvGrpSpPr>
                <a:grpSpLocks/>
              </p:cNvGrpSpPr>
              <p:nvPr/>
            </p:nvGrpSpPr>
            <p:grpSpPr bwMode="auto">
              <a:xfrm>
                <a:off x="567" y="1307"/>
                <a:ext cx="1777" cy="2056"/>
                <a:chOff x="567" y="1307"/>
                <a:chExt cx="1777" cy="2056"/>
              </a:xfrm>
            </p:grpSpPr>
            <p:grpSp>
              <p:nvGrpSpPr>
                <p:cNvPr id="7" name="Group 498"/>
                <p:cNvGrpSpPr>
                  <a:grpSpLocks/>
                </p:cNvGrpSpPr>
                <p:nvPr/>
              </p:nvGrpSpPr>
              <p:grpSpPr bwMode="auto">
                <a:xfrm>
                  <a:off x="609" y="3305"/>
                  <a:ext cx="1735" cy="58"/>
                  <a:chOff x="609" y="3305"/>
                  <a:chExt cx="1735" cy="58"/>
                </a:xfrm>
              </p:grpSpPr>
              <p:sp>
                <p:nvSpPr>
                  <p:cNvPr id="18555" name="Line 389"/>
                  <p:cNvSpPr>
                    <a:spLocks noChangeShapeType="1"/>
                  </p:cNvSpPr>
                  <p:nvPr/>
                </p:nvSpPr>
                <p:spPr bwMode="auto">
                  <a:xfrm>
                    <a:off x="609" y="3310"/>
                    <a:ext cx="173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8" name="Group 495"/>
                  <p:cNvGrpSpPr>
                    <a:grpSpLocks/>
                  </p:cNvGrpSpPr>
                  <p:nvPr/>
                </p:nvGrpSpPr>
                <p:grpSpPr bwMode="auto">
                  <a:xfrm>
                    <a:off x="695" y="3305"/>
                    <a:ext cx="1640" cy="58"/>
                    <a:chOff x="695" y="3305"/>
                    <a:chExt cx="1640" cy="58"/>
                  </a:xfrm>
                </p:grpSpPr>
                <p:sp>
                  <p:nvSpPr>
                    <p:cNvPr id="18557" name="Line 391"/>
                    <p:cNvSpPr>
                      <a:spLocks noChangeShapeType="1"/>
                    </p:cNvSpPr>
                    <p:nvPr/>
                  </p:nvSpPr>
                  <p:spPr bwMode="auto">
                    <a:xfrm flipV="1">
                      <a:off x="1751"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8" name="Line 392"/>
                    <p:cNvSpPr>
                      <a:spLocks noChangeShapeType="1"/>
                    </p:cNvSpPr>
                    <p:nvPr/>
                  </p:nvSpPr>
                  <p:spPr bwMode="auto">
                    <a:xfrm flipV="1">
                      <a:off x="1813"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9" name="Line 393"/>
                    <p:cNvSpPr>
                      <a:spLocks noChangeShapeType="1"/>
                    </p:cNvSpPr>
                    <p:nvPr/>
                  </p:nvSpPr>
                  <p:spPr bwMode="auto">
                    <a:xfrm flipV="1">
                      <a:off x="1874"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0" name="Line 394"/>
                    <p:cNvSpPr>
                      <a:spLocks noChangeShapeType="1"/>
                    </p:cNvSpPr>
                    <p:nvPr/>
                  </p:nvSpPr>
                  <p:spPr bwMode="auto">
                    <a:xfrm flipV="1">
                      <a:off x="1936"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1" name="Line 395"/>
                    <p:cNvSpPr>
                      <a:spLocks noChangeShapeType="1"/>
                    </p:cNvSpPr>
                    <p:nvPr/>
                  </p:nvSpPr>
                  <p:spPr bwMode="auto">
                    <a:xfrm flipV="1">
                      <a:off x="695"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2" name="Line 396"/>
                    <p:cNvSpPr>
                      <a:spLocks noChangeShapeType="1"/>
                    </p:cNvSpPr>
                    <p:nvPr/>
                  </p:nvSpPr>
                  <p:spPr bwMode="auto">
                    <a:xfrm flipV="1">
                      <a:off x="876" y="3305"/>
                      <a:ext cx="0" cy="5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3" name="Line 397"/>
                    <p:cNvSpPr>
                      <a:spLocks noChangeShapeType="1"/>
                    </p:cNvSpPr>
                    <p:nvPr/>
                  </p:nvSpPr>
                  <p:spPr bwMode="auto">
                    <a:xfrm flipV="1">
                      <a:off x="755"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4" name="Line 398"/>
                    <p:cNvSpPr>
                      <a:spLocks noChangeShapeType="1"/>
                    </p:cNvSpPr>
                    <p:nvPr/>
                  </p:nvSpPr>
                  <p:spPr bwMode="auto">
                    <a:xfrm flipV="1">
                      <a:off x="1206"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5" name="Line 399"/>
                    <p:cNvSpPr>
                      <a:spLocks noChangeShapeType="1"/>
                    </p:cNvSpPr>
                    <p:nvPr/>
                  </p:nvSpPr>
                  <p:spPr bwMode="auto">
                    <a:xfrm flipV="1">
                      <a:off x="815"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6" name="Line 400"/>
                    <p:cNvSpPr>
                      <a:spLocks noChangeShapeType="1"/>
                    </p:cNvSpPr>
                    <p:nvPr/>
                  </p:nvSpPr>
                  <p:spPr bwMode="auto">
                    <a:xfrm flipV="1">
                      <a:off x="1409"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7" name="Line 401"/>
                    <p:cNvSpPr>
                      <a:spLocks noChangeShapeType="1"/>
                    </p:cNvSpPr>
                    <p:nvPr/>
                  </p:nvSpPr>
                  <p:spPr bwMode="auto">
                    <a:xfrm flipV="1">
                      <a:off x="1546"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8" name="Line 402"/>
                    <p:cNvSpPr>
                      <a:spLocks noChangeShapeType="1"/>
                    </p:cNvSpPr>
                    <p:nvPr/>
                  </p:nvSpPr>
                  <p:spPr bwMode="auto">
                    <a:xfrm flipV="1">
                      <a:off x="1653" y="3306"/>
                      <a:ext cx="0" cy="45"/>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69" name="Line 403"/>
                    <p:cNvSpPr>
                      <a:spLocks noChangeShapeType="1"/>
                    </p:cNvSpPr>
                    <p:nvPr/>
                  </p:nvSpPr>
                  <p:spPr bwMode="auto">
                    <a:xfrm flipV="1">
                      <a:off x="1998" y="3306"/>
                      <a:ext cx="0" cy="5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70" name="Line 404"/>
                    <p:cNvSpPr>
                      <a:spLocks noChangeShapeType="1"/>
                    </p:cNvSpPr>
                    <p:nvPr/>
                  </p:nvSpPr>
                  <p:spPr bwMode="auto">
                    <a:xfrm flipV="1">
                      <a:off x="2335" y="3306"/>
                      <a:ext cx="0" cy="5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9" name="Group 497"/>
                <p:cNvGrpSpPr>
                  <a:grpSpLocks/>
                </p:cNvGrpSpPr>
                <p:nvPr/>
              </p:nvGrpSpPr>
              <p:grpSpPr bwMode="auto">
                <a:xfrm>
                  <a:off x="567" y="1307"/>
                  <a:ext cx="58" cy="2014"/>
                  <a:chOff x="567" y="1307"/>
                  <a:chExt cx="58" cy="2014"/>
                </a:xfrm>
              </p:grpSpPr>
              <p:sp>
                <p:nvSpPr>
                  <p:cNvPr id="18533" name="Line 406"/>
                  <p:cNvSpPr>
                    <a:spLocks noChangeShapeType="1"/>
                  </p:cNvSpPr>
                  <p:nvPr/>
                </p:nvSpPr>
                <p:spPr bwMode="auto">
                  <a:xfrm>
                    <a:off x="617" y="1307"/>
                    <a:ext cx="0" cy="2014"/>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10" name="Group 496"/>
                  <p:cNvGrpSpPr>
                    <a:grpSpLocks/>
                  </p:cNvGrpSpPr>
                  <p:nvPr/>
                </p:nvGrpSpPr>
                <p:grpSpPr bwMode="auto">
                  <a:xfrm>
                    <a:off x="567" y="1317"/>
                    <a:ext cx="58" cy="1882"/>
                    <a:chOff x="567" y="1317"/>
                    <a:chExt cx="58" cy="1882"/>
                  </a:xfrm>
                </p:grpSpPr>
                <p:sp>
                  <p:nvSpPr>
                    <p:cNvPr id="18535" name="Line 408"/>
                    <p:cNvSpPr>
                      <a:spLocks noChangeShapeType="1"/>
                    </p:cNvSpPr>
                    <p:nvPr/>
                  </p:nvSpPr>
                  <p:spPr bwMode="auto">
                    <a:xfrm>
                      <a:off x="567" y="2845"/>
                      <a:ext cx="57"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36" name="Line 409"/>
                    <p:cNvSpPr>
                      <a:spLocks noChangeShapeType="1"/>
                    </p:cNvSpPr>
                    <p:nvPr/>
                  </p:nvSpPr>
                  <p:spPr bwMode="auto">
                    <a:xfrm>
                      <a:off x="580" y="2891"/>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37" name="Line 410"/>
                    <p:cNvSpPr>
                      <a:spLocks noChangeShapeType="1"/>
                    </p:cNvSpPr>
                    <p:nvPr/>
                  </p:nvSpPr>
                  <p:spPr bwMode="auto">
                    <a:xfrm>
                      <a:off x="580" y="2585"/>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38" name="Line 411"/>
                    <p:cNvSpPr>
                      <a:spLocks noChangeShapeType="1"/>
                    </p:cNvSpPr>
                    <p:nvPr/>
                  </p:nvSpPr>
                  <p:spPr bwMode="auto">
                    <a:xfrm>
                      <a:off x="580" y="2429"/>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39" name="Line 412"/>
                    <p:cNvSpPr>
                      <a:spLocks noChangeShapeType="1"/>
                    </p:cNvSpPr>
                    <p:nvPr/>
                  </p:nvSpPr>
                  <p:spPr bwMode="auto">
                    <a:xfrm>
                      <a:off x="580" y="2306"/>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0" name="Line 413"/>
                    <p:cNvSpPr>
                      <a:spLocks noChangeShapeType="1"/>
                    </p:cNvSpPr>
                    <p:nvPr/>
                  </p:nvSpPr>
                  <p:spPr bwMode="auto">
                    <a:xfrm>
                      <a:off x="580" y="2106"/>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1" name="Line 414"/>
                    <p:cNvSpPr>
                      <a:spLocks noChangeShapeType="1"/>
                    </p:cNvSpPr>
                    <p:nvPr/>
                  </p:nvSpPr>
                  <p:spPr bwMode="auto">
                    <a:xfrm>
                      <a:off x="567" y="1960"/>
                      <a:ext cx="57"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2" name="Line 415"/>
                    <p:cNvSpPr>
                      <a:spLocks noChangeShapeType="1"/>
                    </p:cNvSpPr>
                    <p:nvPr/>
                  </p:nvSpPr>
                  <p:spPr bwMode="auto">
                    <a:xfrm>
                      <a:off x="580" y="1687"/>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3" name="Line 416"/>
                    <p:cNvSpPr>
                      <a:spLocks noChangeShapeType="1"/>
                    </p:cNvSpPr>
                    <p:nvPr/>
                  </p:nvSpPr>
                  <p:spPr bwMode="auto">
                    <a:xfrm>
                      <a:off x="580" y="1413"/>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4" name="Line 417"/>
                    <p:cNvSpPr>
                      <a:spLocks noChangeShapeType="1"/>
                    </p:cNvSpPr>
                    <p:nvPr/>
                  </p:nvSpPr>
                  <p:spPr bwMode="auto">
                    <a:xfrm>
                      <a:off x="580" y="1317"/>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5" name="Line 418"/>
                    <p:cNvSpPr>
                      <a:spLocks noChangeShapeType="1"/>
                    </p:cNvSpPr>
                    <p:nvPr/>
                  </p:nvSpPr>
                  <p:spPr bwMode="auto">
                    <a:xfrm>
                      <a:off x="580" y="2936"/>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6" name="Line 419"/>
                    <p:cNvSpPr>
                      <a:spLocks noChangeShapeType="1"/>
                    </p:cNvSpPr>
                    <p:nvPr/>
                  </p:nvSpPr>
                  <p:spPr bwMode="auto">
                    <a:xfrm>
                      <a:off x="580" y="2983"/>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7" name="Line 420"/>
                    <p:cNvSpPr>
                      <a:spLocks noChangeShapeType="1"/>
                    </p:cNvSpPr>
                    <p:nvPr/>
                  </p:nvSpPr>
                  <p:spPr bwMode="auto">
                    <a:xfrm>
                      <a:off x="580" y="3043"/>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8" name="Line 421"/>
                    <p:cNvSpPr>
                      <a:spLocks noChangeShapeType="1"/>
                    </p:cNvSpPr>
                    <p:nvPr/>
                  </p:nvSpPr>
                  <p:spPr bwMode="auto">
                    <a:xfrm>
                      <a:off x="580" y="3118"/>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49" name="Line 422"/>
                    <p:cNvSpPr>
                      <a:spLocks noChangeShapeType="1"/>
                    </p:cNvSpPr>
                    <p:nvPr/>
                  </p:nvSpPr>
                  <p:spPr bwMode="auto">
                    <a:xfrm>
                      <a:off x="580" y="3199"/>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0" name="Line 423"/>
                    <p:cNvSpPr>
                      <a:spLocks noChangeShapeType="1"/>
                    </p:cNvSpPr>
                    <p:nvPr/>
                  </p:nvSpPr>
                  <p:spPr bwMode="auto">
                    <a:xfrm>
                      <a:off x="580" y="2225"/>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1" name="Line 424"/>
                    <p:cNvSpPr>
                      <a:spLocks noChangeShapeType="1"/>
                    </p:cNvSpPr>
                    <p:nvPr/>
                  </p:nvSpPr>
                  <p:spPr bwMode="auto">
                    <a:xfrm>
                      <a:off x="580" y="2155"/>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2" name="Line 425"/>
                    <p:cNvSpPr>
                      <a:spLocks noChangeShapeType="1"/>
                    </p:cNvSpPr>
                    <p:nvPr/>
                  </p:nvSpPr>
                  <p:spPr bwMode="auto">
                    <a:xfrm>
                      <a:off x="580" y="2057"/>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3" name="Line 426"/>
                    <p:cNvSpPr>
                      <a:spLocks noChangeShapeType="1"/>
                    </p:cNvSpPr>
                    <p:nvPr/>
                  </p:nvSpPr>
                  <p:spPr bwMode="auto">
                    <a:xfrm>
                      <a:off x="580" y="2008"/>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554" name="Line 427"/>
                    <p:cNvSpPr>
                      <a:spLocks noChangeShapeType="1"/>
                    </p:cNvSpPr>
                    <p:nvPr/>
                  </p:nvSpPr>
                  <p:spPr bwMode="auto">
                    <a:xfrm>
                      <a:off x="580" y="1531"/>
                      <a:ext cx="45"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grpSp>
        <p:grpSp>
          <p:nvGrpSpPr>
            <p:cNvPr id="11" name="Group 489"/>
            <p:cNvGrpSpPr>
              <a:grpSpLocks/>
            </p:cNvGrpSpPr>
            <p:nvPr/>
          </p:nvGrpSpPr>
          <p:grpSpPr bwMode="auto">
            <a:xfrm>
              <a:off x="707" y="1224"/>
              <a:ext cx="1407" cy="2090"/>
              <a:chOff x="707" y="1224"/>
              <a:chExt cx="1407" cy="2090"/>
            </a:xfrm>
          </p:grpSpPr>
          <p:sp>
            <p:nvSpPr>
              <p:cNvPr id="18504" name="Oval 428"/>
              <p:cNvSpPr>
                <a:spLocks noChangeArrowheads="1"/>
              </p:cNvSpPr>
              <p:nvPr/>
            </p:nvSpPr>
            <p:spPr bwMode="auto">
              <a:xfrm>
                <a:off x="707" y="3096"/>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05" name="Oval 429"/>
              <p:cNvSpPr>
                <a:spLocks noChangeArrowheads="1"/>
              </p:cNvSpPr>
              <p:nvPr/>
            </p:nvSpPr>
            <p:spPr bwMode="auto">
              <a:xfrm>
                <a:off x="1136" y="2824"/>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06" name="Oval 430"/>
              <p:cNvSpPr>
                <a:spLocks noChangeArrowheads="1"/>
              </p:cNvSpPr>
              <p:nvPr/>
            </p:nvSpPr>
            <p:spPr bwMode="auto">
              <a:xfrm>
                <a:off x="1461" y="2884"/>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07" name="Oval 431"/>
              <p:cNvSpPr>
                <a:spLocks noChangeArrowheads="1"/>
              </p:cNvSpPr>
              <p:nvPr/>
            </p:nvSpPr>
            <p:spPr bwMode="auto">
              <a:xfrm>
                <a:off x="1003" y="2311"/>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08" name="Oval 432"/>
              <p:cNvSpPr>
                <a:spLocks noChangeArrowheads="1"/>
              </p:cNvSpPr>
              <p:nvPr/>
            </p:nvSpPr>
            <p:spPr bwMode="auto">
              <a:xfrm>
                <a:off x="1376" y="2472"/>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09" name="Oval 433"/>
              <p:cNvSpPr>
                <a:spLocks noChangeArrowheads="1"/>
              </p:cNvSpPr>
              <p:nvPr/>
            </p:nvSpPr>
            <p:spPr bwMode="auto">
              <a:xfrm>
                <a:off x="1461" y="2351"/>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0" name="Oval 434"/>
              <p:cNvSpPr>
                <a:spLocks noChangeArrowheads="1"/>
              </p:cNvSpPr>
              <p:nvPr/>
            </p:nvSpPr>
            <p:spPr bwMode="auto">
              <a:xfrm>
                <a:off x="1427" y="2250"/>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1" name="Oval 435"/>
              <p:cNvSpPr>
                <a:spLocks noChangeArrowheads="1"/>
              </p:cNvSpPr>
              <p:nvPr/>
            </p:nvSpPr>
            <p:spPr bwMode="auto">
              <a:xfrm>
                <a:off x="1280" y="1979"/>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2" name="Oval 436"/>
              <p:cNvSpPr>
                <a:spLocks noChangeArrowheads="1"/>
              </p:cNvSpPr>
              <p:nvPr/>
            </p:nvSpPr>
            <p:spPr bwMode="auto">
              <a:xfrm>
                <a:off x="1258" y="1772"/>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3" name="Oval 437"/>
              <p:cNvSpPr>
                <a:spLocks noChangeArrowheads="1"/>
              </p:cNvSpPr>
              <p:nvPr/>
            </p:nvSpPr>
            <p:spPr bwMode="auto">
              <a:xfrm>
                <a:off x="1320" y="1642"/>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4" name="Oval 438"/>
              <p:cNvSpPr>
                <a:spLocks noChangeArrowheads="1"/>
              </p:cNvSpPr>
              <p:nvPr/>
            </p:nvSpPr>
            <p:spPr bwMode="auto">
              <a:xfrm>
                <a:off x="1405" y="1838"/>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5" name="Oval 439"/>
              <p:cNvSpPr>
                <a:spLocks noChangeArrowheads="1"/>
              </p:cNvSpPr>
              <p:nvPr/>
            </p:nvSpPr>
            <p:spPr bwMode="auto">
              <a:xfrm>
                <a:off x="1523" y="2110"/>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6" name="Oval 440"/>
              <p:cNvSpPr>
                <a:spLocks noChangeArrowheads="1"/>
              </p:cNvSpPr>
              <p:nvPr/>
            </p:nvSpPr>
            <p:spPr bwMode="auto">
              <a:xfrm>
                <a:off x="1542" y="2210"/>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7" name="Oval 441"/>
              <p:cNvSpPr>
                <a:spLocks noChangeArrowheads="1"/>
              </p:cNvSpPr>
              <p:nvPr/>
            </p:nvSpPr>
            <p:spPr bwMode="auto">
              <a:xfrm>
                <a:off x="1660" y="2165"/>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8" name="Oval 442"/>
              <p:cNvSpPr>
                <a:spLocks noChangeArrowheads="1"/>
              </p:cNvSpPr>
              <p:nvPr/>
            </p:nvSpPr>
            <p:spPr bwMode="auto">
              <a:xfrm>
                <a:off x="1641" y="1964"/>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19" name="Oval 443"/>
              <p:cNvSpPr>
                <a:spLocks noChangeArrowheads="1"/>
              </p:cNvSpPr>
              <p:nvPr/>
            </p:nvSpPr>
            <p:spPr bwMode="auto">
              <a:xfrm>
                <a:off x="1575" y="1873"/>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0" name="Oval 444"/>
              <p:cNvSpPr>
                <a:spLocks noChangeArrowheads="1"/>
              </p:cNvSpPr>
              <p:nvPr/>
            </p:nvSpPr>
            <p:spPr bwMode="auto">
              <a:xfrm>
                <a:off x="1782" y="2316"/>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1" name="Oval 445"/>
              <p:cNvSpPr>
                <a:spLocks noChangeArrowheads="1"/>
              </p:cNvSpPr>
              <p:nvPr/>
            </p:nvSpPr>
            <p:spPr bwMode="auto">
              <a:xfrm>
                <a:off x="1837" y="2316"/>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2" name="Oval 446"/>
              <p:cNvSpPr>
                <a:spLocks noChangeArrowheads="1"/>
              </p:cNvSpPr>
              <p:nvPr/>
            </p:nvSpPr>
            <p:spPr bwMode="auto">
              <a:xfrm>
                <a:off x="1893" y="1944"/>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3" name="Oval 447"/>
              <p:cNvSpPr>
                <a:spLocks noChangeArrowheads="1"/>
              </p:cNvSpPr>
              <p:nvPr/>
            </p:nvSpPr>
            <p:spPr bwMode="auto">
              <a:xfrm>
                <a:off x="1819" y="1783"/>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4" name="Oval 448"/>
              <p:cNvSpPr>
                <a:spLocks noChangeArrowheads="1"/>
              </p:cNvSpPr>
              <p:nvPr/>
            </p:nvSpPr>
            <p:spPr bwMode="auto">
              <a:xfrm>
                <a:off x="1789" y="1697"/>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5" name="Oval 449"/>
              <p:cNvSpPr>
                <a:spLocks noChangeArrowheads="1"/>
              </p:cNvSpPr>
              <p:nvPr/>
            </p:nvSpPr>
            <p:spPr bwMode="auto">
              <a:xfrm>
                <a:off x="1715" y="1652"/>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6" name="Oval 450"/>
              <p:cNvSpPr>
                <a:spLocks noChangeArrowheads="1"/>
              </p:cNvSpPr>
              <p:nvPr/>
            </p:nvSpPr>
            <p:spPr bwMode="auto">
              <a:xfrm>
                <a:off x="1682" y="1531"/>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527" name="Oval 451"/>
              <p:cNvSpPr>
                <a:spLocks noChangeArrowheads="1"/>
              </p:cNvSpPr>
              <p:nvPr/>
            </p:nvSpPr>
            <p:spPr bwMode="auto">
              <a:xfrm>
                <a:off x="2114" y="1224"/>
                <a:ext cx="0" cy="218"/>
              </a:xfrm>
              <a:prstGeom prst="ellipse">
                <a:avLst/>
              </a:prstGeom>
              <a:solidFill>
                <a:schemeClr val="folHlink"/>
              </a:solidFill>
              <a:ln>
                <a:noFill/>
              </a:ln>
              <a:effectLst/>
              <a:extLst>
                <a:ext uri="{91240B29-F687-4F45-9708-019B960494DF}">
                  <a14:hiddenLine xmlns:a14="http://schemas.microsoft.com/office/drawing/2010/main" xmlns="" w="12700" algn="ctr">
                    <a:solidFill>
                      <a:srgbClr val="4D4D4D"/>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grpSp>
      <p:sp>
        <p:nvSpPr>
          <p:cNvPr id="18440" name="Freeform 83"/>
          <p:cNvSpPr>
            <a:spLocks/>
          </p:cNvSpPr>
          <p:nvPr/>
        </p:nvSpPr>
        <p:spPr bwMode="auto">
          <a:xfrm>
            <a:off x="5634038" y="2436815"/>
            <a:ext cx="2076450" cy="2593975"/>
          </a:xfrm>
          <a:custGeom>
            <a:avLst/>
            <a:gdLst>
              <a:gd name="T0" fmla="*/ 0 w 1308"/>
              <a:gd name="T1" fmla="*/ 2147483647 h 1634"/>
              <a:gd name="T2" fmla="*/ 2147483647 w 1308"/>
              <a:gd name="T3" fmla="*/ 0 h 1634"/>
              <a:gd name="T4" fmla="*/ 2147483647 w 1308"/>
              <a:gd name="T5" fmla="*/ 2147483647 h 1634"/>
              <a:gd name="T6" fmla="*/ 2147483647 w 1308"/>
              <a:gd name="T7" fmla="*/ 2147483647 h 1634"/>
              <a:gd name="T8" fmla="*/ 2147483647 w 1308"/>
              <a:gd name="T9" fmla="*/ 2147483647 h 1634"/>
              <a:gd name="T10" fmla="*/ 2147483647 w 1308"/>
              <a:gd name="T11" fmla="*/ 2147483647 h 163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8" h="1634">
                <a:moveTo>
                  <a:pt x="0" y="260"/>
                </a:moveTo>
                <a:lnTo>
                  <a:pt x="261" y="0"/>
                </a:lnTo>
                <a:lnTo>
                  <a:pt x="523" y="1234"/>
                </a:lnTo>
                <a:lnTo>
                  <a:pt x="784" y="1555"/>
                </a:lnTo>
                <a:lnTo>
                  <a:pt x="1046" y="1634"/>
                </a:lnTo>
                <a:lnTo>
                  <a:pt x="1308" y="1338"/>
                </a:lnTo>
              </a:path>
            </a:pathLst>
          </a:custGeom>
          <a:noFill/>
          <a:ln w="28575" cap="rnd" cmpd="sng">
            <a:solidFill>
              <a:schemeClr val="accent1"/>
            </a:solidFill>
            <a:prstDash val="solid"/>
            <a:round/>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441" name="Line 84"/>
          <p:cNvSpPr>
            <a:spLocks noChangeShapeType="1"/>
          </p:cNvSpPr>
          <p:nvPr/>
        </p:nvSpPr>
        <p:spPr bwMode="auto">
          <a:xfrm>
            <a:off x="8126413" y="2036765"/>
            <a:ext cx="0" cy="3252787"/>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p>
            <a:endParaRPr lang="en-US"/>
          </a:p>
        </p:txBody>
      </p:sp>
      <p:sp>
        <p:nvSpPr>
          <p:cNvPr id="18442" name="Line 347"/>
          <p:cNvSpPr>
            <a:spLocks noChangeShapeType="1"/>
          </p:cNvSpPr>
          <p:nvPr/>
        </p:nvSpPr>
        <p:spPr bwMode="auto">
          <a:xfrm>
            <a:off x="5138739" y="5272088"/>
            <a:ext cx="80962"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3" name="Line 364"/>
          <p:cNvSpPr>
            <a:spLocks noChangeShapeType="1"/>
          </p:cNvSpPr>
          <p:nvPr/>
        </p:nvSpPr>
        <p:spPr bwMode="auto">
          <a:xfrm flipV="1">
            <a:off x="5630863" y="526574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4" name="Line 364"/>
          <p:cNvSpPr>
            <a:spLocks noChangeShapeType="1"/>
          </p:cNvSpPr>
          <p:nvPr/>
        </p:nvSpPr>
        <p:spPr bwMode="auto">
          <a:xfrm flipV="1">
            <a:off x="6046788" y="526574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5" name="Line 364"/>
          <p:cNvSpPr>
            <a:spLocks noChangeShapeType="1"/>
          </p:cNvSpPr>
          <p:nvPr/>
        </p:nvSpPr>
        <p:spPr bwMode="auto">
          <a:xfrm flipV="1">
            <a:off x="6462713" y="526574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6" name="Line 364"/>
          <p:cNvSpPr>
            <a:spLocks noChangeShapeType="1"/>
          </p:cNvSpPr>
          <p:nvPr/>
        </p:nvSpPr>
        <p:spPr bwMode="auto">
          <a:xfrm flipV="1">
            <a:off x="6877050" y="526574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7" name="Line 364"/>
          <p:cNvSpPr>
            <a:spLocks noChangeShapeType="1"/>
          </p:cNvSpPr>
          <p:nvPr/>
        </p:nvSpPr>
        <p:spPr bwMode="auto">
          <a:xfrm flipV="1">
            <a:off x="7291388" y="526574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8" name="Line 364"/>
          <p:cNvSpPr>
            <a:spLocks noChangeShapeType="1"/>
          </p:cNvSpPr>
          <p:nvPr/>
        </p:nvSpPr>
        <p:spPr bwMode="auto">
          <a:xfrm flipV="1">
            <a:off x="7705725" y="525939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49" name="Line 347"/>
          <p:cNvSpPr>
            <a:spLocks noChangeShapeType="1"/>
          </p:cNvSpPr>
          <p:nvPr/>
        </p:nvSpPr>
        <p:spPr bwMode="auto">
          <a:xfrm>
            <a:off x="8115301" y="2049463"/>
            <a:ext cx="80963"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50" name="Line 347"/>
          <p:cNvSpPr>
            <a:spLocks noChangeShapeType="1"/>
          </p:cNvSpPr>
          <p:nvPr/>
        </p:nvSpPr>
        <p:spPr bwMode="auto">
          <a:xfrm>
            <a:off x="8115301" y="3103563"/>
            <a:ext cx="80963"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51" name="Line 347"/>
          <p:cNvSpPr>
            <a:spLocks noChangeShapeType="1"/>
          </p:cNvSpPr>
          <p:nvPr/>
        </p:nvSpPr>
        <p:spPr bwMode="auto">
          <a:xfrm>
            <a:off x="8115301" y="5272088"/>
            <a:ext cx="80963"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52" name="Line 347"/>
          <p:cNvSpPr>
            <a:spLocks noChangeShapeType="1"/>
          </p:cNvSpPr>
          <p:nvPr/>
        </p:nvSpPr>
        <p:spPr bwMode="auto">
          <a:xfrm>
            <a:off x="8115301" y="4191000"/>
            <a:ext cx="80963"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53" name="Line 347"/>
          <p:cNvSpPr>
            <a:spLocks noChangeShapeType="1"/>
          </p:cNvSpPr>
          <p:nvPr/>
        </p:nvSpPr>
        <p:spPr bwMode="auto">
          <a:xfrm>
            <a:off x="5138739" y="2854325"/>
            <a:ext cx="80962"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54" name="Line 347"/>
          <p:cNvSpPr>
            <a:spLocks noChangeShapeType="1"/>
          </p:cNvSpPr>
          <p:nvPr/>
        </p:nvSpPr>
        <p:spPr bwMode="auto">
          <a:xfrm>
            <a:off x="5138739" y="3657600"/>
            <a:ext cx="80962"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55" name="Freeform 98"/>
          <p:cNvSpPr>
            <a:spLocks/>
          </p:cNvSpPr>
          <p:nvPr/>
        </p:nvSpPr>
        <p:spPr bwMode="auto">
          <a:xfrm>
            <a:off x="5632451" y="2255838"/>
            <a:ext cx="2073275" cy="2582862"/>
          </a:xfrm>
          <a:custGeom>
            <a:avLst/>
            <a:gdLst>
              <a:gd name="T0" fmla="*/ 0 w 1306"/>
              <a:gd name="T1" fmla="*/ 2147483647 h 1627"/>
              <a:gd name="T2" fmla="*/ 2147483647 w 1306"/>
              <a:gd name="T3" fmla="*/ 2147483647 h 1627"/>
              <a:gd name="T4" fmla="*/ 2147483647 w 1306"/>
              <a:gd name="T5" fmla="*/ 0 h 1627"/>
              <a:gd name="T6" fmla="*/ 2147483647 w 1306"/>
              <a:gd name="T7" fmla="*/ 2147483647 h 1627"/>
              <a:gd name="T8" fmla="*/ 2147483647 w 1306"/>
              <a:gd name="T9" fmla="*/ 2147483647 h 1627"/>
              <a:gd name="T10" fmla="*/ 2147483647 w 1306"/>
              <a:gd name="T11" fmla="*/ 2147483647 h 16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06" h="1627">
                <a:moveTo>
                  <a:pt x="0" y="415"/>
                </a:moveTo>
                <a:lnTo>
                  <a:pt x="261" y="58"/>
                </a:lnTo>
                <a:lnTo>
                  <a:pt x="522" y="0"/>
                </a:lnTo>
                <a:lnTo>
                  <a:pt x="783" y="811"/>
                </a:lnTo>
                <a:lnTo>
                  <a:pt x="1045" y="1627"/>
                </a:lnTo>
                <a:lnTo>
                  <a:pt x="1306" y="1562"/>
                </a:lnTo>
              </a:path>
            </a:pathLst>
          </a:custGeom>
          <a:noFill/>
          <a:ln w="28575" cap="flat" cmpd="sng">
            <a:solidFill>
              <a:schemeClr val="accent2"/>
            </a:solidFill>
            <a:prstDash val="solid"/>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en-US"/>
          </a:p>
        </p:txBody>
      </p:sp>
      <p:sp>
        <p:nvSpPr>
          <p:cNvPr id="18456" name="Text Box 510"/>
          <p:cNvSpPr txBox="1">
            <a:spLocks noChangeArrowheads="1"/>
          </p:cNvSpPr>
          <p:nvPr/>
        </p:nvSpPr>
        <p:spPr bwMode="auto">
          <a:xfrm>
            <a:off x="6092928" y="1353981"/>
            <a:ext cx="1731757"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a:t>Температура тела</a:t>
            </a:r>
            <a:endParaRPr lang="en-GB" altLang="en-US" sz="1600"/>
          </a:p>
        </p:txBody>
      </p:sp>
      <p:sp>
        <p:nvSpPr>
          <p:cNvPr id="18457" name="Text Box 519"/>
          <p:cNvSpPr txBox="1">
            <a:spLocks noChangeArrowheads="1"/>
          </p:cNvSpPr>
          <p:nvPr/>
        </p:nvSpPr>
        <p:spPr bwMode="auto">
          <a:xfrm>
            <a:off x="6092523" y="1571469"/>
            <a:ext cx="1946880" cy="2462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a:t>Сывороточный ИЛ-6</a:t>
            </a:r>
            <a:endParaRPr lang="en-GB" altLang="en-US" sz="1600"/>
          </a:p>
        </p:txBody>
      </p:sp>
      <p:grpSp>
        <p:nvGrpSpPr>
          <p:cNvPr id="12" name="Group 101"/>
          <p:cNvGrpSpPr>
            <a:grpSpLocks/>
          </p:cNvGrpSpPr>
          <p:nvPr/>
        </p:nvGrpSpPr>
        <p:grpSpPr bwMode="auto">
          <a:xfrm>
            <a:off x="5697539" y="1354137"/>
            <a:ext cx="319087" cy="246061"/>
            <a:chOff x="3474" y="847"/>
            <a:chExt cx="201" cy="155"/>
          </a:xfrm>
        </p:grpSpPr>
        <p:sp>
          <p:nvSpPr>
            <p:cNvPr id="18500" name="Line 511"/>
            <p:cNvSpPr>
              <a:spLocks noChangeShapeType="1"/>
            </p:cNvSpPr>
            <p:nvPr/>
          </p:nvSpPr>
          <p:spPr bwMode="auto">
            <a:xfrm>
              <a:off x="3474" y="925"/>
              <a:ext cx="201" cy="0"/>
            </a:xfrm>
            <a:prstGeom prst="line">
              <a:avLst/>
            </a:prstGeom>
            <a:noFill/>
            <a:ln w="28575">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p>
              <a:endParaRPr lang="en-US"/>
            </a:p>
          </p:txBody>
        </p:sp>
        <p:sp>
          <p:nvSpPr>
            <p:cNvPr id="18501" name="Rectangle 103"/>
            <p:cNvSpPr>
              <a:spLocks noChangeArrowheads="1"/>
            </p:cNvSpPr>
            <p:nvPr/>
          </p:nvSpPr>
          <p:spPr bwMode="auto">
            <a:xfrm>
              <a:off x="3538" y="847"/>
              <a:ext cx="71" cy="155"/>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sp>
        <p:nvSpPr>
          <p:cNvPr id="18459" name="AutoShape 104"/>
          <p:cNvSpPr>
            <a:spLocks noChangeArrowheads="1"/>
          </p:cNvSpPr>
          <p:nvPr/>
        </p:nvSpPr>
        <p:spPr bwMode="auto">
          <a:xfrm>
            <a:off x="5984875" y="2189085"/>
            <a:ext cx="128588" cy="489109"/>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60" name="AutoShape 105"/>
          <p:cNvSpPr>
            <a:spLocks noChangeArrowheads="1"/>
          </p:cNvSpPr>
          <p:nvPr/>
        </p:nvSpPr>
        <p:spPr bwMode="auto">
          <a:xfrm>
            <a:off x="5565775" y="2585960"/>
            <a:ext cx="128588" cy="489109"/>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61" name="Rectangle 106"/>
          <p:cNvSpPr>
            <a:spLocks noChangeArrowheads="1"/>
          </p:cNvSpPr>
          <p:nvPr/>
        </p:nvSpPr>
        <p:spPr bwMode="auto">
          <a:xfrm>
            <a:off x="5989639" y="2220835"/>
            <a:ext cx="112712" cy="246221"/>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62" name="Rectangle 107"/>
          <p:cNvSpPr>
            <a:spLocks noChangeArrowheads="1"/>
          </p:cNvSpPr>
          <p:nvPr/>
        </p:nvSpPr>
        <p:spPr bwMode="auto">
          <a:xfrm>
            <a:off x="5573713" y="2757410"/>
            <a:ext cx="112712" cy="246221"/>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63" name="Line 364"/>
          <p:cNvSpPr>
            <a:spLocks noChangeShapeType="1"/>
          </p:cNvSpPr>
          <p:nvPr/>
        </p:nvSpPr>
        <p:spPr bwMode="auto">
          <a:xfrm flipV="1">
            <a:off x="5219700" y="525939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64" name="Line 347"/>
          <p:cNvSpPr>
            <a:spLocks noChangeShapeType="1"/>
          </p:cNvSpPr>
          <p:nvPr/>
        </p:nvSpPr>
        <p:spPr bwMode="auto">
          <a:xfrm>
            <a:off x="5138739" y="4462463"/>
            <a:ext cx="80962"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65" name="Line 347"/>
          <p:cNvSpPr>
            <a:spLocks noChangeShapeType="1"/>
          </p:cNvSpPr>
          <p:nvPr/>
        </p:nvSpPr>
        <p:spPr bwMode="auto">
          <a:xfrm>
            <a:off x="5138739" y="2049463"/>
            <a:ext cx="93662" cy="0"/>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66" name="Line 111"/>
          <p:cNvSpPr>
            <a:spLocks noChangeShapeType="1"/>
          </p:cNvSpPr>
          <p:nvPr/>
        </p:nvSpPr>
        <p:spPr bwMode="auto">
          <a:xfrm flipH="1">
            <a:off x="5219700" y="5272088"/>
            <a:ext cx="2895600" cy="0"/>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p>
            <a:endParaRPr lang="en-US"/>
          </a:p>
        </p:txBody>
      </p:sp>
      <p:sp>
        <p:nvSpPr>
          <p:cNvPr id="18467" name="Line 112"/>
          <p:cNvSpPr>
            <a:spLocks noChangeShapeType="1"/>
          </p:cNvSpPr>
          <p:nvPr/>
        </p:nvSpPr>
        <p:spPr bwMode="auto">
          <a:xfrm flipV="1">
            <a:off x="5219700" y="2049463"/>
            <a:ext cx="0" cy="3209925"/>
          </a:xfrm>
          <a:prstGeom prst="line">
            <a:avLst/>
          </a:prstGeom>
          <a:noFill/>
          <a:ln w="2857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p>
            <a:endParaRPr lang="en-US"/>
          </a:p>
        </p:txBody>
      </p:sp>
      <p:sp>
        <p:nvSpPr>
          <p:cNvPr id="18468" name="Rectangle 366"/>
          <p:cNvSpPr>
            <a:spLocks noChangeArrowheads="1"/>
          </p:cNvSpPr>
          <p:nvPr/>
        </p:nvSpPr>
        <p:spPr bwMode="auto">
          <a:xfrm>
            <a:off x="5167626" y="5408614"/>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a:t>
            </a:r>
            <a:endParaRPr lang="en-GB" altLang="en-US" sz="1400"/>
          </a:p>
        </p:txBody>
      </p:sp>
      <p:sp>
        <p:nvSpPr>
          <p:cNvPr id="18469" name="Rectangle 367"/>
          <p:cNvSpPr>
            <a:spLocks noChangeArrowheads="1"/>
          </p:cNvSpPr>
          <p:nvPr/>
        </p:nvSpPr>
        <p:spPr bwMode="auto">
          <a:xfrm>
            <a:off x="5529889" y="5408614"/>
            <a:ext cx="19877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18</a:t>
            </a:r>
            <a:endParaRPr lang="en-GB" altLang="en-US" sz="1400"/>
          </a:p>
        </p:txBody>
      </p:sp>
      <p:sp>
        <p:nvSpPr>
          <p:cNvPr id="18470" name="Rectangle 368"/>
          <p:cNvSpPr>
            <a:spLocks noChangeArrowheads="1"/>
          </p:cNvSpPr>
          <p:nvPr/>
        </p:nvSpPr>
        <p:spPr bwMode="auto">
          <a:xfrm>
            <a:off x="5947402" y="5408614"/>
            <a:ext cx="19877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20</a:t>
            </a:r>
            <a:endParaRPr lang="en-GB" altLang="en-US" sz="1400"/>
          </a:p>
        </p:txBody>
      </p:sp>
      <p:sp>
        <p:nvSpPr>
          <p:cNvPr id="18471" name="Rectangle 369"/>
          <p:cNvSpPr>
            <a:spLocks noChangeArrowheads="1"/>
          </p:cNvSpPr>
          <p:nvPr/>
        </p:nvSpPr>
        <p:spPr bwMode="auto">
          <a:xfrm>
            <a:off x="6361738" y="5408614"/>
            <a:ext cx="19877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22</a:t>
            </a:r>
            <a:endParaRPr lang="en-GB" altLang="en-US" sz="1400"/>
          </a:p>
        </p:txBody>
      </p:sp>
      <p:sp>
        <p:nvSpPr>
          <p:cNvPr id="18472" name="Rectangle 370"/>
          <p:cNvSpPr>
            <a:spLocks noChangeArrowheads="1"/>
          </p:cNvSpPr>
          <p:nvPr/>
        </p:nvSpPr>
        <p:spPr bwMode="auto">
          <a:xfrm>
            <a:off x="6776077" y="5408614"/>
            <a:ext cx="19877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24</a:t>
            </a:r>
            <a:endParaRPr lang="en-GB" altLang="en-US" sz="1400"/>
          </a:p>
        </p:txBody>
      </p:sp>
      <p:sp>
        <p:nvSpPr>
          <p:cNvPr id="18473" name="Rectangle 371"/>
          <p:cNvSpPr>
            <a:spLocks noChangeArrowheads="1"/>
          </p:cNvSpPr>
          <p:nvPr/>
        </p:nvSpPr>
        <p:spPr bwMode="auto">
          <a:xfrm>
            <a:off x="8074339" y="5408614"/>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a:t>
            </a:r>
            <a:endParaRPr lang="en-GB" altLang="en-US" sz="1400"/>
          </a:p>
        </p:txBody>
      </p:sp>
      <p:sp>
        <p:nvSpPr>
          <p:cNvPr id="18474" name="Rectangle 372"/>
          <p:cNvSpPr>
            <a:spLocks noChangeArrowheads="1"/>
          </p:cNvSpPr>
          <p:nvPr/>
        </p:nvSpPr>
        <p:spPr bwMode="auto">
          <a:xfrm>
            <a:off x="7244870" y="5400676"/>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2</a:t>
            </a:r>
            <a:endParaRPr lang="en-GB" altLang="en-US" sz="1400"/>
          </a:p>
        </p:txBody>
      </p:sp>
      <p:sp>
        <p:nvSpPr>
          <p:cNvPr id="18475" name="Rectangle 453"/>
          <p:cNvSpPr>
            <a:spLocks noChangeArrowheads="1"/>
          </p:cNvSpPr>
          <p:nvPr/>
        </p:nvSpPr>
        <p:spPr bwMode="auto">
          <a:xfrm>
            <a:off x="5913691" y="5637215"/>
            <a:ext cx="1372683"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Время</a:t>
            </a:r>
            <a:r>
              <a:rPr lang="en-GB" altLang="en-US" sz="1600" b="1">
                <a:solidFill>
                  <a:srgbClr val="4D4D4D"/>
                </a:solidFill>
              </a:rPr>
              <a:t> (</a:t>
            </a:r>
            <a:r>
              <a:rPr lang="ru-RU" altLang="en-US" sz="1600" b="1">
                <a:solidFill>
                  <a:srgbClr val="4D4D4D"/>
                </a:solidFill>
              </a:rPr>
              <a:t>часы</a:t>
            </a:r>
            <a:r>
              <a:rPr lang="en-GB" altLang="en-US" sz="1600" b="1">
                <a:solidFill>
                  <a:srgbClr val="4D4D4D"/>
                </a:solidFill>
              </a:rPr>
              <a:t>)</a:t>
            </a:r>
            <a:endParaRPr lang="en-GB" altLang="en-US" sz="1600"/>
          </a:p>
        </p:txBody>
      </p:sp>
      <p:sp>
        <p:nvSpPr>
          <p:cNvPr id="18476" name="Rectangle 372"/>
          <p:cNvSpPr>
            <a:spLocks noChangeArrowheads="1"/>
          </p:cNvSpPr>
          <p:nvPr/>
        </p:nvSpPr>
        <p:spPr bwMode="auto">
          <a:xfrm>
            <a:off x="7657620" y="5400676"/>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9</a:t>
            </a:r>
            <a:endParaRPr lang="en-GB" altLang="en-US" sz="1400"/>
          </a:p>
        </p:txBody>
      </p:sp>
      <p:sp>
        <p:nvSpPr>
          <p:cNvPr id="18477" name="Line 364"/>
          <p:cNvSpPr>
            <a:spLocks noChangeShapeType="1"/>
          </p:cNvSpPr>
          <p:nvPr/>
        </p:nvSpPr>
        <p:spPr bwMode="auto">
          <a:xfrm flipV="1">
            <a:off x="8126413" y="5259390"/>
            <a:ext cx="0" cy="90487"/>
          </a:xfrm>
          <a:prstGeom prst="line">
            <a:avLst/>
          </a:prstGeom>
          <a:noFill/>
          <a:ln w="28575">
            <a:solidFill>
              <a:srgbClr val="4D4D4D"/>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18478" name="Rectangle 352"/>
          <p:cNvSpPr>
            <a:spLocks noChangeArrowheads="1"/>
          </p:cNvSpPr>
          <p:nvPr/>
        </p:nvSpPr>
        <p:spPr bwMode="auto">
          <a:xfrm>
            <a:off x="8253413" y="5161192"/>
            <a:ext cx="19877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GB" altLang="en-US" sz="1400" b="1">
                <a:solidFill>
                  <a:srgbClr val="4D4D4D"/>
                </a:solidFill>
              </a:rPr>
              <a:t>36</a:t>
            </a:r>
            <a:endParaRPr lang="en-GB" altLang="en-US" sz="1400"/>
          </a:p>
        </p:txBody>
      </p:sp>
      <p:sp>
        <p:nvSpPr>
          <p:cNvPr id="18479" name="Rectangle 353"/>
          <p:cNvSpPr>
            <a:spLocks noChangeArrowheads="1"/>
          </p:cNvSpPr>
          <p:nvPr/>
        </p:nvSpPr>
        <p:spPr bwMode="auto">
          <a:xfrm>
            <a:off x="8253413" y="4081692"/>
            <a:ext cx="19877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GB" altLang="en-US" sz="1400" b="1">
                <a:solidFill>
                  <a:srgbClr val="4D4D4D"/>
                </a:solidFill>
              </a:rPr>
              <a:t>37</a:t>
            </a:r>
            <a:endParaRPr lang="en-GB" altLang="en-US" sz="1400"/>
          </a:p>
        </p:txBody>
      </p:sp>
      <p:sp>
        <p:nvSpPr>
          <p:cNvPr id="18480" name="Rectangle 354"/>
          <p:cNvSpPr>
            <a:spLocks noChangeArrowheads="1"/>
          </p:cNvSpPr>
          <p:nvPr/>
        </p:nvSpPr>
        <p:spPr bwMode="auto">
          <a:xfrm>
            <a:off x="8253413" y="2992667"/>
            <a:ext cx="19877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GB" altLang="en-US" sz="1400" b="1">
                <a:solidFill>
                  <a:srgbClr val="4D4D4D"/>
                </a:solidFill>
              </a:rPr>
              <a:t>38</a:t>
            </a:r>
            <a:endParaRPr lang="en-GB" altLang="en-US" sz="1400"/>
          </a:p>
        </p:txBody>
      </p:sp>
      <p:sp>
        <p:nvSpPr>
          <p:cNvPr id="18481" name="Rectangle 355"/>
          <p:cNvSpPr>
            <a:spLocks noChangeArrowheads="1"/>
          </p:cNvSpPr>
          <p:nvPr/>
        </p:nvSpPr>
        <p:spPr bwMode="auto">
          <a:xfrm>
            <a:off x="8253413" y="1938567"/>
            <a:ext cx="19877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GB" altLang="en-US" sz="1400" b="1">
                <a:solidFill>
                  <a:srgbClr val="4D4D4D"/>
                </a:solidFill>
              </a:rPr>
              <a:t>39</a:t>
            </a:r>
            <a:endParaRPr lang="en-GB" altLang="en-US" sz="1400"/>
          </a:p>
        </p:txBody>
      </p:sp>
      <p:sp>
        <p:nvSpPr>
          <p:cNvPr id="18482" name="Rectangle 452"/>
          <p:cNvSpPr>
            <a:spLocks noChangeArrowheads="1"/>
          </p:cNvSpPr>
          <p:nvPr/>
        </p:nvSpPr>
        <p:spPr bwMode="auto">
          <a:xfrm rot="-5400000">
            <a:off x="7503989" y="3532904"/>
            <a:ext cx="2244974"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Температура тела</a:t>
            </a:r>
            <a:r>
              <a:rPr lang="en-GB" altLang="en-US" sz="1600" b="1">
                <a:solidFill>
                  <a:srgbClr val="4D4D4D"/>
                </a:solidFill>
              </a:rPr>
              <a:t> (</a:t>
            </a:r>
            <a:r>
              <a:rPr lang="en-GB" altLang="en-US" sz="1600" b="1">
                <a:solidFill>
                  <a:srgbClr val="4D4D4D"/>
                </a:solidFill>
                <a:cs typeface="Arial" charset="0"/>
              </a:rPr>
              <a:t>ºC)</a:t>
            </a:r>
            <a:endParaRPr lang="en-GB" altLang="en-US" sz="1600">
              <a:cs typeface="Arial" charset="0"/>
            </a:endParaRPr>
          </a:p>
        </p:txBody>
      </p:sp>
      <p:sp>
        <p:nvSpPr>
          <p:cNvPr id="18483" name="Rectangle 342"/>
          <p:cNvSpPr>
            <a:spLocks noChangeArrowheads="1"/>
          </p:cNvSpPr>
          <p:nvPr/>
        </p:nvSpPr>
        <p:spPr bwMode="auto">
          <a:xfrm>
            <a:off x="4797717" y="1941742"/>
            <a:ext cx="29815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400" b="1">
                <a:solidFill>
                  <a:srgbClr val="4D4D4D"/>
                </a:solidFill>
              </a:rPr>
              <a:t>400</a:t>
            </a:r>
            <a:endParaRPr lang="en-GB" altLang="en-US" sz="1400"/>
          </a:p>
        </p:txBody>
      </p:sp>
      <p:sp>
        <p:nvSpPr>
          <p:cNvPr id="18484" name="Rectangle 338"/>
          <p:cNvSpPr>
            <a:spLocks noChangeArrowheads="1"/>
          </p:cNvSpPr>
          <p:nvPr/>
        </p:nvSpPr>
        <p:spPr bwMode="auto">
          <a:xfrm>
            <a:off x="4996490" y="5158017"/>
            <a:ext cx="9938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400" b="1">
                <a:solidFill>
                  <a:srgbClr val="4D4D4D"/>
                </a:solidFill>
              </a:rPr>
              <a:t>0</a:t>
            </a:r>
            <a:endParaRPr lang="en-GB" altLang="en-US" sz="1400"/>
          </a:p>
        </p:txBody>
      </p:sp>
      <p:sp>
        <p:nvSpPr>
          <p:cNvPr id="18485" name="Rectangle 339"/>
          <p:cNvSpPr>
            <a:spLocks noChangeArrowheads="1"/>
          </p:cNvSpPr>
          <p:nvPr/>
        </p:nvSpPr>
        <p:spPr bwMode="auto">
          <a:xfrm>
            <a:off x="4797717" y="4357917"/>
            <a:ext cx="29815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400" b="1">
                <a:solidFill>
                  <a:srgbClr val="4D4D4D"/>
                </a:solidFill>
              </a:rPr>
              <a:t>100</a:t>
            </a:r>
            <a:endParaRPr lang="en-GB" altLang="en-US" sz="1400"/>
          </a:p>
        </p:txBody>
      </p:sp>
      <p:sp>
        <p:nvSpPr>
          <p:cNvPr id="18486" name="Rectangle 340"/>
          <p:cNvSpPr>
            <a:spLocks noChangeArrowheads="1"/>
          </p:cNvSpPr>
          <p:nvPr/>
        </p:nvSpPr>
        <p:spPr bwMode="auto">
          <a:xfrm>
            <a:off x="4797717" y="3554642"/>
            <a:ext cx="29815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400" b="1">
                <a:solidFill>
                  <a:srgbClr val="4D4D4D"/>
                </a:solidFill>
              </a:rPr>
              <a:t>200</a:t>
            </a:r>
            <a:endParaRPr lang="en-GB" altLang="en-US" sz="1400"/>
          </a:p>
        </p:txBody>
      </p:sp>
      <p:sp>
        <p:nvSpPr>
          <p:cNvPr id="18487" name="Rectangle 341"/>
          <p:cNvSpPr>
            <a:spLocks noChangeArrowheads="1"/>
          </p:cNvSpPr>
          <p:nvPr/>
        </p:nvSpPr>
        <p:spPr bwMode="auto">
          <a:xfrm>
            <a:off x="4797717" y="2748192"/>
            <a:ext cx="29815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400" b="1">
                <a:solidFill>
                  <a:srgbClr val="4D4D4D"/>
                </a:solidFill>
              </a:rPr>
              <a:t>300</a:t>
            </a:r>
            <a:endParaRPr lang="en-GB" altLang="en-US" sz="1400"/>
          </a:p>
        </p:txBody>
      </p:sp>
      <p:sp>
        <p:nvSpPr>
          <p:cNvPr id="18488" name="Rectangle 374"/>
          <p:cNvSpPr>
            <a:spLocks noChangeArrowheads="1"/>
          </p:cNvSpPr>
          <p:nvPr/>
        </p:nvSpPr>
        <p:spPr bwMode="auto">
          <a:xfrm rot="-5400000">
            <a:off x="2890890" y="3533697"/>
            <a:ext cx="3397147"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Сывороточный ИЛ-6</a:t>
            </a:r>
            <a:r>
              <a:rPr lang="en-GB" altLang="en-US" sz="1600" b="1">
                <a:solidFill>
                  <a:srgbClr val="4D4D4D"/>
                </a:solidFill>
              </a:rPr>
              <a:t> (</a:t>
            </a:r>
            <a:r>
              <a:rPr lang="ru-RU" altLang="en-US" sz="1600" b="1">
                <a:solidFill>
                  <a:srgbClr val="4D4D4D"/>
                </a:solidFill>
              </a:rPr>
              <a:t>ФРГ</a:t>
            </a:r>
            <a:r>
              <a:rPr lang="en-GB" altLang="en-US" sz="1600" b="1">
                <a:solidFill>
                  <a:srgbClr val="4D4D4D"/>
                </a:solidFill>
              </a:rPr>
              <a:t> </a:t>
            </a:r>
            <a:r>
              <a:rPr lang="ru-RU" altLang="en-US" sz="1600" b="1">
                <a:solidFill>
                  <a:srgbClr val="4D4D4D"/>
                </a:solidFill>
              </a:rPr>
              <a:t>Ед</a:t>
            </a:r>
            <a:r>
              <a:rPr lang="en-GB" altLang="en-US" sz="1600" b="1">
                <a:solidFill>
                  <a:srgbClr val="4D4D4D"/>
                </a:solidFill>
              </a:rPr>
              <a:t>/</a:t>
            </a:r>
            <a:r>
              <a:rPr lang="ru-RU" altLang="en-US" sz="1600" b="1">
                <a:solidFill>
                  <a:srgbClr val="4D4D4D"/>
                </a:solidFill>
              </a:rPr>
              <a:t>мл</a:t>
            </a:r>
            <a:r>
              <a:rPr lang="en-GB" altLang="en-US" sz="1600" b="1">
                <a:solidFill>
                  <a:srgbClr val="4D4D4D"/>
                </a:solidFill>
              </a:rPr>
              <a:t>)</a:t>
            </a:r>
          </a:p>
        </p:txBody>
      </p:sp>
      <p:grpSp>
        <p:nvGrpSpPr>
          <p:cNvPr id="13" name="Group 134"/>
          <p:cNvGrpSpPr>
            <a:grpSpLocks/>
          </p:cNvGrpSpPr>
          <p:nvPr/>
        </p:nvGrpSpPr>
        <p:grpSpPr bwMode="auto">
          <a:xfrm>
            <a:off x="5697539" y="1479552"/>
            <a:ext cx="319087" cy="488950"/>
            <a:chOff x="3500" y="924"/>
            <a:chExt cx="201" cy="308"/>
          </a:xfrm>
        </p:grpSpPr>
        <p:sp>
          <p:nvSpPr>
            <p:cNvPr id="18498" name="Line 512"/>
            <p:cNvSpPr>
              <a:spLocks noChangeShapeType="1"/>
            </p:cNvSpPr>
            <p:nvPr/>
          </p:nvSpPr>
          <p:spPr bwMode="auto">
            <a:xfrm>
              <a:off x="3500" y="1078"/>
              <a:ext cx="201" cy="0"/>
            </a:xfrm>
            <a:prstGeom prst="line">
              <a:avLst/>
            </a:prstGeom>
            <a:noFill/>
            <a:ln w="28575">
              <a:solidFill>
                <a:schemeClr val="accent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p>
              <a:endParaRPr lang="en-US"/>
            </a:p>
          </p:txBody>
        </p:sp>
        <p:sp>
          <p:nvSpPr>
            <p:cNvPr id="18499" name="AutoShape 136"/>
            <p:cNvSpPr>
              <a:spLocks noChangeArrowheads="1"/>
            </p:cNvSpPr>
            <p:nvPr/>
          </p:nvSpPr>
          <p:spPr bwMode="auto">
            <a:xfrm>
              <a:off x="3559" y="924"/>
              <a:ext cx="81" cy="308"/>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sp>
        <p:nvSpPr>
          <p:cNvPr id="18490" name="Rectangle 137"/>
          <p:cNvSpPr>
            <a:spLocks noChangeArrowheads="1"/>
          </p:cNvSpPr>
          <p:nvPr/>
        </p:nvSpPr>
        <p:spPr bwMode="auto">
          <a:xfrm>
            <a:off x="6408739" y="2144635"/>
            <a:ext cx="112712" cy="246221"/>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1" name="Rectangle 138"/>
          <p:cNvSpPr>
            <a:spLocks noChangeArrowheads="1"/>
          </p:cNvSpPr>
          <p:nvPr/>
        </p:nvSpPr>
        <p:spPr bwMode="auto">
          <a:xfrm>
            <a:off x="6824664" y="3425747"/>
            <a:ext cx="112712" cy="246221"/>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2" name="AutoShape 139"/>
          <p:cNvSpPr>
            <a:spLocks noChangeArrowheads="1"/>
          </p:cNvSpPr>
          <p:nvPr/>
        </p:nvSpPr>
        <p:spPr bwMode="auto">
          <a:xfrm>
            <a:off x="6400801" y="4122660"/>
            <a:ext cx="128588" cy="489109"/>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3" name="AutoShape 140"/>
          <p:cNvSpPr>
            <a:spLocks noChangeArrowheads="1"/>
          </p:cNvSpPr>
          <p:nvPr/>
        </p:nvSpPr>
        <p:spPr bwMode="auto">
          <a:xfrm>
            <a:off x="7648576" y="4313160"/>
            <a:ext cx="128588" cy="489109"/>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4" name="Rectangle 141"/>
          <p:cNvSpPr>
            <a:spLocks noChangeArrowheads="1"/>
          </p:cNvSpPr>
          <p:nvPr/>
        </p:nvSpPr>
        <p:spPr bwMode="auto">
          <a:xfrm>
            <a:off x="7645400" y="4613198"/>
            <a:ext cx="112713" cy="246221"/>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5" name="Rectangle 142"/>
          <p:cNvSpPr>
            <a:spLocks noChangeArrowheads="1"/>
          </p:cNvSpPr>
          <p:nvPr/>
        </p:nvSpPr>
        <p:spPr bwMode="auto">
          <a:xfrm>
            <a:off x="7234239" y="4711623"/>
            <a:ext cx="112712" cy="246221"/>
          </a:xfrm>
          <a:prstGeom prst="rect">
            <a:avLst/>
          </a:prstGeom>
          <a:solidFill>
            <a:schemeClr val="accent2"/>
          </a:solidFill>
          <a:ln>
            <a:noFill/>
          </a:ln>
          <a:effectLst/>
          <a:extLs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6" name="AutoShape 143"/>
          <p:cNvSpPr>
            <a:spLocks noChangeArrowheads="1"/>
          </p:cNvSpPr>
          <p:nvPr/>
        </p:nvSpPr>
        <p:spPr bwMode="auto">
          <a:xfrm>
            <a:off x="6808789" y="4656060"/>
            <a:ext cx="128587" cy="489109"/>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18497" name="AutoShape 144"/>
          <p:cNvSpPr>
            <a:spLocks noChangeArrowheads="1"/>
          </p:cNvSpPr>
          <p:nvPr/>
        </p:nvSpPr>
        <p:spPr bwMode="auto">
          <a:xfrm>
            <a:off x="7223125" y="4775123"/>
            <a:ext cx="128588" cy="489109"/>
          </a:xfrm>
          <a:prstGeom prst="triangle">
            <a:avLst>
              <a:gd name="adj" fmla="val 50000"/>
            </a:avLst>
          </a:prstGeom>
          <a:solidFill>
            <a:schemeClr val="accent1"/>
          </a:solidFill>
          <a:ln>
            <a:noFill/>
          </a:ln>
          <a:effectLst/>
          <a:extLst>
            <a:ext uri="{91240B29-F687-4F45-9708-019B960494DF}">
              <a14:hiddenLine xmlns:a14="http://schemas.microsoft.com/office/drawing/2010/main" xmlns="" w="2857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Tree>
    <p:extLst>
      <p:ext uri="{BB962C8B-B14F-4D97-AF65-F5344CB8AC3E}">
        <p14:creationId xmlns:p14="http://schemas.microsoft.com/office/powerpoint/2010/main" xmlns="" val="8993134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79"/>
          <p:cNvSpPr>
            <a:spLocks noGrp="1" noChangeArrowheads="1"/>
          </p:cNvSpPr>
          <p:nvPr>
            <p:ph type="title"/>
          </p:nvPr>
        </p:nvSpPr>
        <p:spPr>
          <a:xfrm>
            <a:off x="466436" y="129600"/>
            <a:ext cx="8209252" cy="742855"/>
          </a:xfrm>
        </p:spPr>
        <p:txBody>
          <a:bodyPr>
            <a:normAutofit/>
          </a:bodyPr>
          <a:lstStyle/>
          <a:p>
            <a:r>
              <a:rPr lang="ru-RU" sz="3200" b="1" dirty="0" smtClean="0">
                <a:solidFill>
                  <a:schemeClr val="tx2">
                    <a:lumMod val="60000"/>
                    <a:lumOff val="40000"/>
                  </a:schemeClr>
                </a:solidFill>
              </a:rPr>
              <a:t>Повышение уровня </a:t>
            </a:r>
            <a:r>
              <a:rPr lang="it-IT" sz="3200" b="1" dirty="0" smtClean="0">
                <a:solidFill>
                  <a:schemeClr val="tx2">
                    <a:lumMod val="60000"/>
                    <a:lumOff val="40000"/>
                  </a:schemeClr>
                </a:solidFill>
              </a:rPr>
              <a:t>IL-6</a:t>
            </a:r>
            <a:r>
              <a:rPr lang="ru-RU" sz="3200" b="1" dirty="0" smtClean="0">
                <a:solidFill>
                  <a:schemeClr val="tx2">
                    <a:lumMod val="60000"/>
                    <a:lumOff val="40000"/>
                  </a:schemeClr>
                </a:solidFill>
              </a:rPr>
              <a:t> у пациентов с </a:t>
            </a:r>
            <a:r>
              <a:rPr lang="ru-RU" sz="3200" b="1" dirty="0" err="1" smtClean="0">
                <a:solidFill>
                  <a:schemeClr val="tx2">
                    <a:lumMod val="60000"/>
                    <a:lumOff val="40000"/>
                  </a:schemeClr>
                </a:solidFill>
              </a:rPr>
              <a:t>пЮИА</a:t>
            </a:r>
            <a:endParaRPr lang="it-IT" sz="3200" b="1" baseline="30000" dirty="0">
              <a:solidFill>
                <a:schemeClr val="tx2">
                  <a:lumMod val="60000"/>
                  <a:lumOff val="40000"/>
                </a:schemeClr>
              </a:solidFill>
            </a:endParaRPr>
          </a:p>
        </p:txBody>
      </p:sp>
      <p:sp>
        <p:nvSpPr>
          <p:cNvPr id="5" name="Content Placeholder 4"/>
          <p:cNvSpPr>
            <a:spLocks noGrp="1"/>
          </p:cNvSpPr>
          <p:nvPr>
            <p:ph idx="1"/>
          </p:nvPr>
        </p:nvSpPr>
        <p:spPr>
          <a:xfrm>
            <a:off x="654549" y="1243246"/>
            <a:ext cx="7775575" cy="3077766"/>
          </a:xfrm>
        </p:spPr>
        <p:txBody>
          <a:bodyPr/>
          <a:lstStyle/>
          <a:p>
            <a:r>
              <a:rPr lang="en-GB" sz="2800" dirty="0" smtClean="0"/>
              <a:t>IL-6 </a:t>
            </a:r>
            <a:r>
              <a:rPr lang="ru-RU" sz="2800" dirty="0" smtClean="0"/>
              <a:t>повышен в сыворотке и синовиальной жидкости у пациентов с </a:t>
            </a:r>
            <a:r>
              <a:rPr lang="ru-RU" sz="2800" dirty="0" err="1" smtClean="0"/>
              <a:t>пЮИА</a:t>
            </a:r>
            <a:endParaRPr lang="en-GB" sz="2800" dirty="0" smtClean="0"/>
          </a:p>
          <a:p>
            <a:endParaRPr lang="en-GB" dirty="0" smtClean="0">
              <a:solidFill>
                <a:schemeClr val="accent5">
                  <a:lumMod val="50000"/>
                </a:schemeClr>
              </a:solidFill>
            </a:endParaRPr>
          </a:p>
          <a:p>
            <a:endParaRPr lang="en-GB" dirty="0">
              <a:solidFill>
                <a:schemeClr val="accent5">
                  <a:lumMod val="50000"/>
                </a:schemeClr>
              </a:solidFill>
            </a:endParaRPr>
          </a:p>
          <a:p>
            <a:endParaRPr lang="en-GB" dirty="0" smtClean="0">
              <a:solidFill>
                <a:schemeClr val="accent5">
                  <a:lumMod val="50000"/>
                </a:schemeClr>
              </a:solidFill>
            </a:endParaRPr>
          </a:p>
          <a:p>
            <a:endParaRPr lang="en-GB" dirty="0">
              <a:solidFill>
                <a:schemeClr val="accent5">
                  <a:lumMod val="50000"/>
                </a:schemeClr>
              </a:solidFill>
            </a:endParaRPr>
          </a:p>
          <a:p>
            <a:endParaRPr lang="en-GB" dirty="0" smtClean="0">
              <a:solidFill>
                <a:schemeClr val="accent5">
                  <a:lumMod val="50000"/>
                </a:schemeClr>
              </a:solidFill>
            </a:endParaRPr>
          </a:p>
          <a:p>
            <a:endParaRPr lang="en-GB" dirty="0">
              <a:solidFill>
                <a:schemeClr val="accent5">
                  <a:lumMod val="50000"/>
                </a:schemeClr>
              </a:solidFill>
            </a:endParaRPr>
          </a:p>
          <a:p>
            <a:endParaRPr lang="en-GB" dirty="0" smtClean="0">
              <a:solidFill>
                <a:schemeClr val="accent5">
                  <a:lumMod val="50000"/>
                </a:schemeClr>
              </a:solidFill>
            </a:endParaRPr>
          </a:p>
          <a:p>
            <a:endParaRPr lang="en-GB" dirty="0">
              <a:solidFill>
                <a:schemeClr val="accent5">
                  <a:lumMod val="50000"/>
                </a:schemeClr>
              </a:solidFill>
            </a:endParaRPr>
          </a:p>
        </p:txBody>
      </p:sp>
      <p:sp>
        <p:nvSpPr>
          <p:cNvPr id="3" name="Text Placeholder 2"/>
          <p:cNvSpPr>
            <a:spLocks noGrp="1"/>
          </p:cNvSpPr>
          <p:nvPr>
            <p:ph type="body" sz="quarter" idx="12"/>
          </p:nvPr>
        </p:nvSpPr>
        <p:spPr>
          <a:xfrm>
            <a:off x="5275812" y="6584853"/>
            <a:ext cx="3390351" cy="138499"/>
          </a:xfrm>
        </p:spPr>
        <p:txBody>
          <a:bodyPr/>
          <a:lstStyle/>
          <a:p>
            <a:r>
              <a:rPr lang="en-GB" dirty="0" smtClean="0"/>
              <a:t>De </a:t>
            </a:r>
            <a:r>
              <a:rPr lang="en-GB" dirty="0"/>
              <a:t>Benedetti F et al</a:t>
            </a:r>
            <a:r>
              <a:rPr lang="en-GB" i="1" dirty="0"/>
              <a:t>. </a:t>
            </a:r>
            <a:r>
              <a:rPr lang="en-GB" i="1" dirty="0" err="1"/>
              <a:t>Clin</a:t>
            </a:r>
            <a:r>
              <a:rPr lang="en-GB" i="1" dirty="0"/>
              <a:t> </a:t>
            </a:r>
            <a:r>
              <a:rPr lang="en-GB" i="1" dirty="0" err="1"/>
              <a:t>Exp</a:t>
            </a:r>
            <a:r>
              <a:rPr lang="en-GB" i="1" dirty="0"/>
              <a:t> </a:t>
            </a:r>
            <a:r>
              <a:rPr lang="en-GB" i="1" dirty="0" err="1"/>
              <a:t>Rheumatol</a:t>
            </a:r>
            <a:r>
              <a:rPr lang="en-GB" dirty="0"/>
              <a:t>. </a:t>
            </a:r>
            <a:r>
              <a:rPr lang="en-GB" dirty="0" smtClean="0"/>
              <a:t>1992;10:493-498.</a:t>
            </a:r>
            <a:endParaRPr lang="en-US" dirty="0"/>
          </a:p>
        </p:txBody>
      </p:sp>
      <p:grpSp>
        <p:nvGrpSpPr>
          <p:cNvPr id="2" name="Group 11"/>
          <p:cNvGrpSpPr/>
          <p:nvPr/>
        </p:nvGrpSpPr>
        <p:grpSpPr>
          <a:xfrm>
            <a:off x="2342894" y="2222742"/>
            <a:ext cx="4451599" cy="3376673"/>
            <a:chOff x="2557493" y="2222742"/>
            <a:chExt cx="4451599" cy="3376673"/>
          </a:xfrm>
        </p:grpSpPr>
        <p:pic>
          <p:nvPicPr>
            <p:cNvPr id="9" name="Picture 8"/>
            <p:cNvPicPr>
              <a:picLocks noChangeAspect="1"/>
            </p:cNvPicPr>
            <p:nvPr/>
          </p:nvPicPr>
          <p:blipFill>
            <a:blip r:embed="rId3"/>
            <a:stretch>
              <a:fillRect/>
            </a:stretch>
          </p:blipFill>
          <p:spPr>
            <a:xfrm>
              <a:off x="2557493" y="2222742"/>
              <a:ext cx="4451599" cy="3376673"/>
            </a:xfrm>
            <a:prstGeom prst="rect">
              <a:avLst/>
            </a:prstGeom>
          </p:spPr>
        </p:pic>
        <p:sp>
          <p:nvSpPr>
            <p:cNvPr id="10" name="Rectangle 9"/>
            <p:cNvSpPr/>
            <p:nvPr/>
          </p:nvSpPr>
          <p:spPr>
            <a:xfrm>
              <a:off x="3965826" y="2774022"/>
              <a:ext cx="791110" cy="2713582"/>
            </a:xfrm>
            <a:prstGeom prst="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n-NZ"/>
            </a:p>
          </p:txBody>
        </p:sp>
      </p:grpSp>
    </p:spTree>
    <p:extLst>
      <p:ext uri="{BB962C8B-B14F-4D97-AF65-F5344CB8AC3E}">
        <p14:creationId xmlns:p14="http://schemas.microsoft.com/office/powerpoint/2010/main" xmlns="" val="35321503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24430" t="33672" r="26324" b="18447"/>
          <a:stretch/>
        </p:blipFill>
        <p:spPr>
          <a:xfrm>
            <a:off x="0" y="990600"/>
            <a:ext cx="9158754" cy="4935650"/>
          </a:xfrm>
          <a:prstGeom prst="rect">
            <a:avLst/>
          </a:prstGeom>
        </p:spPr>
      </p:pic>
    </p:spTree>
    <p:extLst>
      <p:ext uri="{BB962C8B-B14F-4D97-AF65-F5344CB8AC3E}">
        <p14:creationId xmlns:p14="http://schemas.microsoft.com/office/powerpoint/2010/main" xmlns="" val="9744162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24430" t="26938" r="29047" b="23989"/>
          <a:stretch/>
        </p:blipFill>
        <p:spPr>
          <a:xfrm>
            <a:off x="131603" y="990600"/>
            <a:ext cx="9012397" cy="5347399"/>
          </a:xfrm>
          <a:prstGeom prst="rect">
            <a:avLst/>
          </a:prstGeom>
        </p:spPr>
      </p:pic>
    </p:spTree>
    <p:extLst>
      <p:ext uri="{BB962C8B-B14F-4D97-AF65-F5344CB8AC3E}">
        <p14:creationId xmlns:p14="http://schemas.microsoft.com/office/powerpoint/2010/main" xmlns="" val="33455632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1357298"/>
            <a:ext cx="8229600" cy="4525963"/>
          </a:xfrm>
        </p:spPr>
        <p:txBody>
          <a:bodyPr>
            <a:normAutofit/>
          </a:bodyPr>
          <a:lstStyle/>
          <a:p>
            <a:pPr algn="just">
              <a:lnSpc>
                <a:spcPct val="90000"/>
              </a:lnSpc>
              <a:defRPr/>
            </a:pPr>
            <a:r>
              <a:rPr lang="ru-RU" sz="2400" dirty="0" smtClean="0">
                <a:latin typeface="Calibri" panose="020F0502020204030204" pitchFamily="34" charset="0"/>
                <a:cs typeface="Times New Roman" pitchFamily="18" charset="0"/>
              </a:rPr>
              <a:t>Когда показатели неактивного заболевания наблюдаются непрерывно в течение 6 месяцев, и пациент при этом принимает противоревматические препараты, считается, что пациент достиг </a:t>
            </a:r>
            <a:r>
              <a:rPr lang="ru-RU" sz="2400" b="1" dirty="0" smtClean="0">
                <a:latin typeface="Calibri" panose="020F0502020204030204" pitchFamily="34" charset="0"/>
                <a:cs typeface="Times New Roman" pitchFamily="18" charset="0"/>
              </a:rPr>
              <a:t>клинической ремиссии на фоне лекарств. </a:t>
            </a:r>
          </a:p>
          <a:p>
            <a:pPr marL="0" indent="0" algn="just">
              <a:lnSpc>
                <a:spcPct val="90000"/>
              </a:lnSpc>
              <a:buNone/>
              <a:defRPr/>
            </a:pPr>
            <a:endParaRPr lang="lt-LT" sz="2400" b="1" dirty="0" smtClean="0">
              <a:latin typeface="Calibri" panose="020F0502020204030204" pitchFamily="34" charset="0"/>
              <a:cs typeface="Times New Roman" pitchFamily="18" charset="0"/>
            </a:endParaRPr>
          </a:p>
          <a:p>
            <a:pPr algn="just">
              <a:lnSpc>
                <a:spcPct val="90000"/>
              </a:lnSpc>
              <a:defRPr/>
            </a:pPr>
            <a:r>
              <a:rPr lang="ru-RU" sz="2400" dirty="0" smtClean="0">
                <a:latin typeface="Calibri" panose="020F0502020204030204" pitchFamily="34" charset="0"/>
                <a:cs typeface="Times New Roman" pitchFamily="18" charset="0"/>
              </a:rPr>
              <a:t>Когда показатели неактивного заболевания наблюдаются непрерывно в течение 12 месяцев, на протяжении которых пациент не принимает противоревматические препараты, </a:t>
            </a:r>
            <a:r>
              <a:rPr lang="ru-RU" sz="2400" b="1" dirty="0" smtClean="0">
                <a:latin typeface="Calibri" panose="020F0502020204030204" pitchFamily="34" charset="0"/>
                <a:cs typeface="Times New Roman" pitchFamily="18" charset="0"/>
              </a:rPr>
              <a:t>считается, что пациент достиг клинической ремиссии без лекарств. </a:t>
            </a:r>
            <a:endParaRPr lang="lt-LT" sz="2400" b="1" dirty="0" smtClean="0">
              <a:latin typeface="Calibri" panose="020F0502020204030204" pitchFamily="34" charset="0"/>
              <a:cs typeface="Times New Roman" pitchFamily="18" charset="0"/>
            </a:endParaRPr>
          </a:p>
          <a:p>
            <a:endParaRPr lang="ru-RU" dirty="0"/>
          </a:p>
        </p:txBody>
      </p:sp>
      <p:sp>
        <p:nvSpPr>
          <p:cNvPr id="3" name="Заголовок 2"/>
          <p:cNvSpPr>
            <a:spLocks noGrp="1"/>
          </p:cNvSpPr>
          <p:nvPr>
            <p:ph type="title"/>
          </p:nvPr>
        </p:nvSpPr>
        <p:spPr/>
        <p:txBody>
          <a:bodyPr>
            <a:noAutofit/>
          </a:bodyPr>
          <a:lstStyle/>
          <a:p>
            <a:pPr algn="ctr"/>
            <a:r>
              <a:rPr lang="ru-RU" sz="2800" b="1" dirty="0" smtClean="0">
                <a:solidFill>
                  <a:srgbClr val="002060"/>
                </a:solidFill>
                <a:latin typeface="Georgia" pitchFamily="18" charset="0"/>
                <a:cs typeface="Times New Roman" pitchFamily="18" charset="0"/>
              </a:rPr>
              <a:t>Программа Т2Т </a:t>
            </a:r>
            <a:r>
              <a:rPr lang="lt-LT" sz="2800" b="1" dirty="0" smtClean="0">
                <a:solidFill>
                  <a:srgbClr val="002060"/>
                </a:solidFill>
                <a:latin typeface="Georgia" pitchFamily="18" charset="0"/>
                <a:cs typeface="Times New Roman" pitchFamily="18" charset="0"/>
              </a:rPr>
              <a:t/>
            </a:r>
            <a:br>
              <a:rPr lang="lt-LT" sz="2800" b="1" dirty="0" smtClean="0">
                <a:solidFill>
                  <a:srgbClr val="002060"/>
                </a:solidFill>
                <a:latin typeface="Georgia" pitchFamily="18" charset="0"/>
                <a:cs typeface="Times New Roman" pitchFamily="18" charset="0"/>
              </a:rPr>
            </a:br>
            <a:r>
              <a:rPr lang="ru-RU" sz="2800" b="1" dirty="0" smtClean="0">
                <a:solidFill>
                  <a:srgbClr val="002060"/>
                </a:solidFill>
                <a:latin typeface="Georgia" pitchFamily="18" charset="0"/>
                <a:cs typeface="Times New Roman" pitchFamily="18" charset="0"/>
              </a:rPr>
              <a:t>(лечение к цели)</a:t>
            </a:r>
            <a:r>
              <a:rPr lang="lt-LT" sz="2800" b="1" dirty="0" smtClean="0">
                <a:solidFill>
                  <a:srgbClr val="002060"/>
                </a:solidFill>
                <a:latin typeface="Georgia" pitchFamily="18" charset="0"/>
                <a:cs typeface="Times New Roman" pitchFamily="18" charset="0"/>
              </a:rPr>
              <a:t/>
            </a:r>
            <a:br>
              <a:rPr lang="lt-LT" sz="2800" b="1" dirty="0" smtClean="0">
                <a:solidFill>
                  <a:srgbClr val="002060"/>
                </a:solidFill>
                <a:latin typeface="Georgia" pitchFamily="18" charset="0"/>
                <a:cs typeface="Times New Roman" pitchFamily="18" charset="0"/>
              </a:rPr>
            </a:br>
            <a:endParaRPr lang="ru-RU" sz="2800" b="1" dirty="0">
              <a:solidFill>
                <a:srgbClr val="002060"/>
              </a:solidFill>
              <a:latin typeface="Georgia" pitchFamily="18" charset="0"/>
              <a:cs typeface="Times New Roman" pitchFamily="18" charset="0"/>
            </a:endParaRPr>
          </a:p>
        </p:txBody>
      </p:sp>
      <p:sp>
        <p:nvSpPr>
          <p:cNvPr id="4" name="Прямоугольник 3"/>
          <p:cNvSpPr/>
          <p:nvPr/>
        </p:nvSpPr>
        <p:spPr>
          <a:xfrm>
            <a:off x="2051720" y="6137920"/>
            <a:ext cx="6264696" cy="531440"/>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lt-LT" sz="1100" dirty="0" smtClean="0">
                <a:solidFill>
                  <a:schemeClr val="tx1"/>
                </a:solidFill>
              </a:rPr>
              <a:t>Smolen JS, Aletaha D, Bijlsma JWJ, et al. Treating rheumatoid arthritis to target: recommendations of an international task force</a:t>
            </a:r>
            <a:r>
              <a:rPr lang="lt-LT" sz="1100" i="1" dirty="0" smtClean="0">
                <a:solidFill>
                  <a:schemeClr val="tx1"/>
                </a:solidFill>
              </a:rPr>
              <a:t>. Ann Rheum Dis</a:t>
            </a:r>
            <a:r>
              <a:rPr lang="lt-LT" sz="1100" dirty="0" smtClean="0">
                <a:solidFill>
                  <a:schemeClr val="tx1"/>
                </a:solidFill>
              </a:rPr>
              <a:t>. 2010;69(4):631-637.</a:t>
            </a:r>
            <a:endParaRPr lang="en-US" sz="1100" dirty="0" smtClean="0">
              <a:solidFill>
                <a:schemeClr val="tx1"/>
              </a:solidFill>
            </a:endParaRPr>
          </a:p>
          <a:p>
            <a:endParaRPr lang="en-US" sz="1100" dirty="0"/>
          </a:p>
        </p:txBody>
      </p:sp>
    </p:spTree>
    <p:extLst>
      <p:ext uri="{BB962C8B-B14F-4D97-AF65-F5344CB8AC3E}">
        <p14:creationId xmlns:p14="http://schemas.microsoft.com/office/powerpoint/2010/main" xmlns="" val="9763285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4430" t="30305" r="26324" b="22554"/>
          <a:stretch/>
        </p:blipFill>
        <p:spPr>
          <a:xfrm>
            <a:off x="21774" y="1295400"/>
            <a:ext cx="9122226" cy="4952999"/>
          </a:xfrm>
          <a:prstGeom prst="rect">
            <a:avLst/>
          </a:prstGeom>
        </p:spPr>
      </p:pic>
    </p:spTree>
    <p:extLst>
      <p:ext uri="{BB962C8B-B14F-4D97-AF65-F5344CB8AC3E}">
        <p14:creationId xmlns:p14="http://schemas.microsoft.com/office/powerpoint/2010/main" xmlns="" val="37365951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4430" t="38723" r="26324" b="14135"/>
          <a:stretch/>
        </p:blipFill>
        <p:spPr>
          <a:xfrm>
            <a:off x="0" y="914400"/>
            <a:ext cx="9144000" cy="4923692"/>
          </a:xfrm>
          <a:prstGeom prst="rect">
            <a:avLst/>
          </a:prstGeom>
        </p:spPr>
      </p:pic>
    </p:spTree>
    <p:extLst>
      <p:ext uri="{BB962C8B-B14F-4D97-AF65-F5344CB8AC3E}">
        <p14:creationId xmlns:p14="http://schemas.microsoft.com/office/powerpoint/2010/main" xmlns="" val="35729030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7"/>
          <p:cNvSpPr>
            <a:spLocks noChangeArrowheads="1"/>
          </p:cNvSpPr>
          <p:nvPr/>
        </p:nvSpPr>
        <p:spPr bwMode="auto">
          <a:xfrm>
            <a:off x="620713" y="88900"/>
            <a:ext cx="8183562" cy="762000"/>
          </a:xfrm>
          <a:prstGeom prst="rect">
            <a:avLst/>
          </a:prstGeom>
          <a:noFill/>
          <a:ln w="12700">
            <a:noFill/>
            <a:miter lim="800000"/>
            <a:headEnd/>
            <a:tailEnd/>
          </a:ln>
          <a:effectLst/>
        </p:spPr>
        <p:txBody>
          <a:bodyPr lIns="0" tIns="0" rIns="0" bIns="0" anchor="b"/>
          <a:lstStyle/>
          <a:p>
            <a:pPr algn="l"/>
            <a:r>
              <a:rPr lang="en-US" altLang="ja-JP" sz="4200" b="1" dirty="0">
                <a:solidFill>
                  <a:schemeClr val="tx2"/>
                </a:solidFill>
                <a:latin typeface="Garamond" pitchFamily="18" charset="0"/>
                <a:ea typeface="Arial Unicode MS" pitchFamily="34" charset="-128"/>
                <a:cs typeface="Arial Unicode MS" pitchFamily="34" charset="-128"/>
              </a:rPr>
              <a:t>TENDER: </a:t>
            </a:r>
            <a:r>
              <a:rPr lang="ru-RU" altLang="ja-JP" sz="4200" b="1" dirty="0">
                <a:solidFill>
                  <a:schemeClr val="tx2"/>
                </a:solidFill>
                <a:latin typeface="Garamond" pitchFamily="18" charset="0"/>
              </a:rPr>
              <a:t>дизайн исследования</a:t>
            </a:r>
            <a:endParaRPr lang="en-GB" altLang="en-US" sz="4200" b="1" dirty="0">
              <a:solidFill>
                <a:schemeClr val="tx2"/>
              </a:solidFill>
              <a:latin typeface="Garamond" pitchFamily="18" charset="0"/>
            </a:endParaRPr>
          </a:p>
        </p:txBody>
      </p:sp>
      <p:sp>
        <p:nvSpPr>
          <p:cNvPr id="20483" name="Text Box 3"/>
          <p:cNvSpPr txBox="1">
            <a:spLocks noChangeArrowheads="1"/>
          </p:cNvSpPr>
          <p:nvPr/>
        </p:nvSpPr>
        <p:spPr bwMode="auto">
          <a:xfrm>
            <a:off x="4735513" y="1414463"/>
            <a:ext cx="4195762" cy="355600"/>
          </a:xfrm>
          <a:prstGeom prst="rect">
            <a:avLst/>
          </a:prstGeom>
          <a:noFill/>
          <a:ln w="19050">
            <a:solidFill>
              <a:schemeClr val="tx1"/>
            </a:solidFill>
            <a:miter lim="800000"/>
            <a:headEnd/>
            <a:tailEnd/>
          </a:ln>
        </p:spPr>
        <p:txBody>
          <a:bodyPr anchor="ctr">
            <a:spAutoFit/>
          </a:bodyPr>
          <a:lstStyle/>
          <a:p>
            <a:pPr>
              <a:spcBef>
                <a:spcPct val="50000"/>
              </a:spcBef>
            </a:pPr>
            <a:r>
              <a:rPr kumimoji="1" lang="ru-RU" altLang="ja-JP" sz="1600" b="1">
                <a:cs typeface="Arial" pitchFamily="34" charset="0"/>
              </a:rPr>
              <a:t>Открытый период</a:t>
            </a:r>
            <a:r>
              <a:rPr kumimoji="1" lang="en-US" altLang="ja-JP" sz="1600" b="1">
                <a:ea typeface="Arial Unicode MS" pitchFamily="34" charset="-128"/>
                <a:cs typeface="Arial" pitchFamily="34" charset="0"/>
              </a:rPr>
              <a:t> (</a:t>
            </a:r>
            <a:r>
              <a:rPr kumimoji="1" lang="ru-RU" altLang="ja-JP" sz="1600" b="1">
                <a:cs typeface="Arial" pitchFamily="34" charset="0"/>
              </a:rPr>
              <a:t>части</a:t>
            </a:r>
            <a:r>
              <a:rPr kumimoji="1" lang="en-US" altLang="ja-JP" sz="1600" b="1">
                <a:ea typeface="Arial Unicode MS" pitchFamily="34" charset="-128"/>
                <a:cs typeface="Arial Unicode MS" pitchFamily="34" charset="-128"/>
              </a:rPr>
              <a:t> II – III)</a:t>
            </a:r>
          </a:p>
        </p:txBody>
      </p:sp>
      <p:sp>
        <p:nvSpPr>
          <p:cNvPr id="20484" name="Text Box 4"/>
          <p:cNvSpPr txBox="1">
            <a:spLocks noChangeArrowheads="1"/>
          </p:cNvSpPr>
          <p:nvPr/>
        </p:nvSpPr>
        <p:spPr bwMode="auto">
          <a:xfrm>
            <a:off x="5010150" y="1905000"/>
            <a:ext cx="3748088" cy="1006475"/>
          </a:xfrm>
          <a:prstGeom prst="rect">
            <a:avLst/>
          </a:prstGeom>
          <a:noFill/>
          <a:ln w="9525">
            <a:noFill/>
            <a:miter lim="800000"/>
            <a:headEnd/>
            <a:tailEnd/>
          </a:ln>
        </p:spPr>
        <p:txBody>
          <a:bodyPr>
            <a:spAutoFit/>
          </a:bodyPr>
          <a:lstStyle/>
          <a:p>
            <a:pPr>
              <a:spcBef>
                <a:spcPct val="50000"/>
              </a:spcBef>
            </a:pPr>
            <a:r>
              <a:rPr kumimoji="1" lang="en-US" altLang="ja-JP" sz="2000" b="1">
                <a:ea typeface="Arial Unicode MS" pitchFamily="34" charset="-128"/>
                <a:cs typeface="Arial" pitchFamily="34" charset="0"/>
              </a:rPr>
              <a:t>RoACTEMRA </a:t>
            </a:r>
            <a:br>
              <a:rPr kumimoji="1" lang="en-US" altLang="ja-JP" sz="2000" b="1">
                <a:ea typeface="Arial Unicode MS" pitchFamily="34" charset="-128"/>
                <a:cs typeface="Arial" pitchFamily="34" charset="0"/>
              </a:rPr>
            </a:br>
            <a:r>
              <a:rPr kumimoji="1" lang="ru-RU" altLang="ja-JP" sz="2000" b="1">
                <a:ea typeface="Arial Unicode MS" pitchFamily="34" charset="-128"/>
                <a:cs typeface="Arial" pitchFamily="34" charset="0"/>
              </a:rPr>
              <a:t>8 или</a:t>
            </a:r>
            <a:r>
              <a:rPr kumimoji="1" lang="en-US" altLang="ja-JP" sz="2000" b="1">
                <a:ea typeface="Arial Unicode MS" pitchFamily="34" charset="-128"/>
                <a:cs typeface="Arial" pitchFamily="34" charset="0"/>
              </a:rPr>
              <a:t> 12 </a:t>
            </a:r>
            <a:r>
              <a:rPr kumimoji="1" lang="ru-RU" altLang="ja-JP" sz="2000" b="1">
                <a:ea typeface="Arial Unicode MS" pitchFamily="34" charset="-128"/>
                <a:cs typeface="Arial" pitchFamily="34" charset="0"/>
              </a:rPr>
              <a:t>мг/кг в течение </a:t>
            </a:r>
            <a:r>
              <a:rPr kumimoji="1" lang="en-US" altLang="ja-JP" sz="2000" b="1">
                <a:ea typeface="Arial Unicode MS" pitchFamily="34" charset="-128"/>
                <a:cs typeface="Arial" pitchFamily="34" charset="0"/>
              </a:rPr>
              <a:t>4</a:t>
            </a:r>
            <a:r>
              <a:rPr kumimoji="1" lang="ru-RU" altLang="ja-JP" sz="2000" b="1">
                <a:ea typeface="Arial Unicode MS" pitchFamily="34" charset="-128"/>
                <a:cs typeface="Arial" pitchFamily="34" charset="0"/>
              </a:rPr>
              <a:t> лет</a:t>
            </a:r>
            <a:r>
              <a:rPr kumimoji="1" lang="en-US" altLang="ja-JP" sz="2000" b="1">
                <a:ea typeface="Arial Unicode MS" pitchFamily="34" charset="-128"/>
                <a:cs typeface="Arial" pitchFamily="34" charset="0"/>
              </a:rPr>
              <a:t> 9</a:t>
            </a:r>
            <a:r>
              <a:rPr kumimoji="1" lang="ru-RU" altLang="ja-JP" sz="2000" b="1">
                <a:ea typeface="Arial Unicode MS" pitchFamily="34" charset="-128"/>
                <a:cs typeface="Arial" pitchFamily="34" charset="0"/>
              </a:rPr>
              <a:t> месяцев</a:t>
            </a:r>
            <a:endParaRPr kumimoji="1" lang="en-US" altLang="ja-JP" sz="2000" b="1">
              <a:ea typeface="Arial Unicode MS" pitchFamily="34" charset="-128"/>
              <a:cs typeface="Arial" pitchFamily="34" charset="0"/>
            </a:endParaRPr>
          </a:p>
        </p:txBody>
      </p:sp>
      <p:sp>
        <p:nvSpPr>
          <p:cNvPr id="20485" name="Line 6"/>
          <p:cNvSpPr>
            <a:spLocks noChangeShapeType="1"/>
          </p:cNvSpPr>
          <p:nvPr/>
        </p:nvSpPr>
        <p:spPr bwMode="auto">
          <a:xfrm>
            <a:off x="6103938" y="4000500"/>
            <a:ext cx="1758950" cy="1588"/>
          </a:xfrm>
          <a:prstGeom prst="line">
            <a:avLst/>
          </a:prstGeom>
          <a:noFill/>
          <a:ln w="63500">
            <a:solidFill>
              <a:schemeClr val="tx1"/>
            </a:solidFill>
            <a:round/>
            <a:headEnd/>
            <a:tailEnd/>
          </a:ln>
        </p:spPr>
        <p:txBody>
          <a:bodyPr/>
          <a:lstStyle/>
          <a:p>
            <a:endParaRPr lang="ru-RU"/>
          </a:p>
        </p:txBody>
      </p:sp>
      <p:sp>
        <p:nvSpPr>
          <p:cNvPr id="20486" name="Line 7"/>
          <p:cNvSpPr>
            <a:spLocks noChangeShapeType="1"/>
          </p:cNvSpPr>
          <p:nvPr/>
        </p:nvSpPr>
        <p:spPr bwMode="auto">
          <a:xfrm>
            <a:off x="6103938" y="3848100"/>
            <a:ext cx="1587" cy="304800"/>
          </a:xfrm>
          <a:prstGeom prst="line">
            <a:avLst/>
          </a:prstGeom>
          <a:noFill/>
          <a:ln w="28575">
            <a:solidFill>
              <a:schemeClr val="tx1"/>
            </a:solidFill>
            <a:round/>
            <a:headEnd/>
            <a:tailEnd/>
          </a:ln>
        </p:spPr>
        <p:txBody>
          <a:bodyPr/>
          <a:lstStyle/>
          <a:p>
            <a:endParaRPr lang="ru-RU"/>
          </a:p>
        </p:txBody>
      </p:sp>
      <p:sp>
        <p:nvSpPr>
          <p:cNvPr id="20487" name="Line 8"/>
          <p:cNvSpPr>
            <a:spLocks noChangeShapeType="1"/>
          </p:cNvSpPr>
          <p:nvPr/>
        </p:nvSpPr>
        <p:spPr bwMode="auto">
          <a:xfrm>
            <a:off x="6683375" y="3848100"/>
            <a:ext cx="1588" cy="304800"/>
          </a:xfrm>
          <a:prstGeom prst="line">
            <a:avLst/>
          </a:prstGeom>
          <a:noFill/>
          <a:ln w="28575">
            <a:solidFill>
              <a:schemeClr val="tx1"/>
            </a:solidFill>
            <a:round/>
            <a:headEnd/>
            <a:tailEnd/>
          </a:ln>
        </p:spPr>
        <p:txBody>
          <a:bodyPr/>
          <a:lstStyle/>
          <a:p>
            <a:endParaRPr lang="ru-RU"/>
          </a:p>
        </p:txBody>
      </p:sp>
      <p:sp>
        <p:nvSpPr>
          <p:cNvPr id="20488" name="Line 9"/>
          <p:cNvSpPr>
            <a:spLocks noChangeShapeType="1"/>
          </p:cNvSpPr>
          <p:nvPr/>
        </p:nvSpPr>
        <p:spPr bwMode="auto">
          <a:xfrm>
            <a:off x="7264400" y="3848100"/>
            <a:ext cx="1588" cy="304800"/>
          </a:xfrm>
          <a:prstGeom prst="line">
            <a:avLst/>
          </a:prstGeom>
          <a:noFill/>
          <a:ln w="28575">
            <a:solidFill>
              <a:schemeClr val="tx1"/>
            </a:solidFill>
            <a:round/>
            <a:headEnd/>
            <a:tailEnd/>
          </a:ln>
        </p:spPr>
        <p:txBody>
          <a:bodyPr/>
          <a:lstStyle/>
          <a:p>
            <a:endParaRPr lang="ru-RU"/>
          </a:p>
        </p:txBody>
      </p:sp>
      <p:sp>
        <p:nvSpPr>
          <p:cNvPr id="20489" name="Line 10"/>
          <p:cNvSpPr>
            <a:spLocks noChangeShapeType="1"/>
          </p:cNvSpPr>
          <p:nvPr/>
        </p:nvSpPr>
        <p:spPr bwMode="auto">
          <a:xfrm>
            <a:off x="7845425" y="3848100"/>
            <a:ext cx="1588" cy="304800"/>
          </a:xfrm>
          <a:prstGeom prst="line">
            <a:avLst/>
          </a:prstGeom>
          <a:noFill/>
          <a:ln w="28575">
            <a:solidFill>
              <a:schemeClr val="tx1"/>
            </a:solidFill>
            <a:round/>
            <a:headEnd/>
            <a:tailEnd/>
          </a:ln>
        </p:spPr>
        <p:txBody>
          <a:bodyPr/>
          <a:lstStyle/>
          <a:p>
            <a:endParaRPr lang="ru-RU"/>
          </a:p>
        </p:txBody>
      </p:sp>
      <p:sp>
        <p:nvSpPr>
          <p:cNvPr id="20490" name="AutoShape 11" descr="Wide downward diagonal"/>
          <p:cNvSpPr>
            <a:spLocks noChangeArrowheads="1"/>
          </p:cNvSpPr>
          <p:nvPr/>
        </p:nvSpPr>
        <p:spPr bwMode="auto">
          <a:xfrm>
            <a:off x="6005513" y="3567113"/>
            <a:ext cx="182562"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491" name="AutoShape 12" descr="Wide downward diagonal"/>
          <p:cNvSpPr>
            <a:spLocks noChangeArrowheads="1"/>
          </p:cNvSpPr>
          <p:nvPr/>
        </p:nvSpPr>
        <p:spPr bwMode="auto">
          <a:xfrm>
            <a:off x="6569075" y="3567113"/>
            <a:ext cx="182563"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492" name="AutoShape 13" descr="Wide downward diagonal"/>
          <p:cNvSpPr>
            <a:spLocks noChangeArrowheads="1"/>
          </p:cNvSpPr>
          <p:nvPr/>
        </p:nvSpPr>
        <p:spPr bwMode="auto">
          <a:xfrm>
            <a:off x="7202488" y="3567113"/>
            <a:ext cx="182562"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493" name="AutoShape 14"/>
          <p:cNvSpPr>
            <a:spLocks/>
          </p:cNvSpPr>
          <p:nvPr/>
        </p:nvSpPr>
        <p:spPr bwMode="auto">
          <a:xfrm rot="5400000">
            <a:off x="6308726" y="4100512"/>
            <a:ext cx="152400" cy="561975"/>
          </a:xfrm>
          <a:prstGeom prst="rightBracket">
            <a:avLst>
              <a:gd name="adj" fmla="val 30729"/>
            </a:avLst>
          </a:prstGeom>
          <a:noFill/>
          <a:ln w="28575">
            <a:solidFill>
              <a:schemeClr val="tx1"/>
            </a:solidFill>
            <a:round/>
            <a:headEnd/>
            <a:tailEnd/>
          </a:ln>
        </p:spPr>
        <p:txBody>
          <a:bodyPr wrap="none" anchor="ctr"/>
          <a:lstStyle/>
          <a:p>
            <a:pPr eaLnBrk="0" hangingPunct="0">
              <a:spcBef>
                <a:spcPct val="50000"/>
              </a:spcBef>
            </a:pPr>
            <a:endParaRPr lang="it-IT" altLang="en-US">
              <a:latin typeface="Imago" pitchFamily="2" charset="0"/>
              <a:cs typeface="Arial" pitchFamily="34" charset="0"/>
            </a:endParaRPr>
          </a:p>
        </p:txBody>
      </p:sp>
      <p:sp>
        <p:nvSpPr>
          <p:cNvPr id="20494" name="AutoShape 15"/>
          <p:cNvSpPr>
            <a:spLocks/>
          </p:cNvSpPr>
          <p:nvPr/>
        </p:nvSpPr>
        <p:spPr bwMode="auto">
          <a:xfrm rot="5400000">
            <a:off x="6892132" y="4099718"/>
            <a:ext cx="152400" cy="563563"/>
          </a:xfrm>
          <a:prstGeom prst="rightBracket">
            <a:avLst>
              <a:gd name="adj" fmla="val 30816"/>
            </a:avLst>
          </a:prstGeom>
          <a:noFill/>
          <a:ln w="28575">
            <a:solidFill>
              <a:schemeClr val="tx1"/>
            </a:solidFill>
            <a:round/>
            <a:headEnd/>
            <a:tailEnd/>
          </a:ln>
        </p:spPr>
        <p:txBody>
          <a:bodyPr wrap="none" anchor="ctr"/>
          <a:lstStyle/>
          <a:p>
            <a:pPr eaLnBrk="0" hangingPunct="0">
              <a:spcBef>
                <a:spcPct val="50000"/>
              </a:spcBef>
            </a:pPr>
            <a:endParaRPr lang="it-IT" altLang="en-US">
              <a:latin typeface="Imago" pitchFamily="2" charset="0"/>
              <a:cs typeface="Arial" pitchFamily="34" charset="0"/>
            </a:endParaRPr>
          </a:p>
        </p:txBody>
      </p:sp>
      <p:sp>
        <p:nvSpPr>
          <p:cNvPr id="20495" name="AutoShape 16"/>
          <p:cNvSpPr>
            <a:spLocks/>
          </p:cNvSpPr>
          <p:nvPr/>
        </p:nvSpPr>
        <p:spPr bwMode="auto">
          <a:xfrm rot="5400000">
            <a:off x="7484269" y="4099719"/>
            <a:ext cx="152400" cy="563562"/>
          </a:xfrm>
          <a:prstGeom prst="rightBracket">
            <a:avLst>
              <a:gd name="adj" fmla="val 30816"/>
            </a:avLst>
          </a:prstGeom>
          <a:noFill/>
          <a:ln w="28575">
            <a:solidFill>
              <a:schemeClr val="tx1"/>
            </a:solidFill>
            <a:round/>
            <a:headEnd/>
            <a:tailEnd/>
          </a:ln>
        </p:spPr>
        <p:txBody>
          <a:bodyPr wrap="none" anchor="ctr"/>
          <a:lstStyle/>
          <a:p>
            <a:pPr eaLnBrk="0" hangingPunct="0">
              <a:spcBef>
                <a:spcPct val="50000"/>
              </a:spcBef>
            </a:pPr>
            <a:endParaRPr lang="it-IT" altLang="en-US">
              <a:latin typeface="Imago" pitchFamily="2" charset="0"/>
              <a:cs typeface="Arial" pitchFamily="34" charset="0"/>
            </a:endParaRPr>
          </a:p>
        </p:txBody>
      </p:sp>
      <p:sp>
        <p:nvSpPr>
          <p:cNvPr id="20496" name="Text Box 18"/>
          <p:cNvSpPr txBox="1">
            <a:spLocks noChangeArrowheads="1"/>
          </p:cNvSpPr>
          <p:nvPr/>
        </p:nvSpPr>
        <p:spPr bwMode="auto">
          <a:xfrm>
            <a:off x="1000125" y="1409700"/>
            <a:ext cx="3657600" cy="355600"/>
          </a:xfrm>
          <a:prstGeom prst="rect">
            <a:avLst/>
          </a:prstGeom>
          <a:noFill/>
          <a:ln w="19050">
            <a:solidFill>
              <a:schemeClr val="tx1"/>
            </a:solidFill>
            <a:miter lim="800000"/>
            <a:headEnd/>
            <a:tailEnd/>
          </a:ln>
        </p:spPr>
        <p:txBody>
          <a:bodyPr anchor="ctr">
            <a:spAutoFit/>
          </a:bodyPr>
          <a:lstStyle/>
          <a:p>
            <a:pPr>
              <a:spcBef>
                <a:spcPct val="50000"/>
              </a:spcBef>
            </a:pPr>
            <a:r>
              <a:rPr kumimoji="1" lang="ru-RU" altLang="ja-JP" sz="1600" b="1">
                <a:cs typeface="Arial" pitchFamily="34" charset="0"/>
              </a:rPr>
              <a:t>Двойной слепой период</a:t>
            </a:r>
            <a:r>
              <a:rPr kumimoji="1" lang="en-US" altLang="ja-JP" sz="1600" b="1">
                <a:ea typeface="Arial Unicode MS" pitchFamily="34" charset="-128"/>
                <a:cs typeface="Arial" pitchFamily="34" charset="0"/>
              </a:rPr>
              <a:t> </a:t>
            </a:r>
            <a:r>
              <a:rPr kumimoji="1" lang="ru-RU" altLang="ja-JP" sz="1600" b="1">
                <a:cs typeface="Arial" pitchFamily="34" charset="0"/>
              </a:rPr>
              <a:t>(часть</a:t>
            </a:r>
            <a:r>
              <a:rPr kumimoji="1" lang="en-US" altLang="ja-JP" sz="1600" b="1">
                <a:ea typeface="Arial Unicode MS" pitchFamily="34" charset="-128"/>
                <a:cs typeface="Arial Unicode MS" pitchFamily="34" charset="-128"/>
              </a:rPr>
              <a:t> I)</a:t>
            </a:r>
          </a:p>
        </p:txBody>
      </p:sp>
      <p:sp>
        <p:nvSpPr>
          <p:cNvPr id="20497" name="Line 19"/>
          <p:cNvSpPr>
            <a:spLocks noChangeShapeType="1"/>
          </p:cNvSpPr>
          <p:nvPr/>
        </p:nvSpPr>
        <p:spPr bwMode="auto">
          <a:xfrm>
            <a:off x="1209675" y="3365500"/>
            <a:ext cx="3448050" cy="1588"/>
          </a:xfrm>
          <a:prstGeom prst="line">
            <a:avLst/>
          </a:prstGeom>
          <a:noFill/>
          <a:ln w="63500">
            <a:solidFill>
              <a:schemeClr val="tx1"/>
            </a:solidFill>
            <a:round/>
            <a:headEnd/>
            <a:tailEnd/>
          </a:ln>
        </p:spPr>
        <p:txBody>
          <a:bodyPr/>
          <a:lstStyle/>
          <a:p>
            <a:endParaRPr lang="ru-RU"/>
          </a:p>
        </p:txBody>
      </p:sp>
      <p:sp>
        <p:nvSpPr>
          <p:cNvPr id="20498" name="Line 20"/>
          <p:cNvSpPr>
            <a:spLocks noChangeShapeType="1"/>
          </p:cNvSpPr>
          <p:nvPr/>
        </p:nvSpPr>
        <p:spPr bwMode="auto">
          <a:xfrm>
            <a:off x="1209675" y="3163888"/>
            <a:ext cx="1588" cy="304800"/>
          </a:xfrm>
          <a:prstGeom prst="line">
            <a:avLst/>
          </a:prstGeom>
          <a:noFill/>
          <a:ln w="28575">
            <a:solidFill>
              <a:schemeClr val="tx1"/>
            </a:solidFill>
            <a:round/>
            <a:headEnd/>
            <a:tailEnd/>
          </a:ln>
        </p:spPr>
        <p:txBody>
          <a:bodyPr/>
          <a:lstStyle/>
          <a:p>
            <a:endParaRPr lang="ru-RU"/>
          </a:p>
        </p:txBody>
      </p:sp>
      <p:sp>
        <p:nvSpPr>
          <p:cNvPr id="20499" name="Line 21"/>
          <p:cNvSpPr>
            <a:spLocks noChangeShapeType="1"/>
          </p:cNvSpPr>
          <p:nvPr/>
        </p:nvSpPr>
        <p:spPr bwMode="auto">
          <a:xfrm>
            <a:off x="1773238" y="3163888"/>
            <a:ext cx="1587" cy="304800"/>
          </a:xfrm>
          <a:prstGeom prst="line">
            <a:avLst/>
          </a:prstGeom>
          <a:noFill/>
          <a:ln w="28575">
            <a:solidFill>
              <a:schemeClr val="tx1"/>
            </a:solidFill>
            <a:round/>
            <a:headEnd/>
            <a:tailEnd/>
          </a:ln>
        </p:spPr>
        <p:txBody>
          <a:bodyPr/>
          <a:lstStyle/>
          <a:p>
            <a:endParaRPr lang="ru-RU"/>
          </a:p>
        </p:txBody>
      </p:sp>
      <p:sp>
        <p:nvSpPr>
          <p:cNvPr id="20500" name="Line 22"/>
          <p:cNvSpPr>
            <a:spLocks noChangeShapeType="1"/>
          </p:cNvSpPr>
          <p:nvPr/>
        </p:nvSpPr>
        <p:spPr bwMode="auto">
          <a:xfrm>
            <a:off x="2406650" y="3163888"/>
            <a:ext cx="1588" cy="304800"/>
          </a:xfrm>
          <a:prstGeom prst="line">
            <a:avLst/>
          </a:prstGeom>
          <a:noFill/>
          <a:ln w="28575">
            <a:solidFill>
              <a:schemeClr val="tx1"/>
            </a:solidFill>
            <a:round/>
            <a:headEnd/>
            <a:tailEnd/>
          </a:ln>
        </p:spPr>
        <p:txBody>
          <a:bodyPr/>
          <a:lstStyle/>
          <a:p>
            <a:endParaRPr lang="ru-RU"/>
          </a:p>
        </p:txBody>
      </p:sp>
      <p:sp>
        <p:nvSpPr>
          <p:cNvPr id="20501" name="Line 23"/>
          <p:cNvSpPr>
            <a:spLocks noChangeShapeType="1"/>
          </p:cNvSpPr>
          <p:nvPr/>
        </p:nvSpPr>
        <p:spPr bwMode="auto">
          <a:xfrm>
            <a:off x="3532188" y="3163888"/>
            <a:ext cx="1587" cy="304800"/>
          </a:xfrm>
          <a:prstGeom prst="line">
            <a:avLst/>
          </a:prstGeom>
          <a:noFill/>
          <a:ln w="28575">
            <a:solidFill>
              <a:schemeClr val="tx1"/>
            </a:solidFill>
            <a:round/>
            <a:headEnd/>
            <a:tailEnd/>
          </a:ln>
        </p:spPr>
        <p:txBody>
          <a:bodyPr/>
          <a:lstStyle/>
          <a:p>
            <a:endParaRPr lang="ru-RU"/>
          </a:p>
        </p:txBody>
      </p:sp>
      <p:sp>
        <p:nvSpPr>
          <p:cNvPr id="20502" name="Line 24"/>
          <p:cNvSpPr>
            <a:spLocks noChangeShapeType="1"/>
          </p:cNvSpPr>
          <p:nvPr/>
        </p:nvSpPr>
        <p:spPr bwMode="auto">
          <a:xfrm>
            <a:off x="2968625" y="3163888"/>
            <a:ext cx="1588" cy="304800"/>
          </a:xfrm>
          <a:prstGeom prst="line">
            <a:avLst/>
          </a:prstGeom>
          <a:noFill/>
          <a:ln w="28575">
            <a:solidFill>
              <a:schemeClr val="tx1"/>
            </a:solidFill>
            <a:round/>
            <a:headEnd/>
            <a:tailEnd/>
          </a:ln>
        </p:spPr>
        <p:txBody>
          <a:bodyPr/>
          <a:lstStyle/>
          <a:p>
            <a:endParaRPr lang="ru-RU"/>
          </a:p>
        </p:txBody>
      </p:sp>
      <p:sp>
        <p:nvSpPr>
          <p:cNvPr id="20503" name="Line 25"/>
          <p:cNvSpPr>
            <a:spLocks noChangeShapeType="1"/>
          </p:cNvSpPr>
          <p:nvPr/>
        </p:nvSpPr>
        <p:spPr bwMode="auto">
          <a:xfrm>
            <a:off x="4094163" y="3163888"/>
            <a:ext cx="1587" cy="304800"/>
          </a:xfrm>
          <a:prstGeom prst="line">
            <a:avLst/>
          </a:prstGeom>
          <a:noFill/>
          <a:ln w="28575">
            <a:solidFill>
              <a:schemeClr val="tx1"/>
            </a:solidFill>
            <a:round/>
            <a:headEnd/>
            <a:tailEnd/>
          </a:ln>
        </p:spPr>
        <p:txBody>
          <a:bodyPr/>
          <a:lstStyle/>
          <a:p>
            <a:endParaRPr lang="ru-RU"/>
          </a:p>
        </p:txBody>
      </p:sp>
      <p:sp>
        <p:nvSpPr>
          <p:cNvPr id="20504" name="Line 26"/>
          <p:cNvSpPr>
            <a:spLocks noChangeShapeType="1"/>
          </p:cNvSpPr>
          <p:nvPr/>
        </p:nvSpPr>
        <p:spPr bwMode="auto">
          <a:xfrm>
            <a:off x="4657725" y="3163888"/>
            <a:ext cx="1588" cy="304800"/>
          </a:xfrm>
          <a:prstGeom prst="line">
            <a:avLst/>
          </a:prstGeom>
          <a:noFill/>
          <a:ln w="12700">
            <a:solidFill>
              <a:schemeClr val="tx1"/>
            </a:solidFill>
            <a:round/>
            <a:headEnd/>
            <a:tailEnd/>
          </a:ln>
        </p:spPr>
        <p:txBody>
          <a:bodyPr/>
          <a:lstStyle/>
          <a:p>
            <a:endParaRPr lang="ru-RU"/>
          </a:p>
        </p:txBody>
      </p:sp>
      <p:sp>
        <p:nvSpPr>
          <p:cNvPr id="20505" name="Rectangle 27"/>
          <p:cNvSpPr>
            <a:spLocks noChangeArrowheads="1"/>
          </p:cNvSpPr>
          <p:nvPr/>
        </p:nvSpPr>
        <p:spPr bwMode="auto">
          <a:xfrm>
            <a:off x="2054225" y="1905000"/>
            <a:ext cx="2620963" cy="701675"/>
          </a:xfrm>
          <a:prstGeom prst="rect">
            <a:avLst/>
          </a:prstGeom>
          <a:noFill/>
          <a:ln w="9525">
            <a:noFill/>
            <a:miter lim="800000"/>
            <a:headEnd/>
            <a:tailEnd/>
          </a:ln>
        </p:spPr>
        <p:txBody>
          <a:bodyPr/>
          <a:lstStyle/>
          <a:p>
            <a:pPr algn="l"/>
            <a:r>
              <a:rPr kumimoji="1" lang="en-US" altLang="ja-JP" sz="2000" b="1">
                <a:ea typeface="Arial Unicode MS" pitchFamily="34" charset="-128"/>
                <a:cs typeface="Arial" pitchFamily="34" charset="0"/>
              </a:rPr>
              <a:t>RoACTEMRA </a:t>
            </a:r>
          </a:p>
          <a:p>
            <a:pPr algn="l"/>
            <a:r>
              <a:rPr kumimoji="1" lang="en-US" altLang="ja-JP" sz="2000" b="1">
                <a:ea typeface="Arial Unicode MS" pitchFamily="34" charset="-128"/>
                <a:cs typeface="Arial" pitchFamily="34" charset="0"/>
              </a:rPr>
              <a:t>8 </a:t>
            </a:r>
            <a:r>
              <a:rPr kumimoji="1" lang="ru-RU" altLang="ja-JP" sz="2000" b="1">
                <a:ea typeface="Arial Unicode MS" pitchFamily="34" charset="-128"/>
                <a:cs typeface="Arial" pitchFamily="34" charset="0"/>
              </a:rPr>
              <a:t>или</a:t>
            </a:r>
            <a:r>
              <a:rPr kumimoji="1" lang="en-US" altLang="ja-JP" sz="2000" b="1">
                <a:ea typeface="Arial Unicode MS" pitchFamily="34" charset="-128"/>
                <a:cs typeface="Arial" pitchFamily="34" charset="0"/>
              </a:rPr>
              <a:t> 12 </a:t>
            </a:r>
            <a:r>
              <a:rPr kumimoji="1" lang="ru-RU" altLang="ja-JP" sz="2000" b="1">
                <a:ea typeface="Arial Unicode MS" pitchFamily="34" charset="-128"/>
                <a:cs typeface="Arial" pitchFamily="34" charset="0"/>
              </a:rPr>
              <a:t>мг</a:t>
            </a:r>
            <a:r>
              <a:rPr kumimoji="1" lang="en-US" altLang="ja-JP" sz="2000" b="1">
                <a:ea typeface="Arial Unicode MS" pitchFamily="34" charset="-128"/>
                <a:cs typeface="Arial" pitchFamily="34" charset="0"/>
              </a:rPr>
              <a:t>/</a:t>
            </a:r>
            <a:r>
              <a:rPr kumimoji="1" lang="ru-RU" altLang="ja-JP" sz="2000" b="1">
                <a:ea typeface="Arial Unicode MS" pitchFamily="34" charset="-128"/>
                <a:cs typeface="Arial" pitchFamily="34" charset="0"/>
              </a:rPr>
              <a:t>кг</a:t>
            </a:r>
            <a:r>
              <a:rPr kumimoji="1" lang="en-US" altLang="ja-JP" sz="2000" b="1">
                <a:ea typeface="Arial Unicode MS" pitchFamily="34" charset="-128"/>
                <a:cs typeface="Arial" pitchFamily="34" charset="0"/>
              </a:rPr>
              <a:t> x 6</a:t>
            </a:r>
          </a:p>
        </p:txBody>
      </p:sp>
      <p:sp>
        <p:nvSpPr>
          <p:cNvPr id="20506" name="AutoShape 28" descr="Wide downward diagonal"/>
          <p:cNvSpPr>
            <a:spLocks noChangeArrowheads="1"/>
          </p:cNvSpPr>
          <p:nvPr/>
        </p:nvSpPr>
        <p:spPr bwMode="auto">
          <a:xfrm>
            <a:off x="1112838" y="2908300"/>
            <a:ext cx="182562"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07" name="AutoShape 29" descr="Wide downward diagonal"/>
          <p:cNvSpPr>
            <a:spLocks noChangeArrowheads="1"/>
          </p:cNvSpPr>
          <p:nvPr/>
        </p:nvSpPr>
        <p:spPr bwMode="auto">
          <a:xfrm>
            <a:off x="1674813" y="2908300"/>
            <a:ext cx="182562"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08" name="AutoShape 30" descr="Wide downward diagonal"/>
          <p:cNvSpPr>
            <a:spLocks noChangeArrowheads="1"/>
          </p:cNvSpPr>
          <p:nvPr/>
        </p:nvSpPr>
        <p:spPr bwMode="auto">
          <a:xfrm>
            <a:off x="2308225" y="2908300"/>
            <a:ext cx="182563"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09" name="AutoShape 31" descr="Wide downward diagonal"/>
          <p:cNvSpPr>
            <a:spLocks noChangeArrowheads="1"/>
          </p:cNvSpPr>
          <p:nvPr/>
        </p:nvSpPr>
        <p:spPr bwMode="auto">
          <a:xfrm>
            <a:off x="2871788" y="2908300"/>
            <a:ext cx="182562"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10" name="AutoShape 32" descr="Wide downward diagonal"/>
          <p:cNvSpPr>
            <a:spLocks noChangeArrowheads="1"/>
          </p:cNvSpPr>
          <p:nvPr/>
        </p:nvSpPr>
        <p:spPr bwMode="auto">
          <a:xfrm>
            <a:off x="3433763" y="2908300"/>
            <a:ext cx="182562"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11" name="AutoShape 33" descr="Wide downward diagonal"/>
          <p:cNvSpPr>
            <a:spLocks noChangeArrowheads="1"/>
          </p:cNvSpPr>
          <p:nvPr/>
        </p:nvSpPr>
        <p:spPr bwMode="auto">
          <a:xfrm>
            <a:off x="3997325" y="2908300"/>
            <a:ext cx="182563" cy="228600"/>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12" name="Line 35"/>
          <p:cNvSpPr>
            <a:spLocks noChangeShapeType="1"/>
          </p:cNvSpPr>
          <p:nvPr/>
        </p:nvSpPr>
        <p:spPr bwMode="auto">
          <a:xfrm>
            <a:off x="1209675" y="4899025"/>
            <a:ext cx="3448050" cy="1588"/>
          </a:xfrm>
          <a:prstGeom prst="line">
            <a:avLst/>
          </a:prstGeom>
          <a:noFill/>
          <a:ln w="28575">
            <a:solidFill>
              <a:schemeClr val="tx1"/>
            </a:solidFill>
            <a:round/>
            <a:headEnd/>
            <a:tailEnd/>
          </a:ln>
        </p:spPr>
        <p:txBody>
          <a:bodyPr/>
          <a:lstStyle/>
          <a:p>
            <a:endParaRPr lang="ru-RU"/>
          </a:p>
        </p:txBody>
      </p:sp>
      <p:sp>
        <p:nvSpPr>
          <p:cNvPr id="20513" name="Line 36"/>
          <p:cNvSpPr>
            <a:spLocks noChangeShapeType="1"/>
          </p:cNvSpPr>
          <p:nvPr/>
        </p:nvSpPr>
        <p:spPr bwMode="auto">
          <a:xfrm>
            <a:off x="1209675" y="4746625"/>
            <a:ext cx="1588" cy="304800"/>
          </a:xfrm>
          <a:prstGeom prst="line">
            <a:avLst/>
          </a:prstGeom>
          <a:noFill/>
          <a:ln w="28575">
            <a:solidFill>
              <a:schemeClr val="tx1"/>
            </a:solidFill>
            <a:round/>
            <a:headEnd/>
            <a:tailEnd/>
          </a:ln>
        </p:spPr>
        <p:txBody>
          <a:bodyPr/>
          <a:lstStyle/>
          <a:p>
            <a:endParaRPr lang="ru-RU"/>
          </a:p>
        </p:txBody>
      </p:sp>
      <p:sp>
        <p:nvSpPr>
          <p:cNvPr id="20514" name="Line 37"/>
          <p:cNvSpPr>
            <a:spLocks noChangeShapeType="1"/>
          </p:cNvSpPr>
          <p:nvPr/>
        </p:nvSpPr>
        <p:spPr bwMode="auto">
          <a:xfrm>
            <a:off x="1773238" y="4746625"/>
            <a:ext cx="1587" cy="304800"/>
          </a:xfrm>
          <a:prstGeom prst="line">
            <a:avLst/>
          </a:prstGeom>
          <a:noFill/>
          <a:ln w="28575">
            <a:solidFill>
              <a:schemeClr val="tx1"/>
            </a:solidFill>
            <a:round/>
            <a:headEnd/>
            <a:tailEnd/>
          </a:ln>
        </p:spPr>
        <p:txBody>
          <a:bodyPr/>
          <a:lstStyle/>
          <a:p>
            <a:endParaRPr lang="ru-RU"/>
          </a:p>
        </p:txBody>
      </p:sp>
      <p:sp>
        <p:nvSpPr>
          <p:cNvPr id="20515" name="Line 38"/>
          <p:cNvSpPr>
            <a:spLocks noChangeShapeType="1"/>
          </p:cNvSpPr>
          <p:nvPr/>
        </p:nvSpPr>
        <p:spPr bwMode="auto">
          <a:xfrm>
            <a:off x="2406650" y="4746625"/>
            <a:ext cx="1588" cy="304800"/>
          </a:xfrm>
          <a:prstGeom prst="line">
            <a:avLst/>
          </a:prstGeom>
          <a:noFill/>
          <a:ln w="28575">
            <a:solidFill>
              <a:schemeClr val="tx1"/>
            </a:solidFill>
            <a:round/>
            <a:headEnd/>
            <a:tailEnd/>
          </a:ln>
        </p:spPr>
        <p:txBody>
          <a:bodyPr/>
          <a:lstStyle/>
          <a:p>
            <a:endParaRPr lang="ru-RU"/>
          </a:p>
        </p:txBody>
      </p:sp>
      <p:sp>
        <p:nvSpPr>
          <p:cNvPr id="20516" name="Line 39"/>
          <p:cNvSpPr>
            <a:spLocks noChangeShapeType="1"/>
          </p:cNvSpPr>
          <p:nvPr/>
        </p:nvSpPr>
        <p:spPr bwMode="auto">
          <a:xfrm>
            <a:off x="3532188" y="4746625"/>
            <a:ext cx="1587" cy="304800"/>
          </a:xfrm>
          <a:prstGeom prst="line">
            <a:avLst/>
          </a:prstGeom>
          <a:noFill/>
          <a:ln w="28575">
            <a:solidFill>
              <a:schemeClr val="tx1"/>
            </a:solidFill>
            <a:round/>
            <a:headEnd/>
            <a:tailEnd/>
          </a:ln>
        </p:spPr>
        <p:txBody>
          <a:bodyPr/>
          <a:lstStyle/>
          <a:p>
            <a:endParaRPr lang="ru-RU"/>
          </a:p>
        </p:txBody>
      </p:sp>
      <p:sp>
        <p:nvSpPr>
          <p:cNvPr id="20517" name="Line 40"/>
          <p:cNvSpPr>
            <a:spLocks noChangeShapeType="1"/>
          </p:cNvSpPr>
          <p:nvPr/>
        </p:nvSpPr>
        <p:spPr bwMode="auto">
          <a:xfrm>
            <a:off x="2968625" y="4746625"/>
            <a:ext cx="1588" cy="304800"/>
          </a:xfrm>
          <a:prstGeom prst="line">
            <a:avLst/>
          </a:prstGeom>
          <a:noFill/>
          <a:ln w="28575">
            <a:solidFill>
              <a:schemeClr val="tx1"/>
            </a:solidFill>
            <a:round/>
            <a:headEnd/>
            <a:tailEnd/>
          </a:ln>
        </p:spPr>
        <p:txBody>
          <a:bodyPr/>
          <a:lstStyle/>
          <a:p>
            <a:endParaRPr lang="ru-RU"/>
          </a:p>
        </p:txBody>
      </p:sp>
      <p:sp>
        <p:nvSpPr>
          <p:cNvPr id="20518" name="Line 41"/>
          <p:cNvSpPr>
            <a:spLocks noChangeShapeType="1"/>
          </p:cNvSpPr>
          <p:nvPr/>
        </p:nvSpPr>
        <p:spPr bwMode="auto">
          <a:xfrm>
            <a:off x="4094163" y="4746625"/>
            <a:ext cx="1587" cy="304800"/>
          </a:xfrm>
          <a:prstGeom prst="line">
            <a:avLst/>
          </a:prstGeom>
          <a:noFill/>
          <a:ln w="28575">
            <a:solidFill>
              <a:schemeClr val="tx1"/>
            </a:solidFill>
            <a:round/>
            <a:headEnd/>
            <a:tailEnd/>
          </a:ln>
        </p:spPr>
        <p:txBody>
          <a:bodyPr/>
          <a:lstStyle/>
          <a:p>
            <a:endParaRPr lang="ru-RU"/>
          </a:p>
        </p:txBody>
      </p:sp>
      <p:sp>
        <p:nvSpPr>
          <p:cNvPr id="20519" name="Line 42"/>
          <p:cNvSpPr>
            <a:spLocks noChangeShapeType="1"/>
          </p:cNvSpPr>
          <p:nvPr/>
        </p:nvSpPr>
        <p:spPr bwMode="auto">
          <a:xfrm>
            <a:off x="4657725" y="4746625"/>
            <a:ext cx="1588" cy="304800"/>
          </a:xfrm>
          <a:prstGeom prst="line">
            <a:avLst/>
          </a:prstGeom>
          <a:noFill/>
          <a:ln w="28575">
            <a:solidFill>
              <a:schemeClr val="tx1"/>
            </a:solidFill>
            <a:round/>
            <a:headEnd/>
            <a:tailEnd/>
          </a:ln>
        </p:spPr>
        <p:txBody>
          <a:bodyPr/>
          <a:lstStyle/>
          <a:p>
            <a:endParaRPr lang="ru-RU"/>
          </a:p>
        </p:txBody>
      </p:sp>
      <p:sp>
        <p:nvSpPr>
          <p:cNvPr id="20520" name="AutoShape 43"/>
          <p:cNvSpPr>
            <a:spLocks noChangeArrowheads="1"/>
          </p:cNvSpPr>
          <p:nvPr/>
        </p:nvSpPr>
        <p:spPr bwMode="auto">
          <a:xfrm>
            <a:off x="1112838" y="4441825"/>
            <a:ext cx="182562" cy="228600"/>
          </a:xfrm>
          <a:prstGeom prst="downArrow">
            <a:avLst>
              <a:gd name="adj1" fmla="val 50000"/>
              <a:gd name="adj2" fmla="val 31304"/>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21" name="AutoShape 44"/>
          <p:cNvSpPr>
            <a:spLocks noChangeArrowheads="1"/>
          </p:cNvSpPr>
          <p:nvPr/>
        </p:nvSpPr>
        <p:spPr bwMode="auto">
          <a:xfrm>
            <a:off x="1674813" y="4441825"/>
            <a:ext cx="182562" cy="228600"/>
          </a:xfrm>
          <a:prstGeom prst="downArrow">
            <a:avLst>
              <a:gd name="adj1" fmla="val 50000"/>
              <a:gd name="adj2" fmla="val 31304"/>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22" name="AutoShape 45"/>
          <p:cNvSpPr>
            <a:spLocks noChangeArrowheads="1"/>
          </p:cNvSpPr>
          <p:nvPr/>
        </p:nvSpPr>
        <p:spPr bwMode="auto">
          <a:xfrm>
            <a:off x="2308225" y="4441825"/>
            <a:ext cx="182563" cy="228600"/>
          </a:xfrm>
          <a:prstGeom prst="downArrow">
            <a:avLst>
              <a:gd name="adj1" fmla="val 50000"/>
              <a:gd name="adj2" fmla="val 31304"/>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23" name="AutoShape 46"/>
          <p:cNvSpPr>
            <a:spLocks noChangeArrowheads="1"/>
          </p:cNvSpPr>
          <p:nvPr/>
        </p:nvSpPr>
        <p:spPr bwMode="auto">
          <a:xfrm>
            <a:off x="2871788" y="4441825"/>
            <a:ext cx="182562" cy="228600"/>
          </a:xfrm>
          <a:prstGeom prst="downArrow">
            <a:avLst>
              <a:gd name="adj1" fmla="val 50000"/>
              <a:gd name="adj2" fmla="val 31304"/>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24" name="AutoShape 47"/>
          <p:cNvSpPr>
            <a:spLocks noChangeArrowheads="1"/>
          </p:cNvSpPr>
          <p:nvPr/>
        </p:nvSpPr>
        <p:spPr bwMode="auto">
          <a:xfrm>
            <a:off x="3433763" y="4441825"/>
            <a:ext cx="182562" cy="228600"/>
          </a:xfrm>
          <a:prstGeom prst="downArrow">
            <a:avLst>
              <a:gd name="adj1" fmla="val 50000"/>
              <a:gd name="adj2" fmla="val 31304"/>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25" name="AutoShape 48"/>
          <p:cNvSpPr>
            <a:spLocks noChangeArrowheads="1"/>
          </p:cNvSpPr>
          <p:nvPr/>
        </p:nvSpPr>
        <p:spPr bwMode="auto">
          <a:xfrm>
            <a:off x="3997325" y="4441825"/>
            <a:ext cx="182563" cy="228600"/>
          </a:xfrm>
          <a:prstGeom prst="downArrow">
            <a:avLst>
              <a:gd name="adj1" fmla="val 50000"/>
              <a:gd name="adj2" fmla="val 31304"/>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0526" name="Rectangle 49"/>
          <p:cNvSpPr>
            <a:spLocks noChangeArrowheads="1"/>
          </p:cNvSpPr>
          <p:nvPr/>
        </p:nvSpPr>
        <p:spPr bwMode="auto">
          <a:xfrm>
            <a:off x="2368550" y="3981450"/>
            <a:ext cx="1730375" cy="396875"/>
          </a:xfrm>
          <a:prstGeom prst="rect">
            <a:avLst/>
          </a:prstGeom>
          <a:noFill/>
          <a:ln w="9525">
            <a:noFill/>
            <a:miter lim="800000"/>
            <a:headEnd/>
            <a:tailEnd/>
          </a:ln>
        </p:spPr>
        <p:txBody>
          <a:bodyPr/>
          <a:lstStyle/>
          <a:p>
            <a:pPr algn="l"/>
            <a:r>
              <a:rPr kumimoji="1" lang="ru-RU" altLang="ja-JP" sz="2000" b="1">
                <a:cs typeface="Arial" pitchFamily="34" charset="0"/>
              </a:rPr>
              <a:t>Плацебо</a:t>
            </a:r>
            <a:r>
              <a:rPr kumimoji="1" lang="en-US" altLang="ja-JP" sz="2000" b="1">
                <a:ea typeface="Arial Unicode MS" pitchFamily="34" charset="-128"/>
                <a:cs typeface="Arial" pitchFamily="34" charset="0"/>
              </a:rPr>
              <a:t> x 6</a:t>
            </a:r>
          </a:p>
        </p:txBody>
      </p:sp>
      <p:sp>
        <p:nvSpPr>
          <p:cNvPr id="20527" name="Text Box 50"/>
          <p:cNvSpPr txBox="1">
            <a:spLocks noChangeArrowheads="1"/>
          </p:cNvSpPr>
          <p:nvPr/>
        </p:nvSpPr>
        <p:spPr bwMode="auto">
          <a:xfrm>
            <a:off x="952500" y="1922463"/>
            <a:ext cx="1173163" cy="396875"/>
          </a:xfrm>
          <a:prstGeom prst="rect">
            <a:avLst/>
          </a:prstGeom>
          <a:noFill/>
          <a:ln w="9525">
            <a:noFill/>
            <a:miter lim="800000"/>
            <a:headEnd/>
            <a:tailEnd/>
          </a:ln>
        </p:spPr>
        <p:txBody>
          <a:bodyPr/>
          <a:lstStyle/>
          <a:p>
            <a:pPr algn="l">
              <a:spcBef>
                <a:spcPct val="50000"/>
              </a:spcBef>
            </a:pPr>
            <a:r>
              <a:rPr kumimoji="1" lang="en-US" altLang="ja-JP" sz="2000" b="1">
                <a:ea typeface="Arial Unicode MS" pitchFamily="34" charset="-128"/>
                <a:cs typeface="Arial" pitchFamily="34" charset="0"/>
              </a:rPr>
              <a:t>75 </a:t>
            </a:r>
            <a:r>
              <a:rPr kumimoji="1" lang="ru-RU" altLang="ja-JP" sz="1400" b="1">
                <a:ea typeface="Arial Unicode MS" pitchFamily="34" charset="-128"/>
                <a:cs typeface="Arial" pitchFamily="34" charset="0"/>
              </a:rPr>
              <a:t>пациентов</a:t>
            </a:r>
            <a:endParaRPr kumimoji="1" lang="en-US" altLang="ja-JP" sz="1400" b="1">
              <a:ea typeface="Arial Unicode MS" pitchFamily="34" charset="-128"/>
              <a:cs typeface="Arial" pitchFamily="34" charset="0"/>
            </a:endParaRPr>
          </a:p>
        </p:txBody>
      </p:sp>
      <p:sp>
        <p:nvSpPr>
          <p:cNvPr id="20528" name="Text Box 51"/>
          <p:cNvSpPr txBox="1">
            <a:spLocks noChangeArrowheads="1"/>
          </p:cNvSpPr>
          <p:nvPr/>
        </p:nvSpPr>
        <p:spPr bwMode="auto">
          <a:xfrm>
            <a:off x="946150" y="3971925"/>
            <a:ext cx="1439863" cy="396875"/>
          </a:xfrm>
          <a:prstGeom prst="rect">
            <a:avLst/>
          </a:prstGeom>
          <a:noFill/>
          <a:ln w="9525">
            <a:noFill/>
            <a:miter lim="800000"/>
            <a:headEnd/>
            <a:tailEnd/>
          </a:ln>
        </p:spPr>
        <p:txBody>
          <a:bodyPr/>
          <a:lstStyle/>
          <a:p>
            <a:pPr algn="l">
              <a:spcBef>
                <a:spcPct val="50000"/>
              </a:spcBef>
            </a:pPr>
            <a:r>
              <a:rPr kumimoji="1" lang="en-US" altLang="ja-JP" sz="2000" b="1">
                <a:ea typeface="Arial Unicode MS" pitchFamily="34" charset="-128"/>
                <a:cs typeface="Arial" pitchFamily="34" charset="0"/>
              </a:rPr>
              <a:t>37 </a:t>
            </a:r>
            <a:r>
              <a:rPr kumimoji="1" lang="ru-RU" altLang="ja-JP" sz="1300" b="1">
                <a:ea typeface="Arial Unicode MS" pitchFamily="34" charset="-128"/>
                <a:cs typeface="Arial" pitchFamily="34" charset="0"/>
              </a:rPr>
              <a:t>пациентов</a:t>
            </a:r>
            <a:endParaRPr kumimoji="1" lang="en-US" altLang="ja-JP" sz="1300" b="1">
              <a:ea typeface="Arial Unicode MS" pitchFamily="34" charset="-128"/>
              <a:cs typeface="Arial" pitchFamily="34" charset="0"/>
            </a:endParaRPr>
          </a:p>
        </p:txBody>
      </p:sp>
      <p:sp>
        <p:nvSpPr>
          <p:cNvPr id="20529" name="Text Box 53"/>
          <p:cNvSpPr txBox="1">
            <a:spLocks noChangeArrowheads="1"/>
          </p:cNvSpPr>
          <p:nvPr/>
        </p:nvSpPr>
        <p:spPr bwMode="auto">
          <a:xfrm rot="-5400000">
            <a:off x="-1386680" y="3259931"/>
            <a:ext cx="4176712" cy="415925"/>
          </a:xfrm>
          <a:prstGeom prst="rect">
            <a:avLst/>
          </a:prstGeom>
          <a:noFill/>
          <a:ln w="19050">
            <a:solidFill>
              <a:schemeClr val="tx1"/>
            </a:solidFill>
            <a:miter lim="800000"/>
            <a:headEnd/>
            <a:tailEnd/>
          </a:ln>
        </p:spPr>
        <p:txBody>
          <a:bodyPr anchor="ctr">
            <a:spAutoFit/>
          </a:bodyPr>
          <a:lstStyle/>
          <a:p>
            <a:pPr>
              <a:spcBef>
                <a:spcPct val="50000"/>
              </a:spcBef>
            </a:pPr>
            <a:r>
              <a:rPr kumimoji="1" lang="ru-RU" altLang="ja-JP" sz="2000" b="1">
                <a:cs typeface="Arial" pitchFamily="34" charset="0"/>
              </a:rPr>
              <a:t>Скрининг и рандомизация</a:t>
            </a:r>
            <a:endParaRPr kumimoji="1" lang="en-US" altLang="ja-JP" sz="2000" b="1">
              <a:ea typeface="Arial Unicode MS" pitchFamily="34" charset="-128"/>
              <a:cs typeface="Arial" pitchFamily="34" charset="0"/>
            </a:endParaRPr>
          </a:p>
        </p:txBody>
      </p:sp>
      <p:sp>
        <p:nvSpPr>
          <p:cNvPr id="20530" name="Text Box 51"/>
          <p:cNvSpPr txBox="1">
            <a:spLocks noChangeArrowheads="1"/>
          </p:cNvSpPr>
          <p:nvPr/>
        </p:nvSpPr>
        <p:spPr bwMode="auto">
          <a:xfrm>
            <a:off x="1144588" y="5080000"/>
            <a:ext cx="127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0</a:t>
            </a:r>
          </a:p>
        </p:txBody>
      </p:sp>
      <p:sp>
        <p:nvSpPr>
          <p:cNvPr id="20531" name="AutoShape 58"/>
          <p:cNvSpPr>
            <a:spLocks noChangeArrowheads="1"/>
          </p:cNvSpPr>
          <p:nvPr/>
        </p:nvSpPr>
        <p:spPr bwMode="auto">
          <a:xfrm>
            <a:off x="1236663" y="5684838"/>
            <a:ext cx="3570287" cy="508000"/>
          </a:xfrm>
          <a:prstGeom prst="rightArrow">
            <a:avLst>
              <a:gd name="adj1" fmla="val 70000"/>
              <a:gd name="adj2" fmla="val 101908"/>
            </a:avLst>
          </a:prstGeom>
          <a:noFill/>
          <a:ln w="19050">
            <a:solidFill>
              <a:schemeClr val="tx1"/>
            </a:solidFill>
            <a:miter lim="800000"/>
            <a:headEnd/>
            <a:tailEnd/>
          </a:ln>
        </p:spPr>
        <p:txBody>
          <a:bodyPr wrap="none" anchor="ctr"/>
          <a:lstStyle/>
          <a:p>
            <a:r>
              <a:rPr lang="ru-RU" altLang="en-US" sz="1200" b="1">
                <a:cs typeface="Arial" pitchFamily="34" charset="0"/>
              </a:rPr>
              <a:t>Прекращение исследуемого лечения </a:t>
            </a:r>
          </a:p>
          <a:p>
            <a:r>
              <a:rPr lang="ru-RU" altLang="en-US" sz="1200" b="1">
                <a:cs typeface="Arial" pitchFamily="34" charset="0"/>
              </a:rPr>
              <a:t>с началом проведения терапии спасения</a:t>
            </a:r>
            <a:endParaRPr lang="en-US" altLang="en-US" sz="1200" b="1">
              <a:cs typeface="Arial" pitchFamily="34" charset="0"/>
            </a:endParaRPr>
          </a:p>
        </p:txBody>
      </p:sp>
      <p:sp>
        <p:nvSpPr>
          <p:cNvPr id="20532" name="Text Box 51"/>
          <p:cNvSpPr txBox="1">
            <a:spLocks noChangeArrowheads="1"/>
          </p:cNvSpPr>
          <p:nvPr/>
        </p:nvSpPr>
        <p:spPr bwMode="auto">
          <a:xfrm>
            <a:off x="1706563" y="5080000"/>
            <a:ext cx="127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2</a:t>
            </a:r>
          </a:p>
        </p:txBody>
      </p:sp>
      <p:sp>
        <p:nvSpPr>
          <p:cNvPr id="20533" name="Text Box 51"/>
          <p:cNvSpPr txBox="1">
            <a:spLocks noChangeArrowheads="1"/>
          </p:cNvSpPr>
          <p:nvPr/>
        </p:nvSpPr>
        <p:spPr bwMode="auto">
          <a:xfrm>
            <a:off x="2341563" y="5080000"/>
            <a:ext cx="127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4</a:t>
            </a:r>
          </a:p>
        </p:txBody>
      </p:sp>
      <p:sp>
        <p:nvSpPr>
          <p:cNvPr id="20534" name="Text Box 51"/>
          <p:cNvSpPr txBox="1">
            <a:spLocks noChangeArrowheads="1"/>
          </p:cNvSpPr>
          <p:nvPr/>
        </p:nvSpPr>
        <p:spPr bwMode="auto">
          <a:xfrm>
            <a:off x="2903538" y="5080000"/>
            <a:ext cx="127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6</a:t>
            </a:r>
          </a:p>
        </p:txBody>
      </p:sp>
      <p:sp>
        <p:nvSpPr>
          <p:cNvPr id="20535" name="Text Box 51"/>
          <p:cNvSpPr txBox="1">
            <a:spLocks noChangeArrowheads="1"/>
          </p:cNvSpPr>
          <p:nvPr/>
        </p:nvSpPr>
        <p:spPr bwMode="auto">
          <a:xfrm>
            <a:off x="3468688" y="5080000"/>
            <a:ext cx="127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8</a:t>
            </a:r>
          </a:p>
        </p:txBody>
      </p:sp>
      <p:sp>
        <p:nvSpPr>
          <p:cNvPr id="20536" name="Text Box 51"/>
          <p:cNvSpPr txBox="1">
            <a:spLocks noChangeArrowheads="1"/>
          </p:cNvSpPr>
          <p:nvPr/>
        </p:nvSpPr>
        <p:spPr bwMode="auto">
          <a:xfrm>
            <a:off x="3970338" y="5080000"/>
            <a:ext cx="254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10</a:t>
            </a:r>
          </a:p>
        </p:txBody>
      </p:sp>
      <p:sp>
        <p:nvSpPr>
          <p:cNvPr id="20537" name="Text Box 51"/>
          <p:cNvSpPr txBox="1">
            <a:spLocks noChangeArrowheads="1"/>
          </p:cNvSpPr>
          <p:nvPr/>
        </p:nvSpPr>
        <p:spPr bwMode="auto">
          <a:xfrm>
            <a:off x="4529138" y="5080000"/>
            <a:ext cx="254000" cy="274638"/>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12</a:t>
            </a:r>
          </a:p>
        </p:txBody>
      </p:sp>
      <p:sp>
        <p:nvSpPr>
          <p:cNvPr id="20538" name="Text Box 51"/>
          <p:cNvSpPr txBox="1">
            <a:spLocks noChangeArrowheads="1"/>
          </p:cNvSpPr>
          <p:nvPr/>
        </p:nvSpPr>
        <p:spPr bwMode="auto">
          <a:xfrm>
            <a:off x="4857750" y="5080000"/>
            <a:ext cx="849313" cy="274638"/>
          </a:xfrm>
          <a:prstGeom prst="rect">
            <a:avLst/>
          </a:prstGeom>
          <a:noFill/>
          <a:ln w="9525">
            <a:noFill/>
            <a:miter lim="800000"/>
            <a:headEnd/>
            <a:tailEnd/>
          </a:ln>
        </p:spPr>
        <p:txBody>
          <a:bodyPr wrap="none" lIns="0" tIns="0" rIns="0" bIns="0">
            <a:spAutoFit/>
          </a:bodyPr>
          <a:lstStyle/>
          <a:p>
            <a:pPr>
              <a:spcBef>
                <a:spcPct val="50000"/>
              </a:spcBef>
            </a:pPr>
            <a:r>
              <a:rPr kumimoji="1" lang="ru-RU" altLang="ja-JP" b="1">
                <a:cs typeface="Arial" pitchFamily="34" charset="0"/>
              </a:rPr>
              <a:t>Недели</a:t>
            </a:r>
            <a:endParaRPr kumimoji="1" lang="en-US" altLang="ja-JP" b="1">
              <a:ea typeface="Arial Unicode MS" pitchFamily="34" charset="-128"/>
              <a:cs typeface="Arial" pitchFamily="34" charset="0"/>
            </a:endParaRPr>
          </a:p>
        </p:txBody>
      </p:sp>
      <p:sp>
        <p:nvSpPr>
          <p:cNvPr id="20539" name="Line 36"/>
          <p:cNvSpPr>
            <a:spLocks noChangeShapeType="1"/>
          </p:cNvSpPr>
          <p:nvPr/>
        </p:nvSpPr>
        <p:spPr bwMode="auto">
          <a:xfrm>
            <a:off x="1347788" y="2801938"/>
            <a:ext cx="14287" cy="2506662"/>
          </a:xfrm>
          <a:prstGeom prst="line">
            <a:avLst/>
          </a:prstGeom>
          <a:noFill/>
          <a:ln w="28575">
            <a:solidFill>
              <a:schemeClr val="tx1"/>
            </a:solidFill>
            <a:prstDash val="sysDot"/>
            <a:round/>
            <a:headEnd/>
            <a:tailEnd/>
          </a:ln>
        </p:spPr>
        <p:txBody>
          <a:bodyPr/>
          <a:lstStyle/>
          <a:p>
            <a:endParaRPr lang="ru-RU"/>
          </a:p>
        </p:txBody>
      </p:sp>
      <p:sp>
        <p:nvSpPr>
          <p:cNvPr id="20540" name="Text Box 51"/>
          <p:cNvSpPr txBox="1">
            <a:spLocks noChangeArrowheads="1"/>
          </p:cNvSpPr>
          <p:nvPr/>
        </p:nvSpPr>
        <p:spPr bwMode="auto">
          <a:xfrm>
            <a:off x="1149350" y="5391150"/>
            <a:ext cx="760413" cy="274638"/>
          </a:xfrm>
          <a:prstGeom prst="rect">
            <a:avLst/>
          </a:prstGeom>
          <a:noFill/>
          <a:ln w="9525">
            <a:noFill/>
            <a:miter lim="800000"/>
            <a:headEnd/>
            <a:tailEnd/>
          </a:ln>
        </p:spPr>
        <p:txBody>
          <a:bodyPr wrap="none" lIns="0" tIns="0" rIns="0" bIns="0">
            <a:spAutoFit/>
          </a:bodyPr>
          <a:lstStyle/>
          <a:p>
            <a:pPr>
              <a:spcBef>
                <a:spcPct val="50000"/>
              </a:spcBef>
            </a:pPr>
            <a:r>
              <a:rPr kumimoji="1" lang="ru-RU" altLang="ja-JP" b="1">
                <a:cs typeface="Arial" pitchFamily="34" charset="0"/>
              </a:rPr>
              <a:t>День</a:t>
            </a:r>
            <a:r>
              <a:rPr kumimoji="1" lang="en-US" altLang="ja-JP" b="1">
                <a:ea typeface="Arial Unicode MS" pitchFamily="34" charset="-128"/>
                <a:cs typeface="Arial" pitchFamily="34" charset="0"/>
              </a:rPr>
              <a:t> 3</a:t>
            </a:r>
          </a:p>
        </p:txBody>
      </p:sp>
      <p:sp>
        <p:nvSpPr>
          <p:cNvPr id="20541" name="Line 62"/>
          <p:cNvSpPr>
            <a:spLocks noChangeShapeType="1"/>
          </p:cNvSpPr>
          <p:nvPr/>
        </p:nvSpPr>
        <p:spPr bwMode="auto">
          <a:xfrm>
            <a:off x="4670425" y="3959225"/>
            <a:ext cx="1079500" cy="0"/>
          </a:xfrm>
          <a:prstGeom prst="line">
            <a:avLst/>
          </a:prstGeom>
          <a:noFill/>
          <a:ln w="76200">
            <a:solidFill>
              <a:schemeClr val="tx1"/>
            </a:solidFill>
            <a:round/>
            <a:headEnd/>
            <a:tailEnd type="triangle" w="med" len="med"/>
          </a:ln>
          <a:effectLst/>
        </p:spPr>
        <p:txBody>
          <a:bodyPr wrap="none" anchor="ctr"/>
          <a:lstStyle/>
          <a:p>
            <a:endParaRPr lang="ru-RU"/>
          </a:p>
        </p:txBody>
      </p:sp>
      <p:sp>
        <p:nvSpPr>
          <p:cNvPr id="20542" name="Line 63"/>
          <p:cNvSpPr>
            <a:spLocks noChangeShapeType="1"/>
          </p:cNvSpPr>
          <p:nvPr/>
        </p:nvSpPr>
        <p:spPr bwMode="auto">
          <a:xfrm flipV="1">
            <a:off x="4151313" y="3959225"/>
            <a:ext cx="509587" cy="396875"/>
          </a:xfrm>
          <a:prstGeom prst="line">
            <a:avLst/>
          </a:prstGeom>
          <a:noFill/>
          <a:ln w="76200">
            <a:solidFill>
              <a:schemeClr val="tx1"/>
            </a:solidFill>
            <a:round/>
            <a:headEnd/>
            <a:tailEnd/>
          </a:ln>
          <a:effectLst/>
        </p:spPr>
        <p:txBody>
          <a:bodyPr wrap="none" anchor="ctr"/>
          <a:lstStyle/>
          <a:p>
            <a:endParaRPr lang="ru-RU"/>
          </a:p>
        </p:txBody>
      </p:sp>
      <p:sp>
        <p:nvSpPr>
          <p:cNvPr id="20543" name="Line 64"/>
          <p:cNvSpPr>
            <a:spLocks noChangeShapeType="1"/>
          </p:cNvSpPr>
          <p:nvPr/>
        </p:nvSpPr>
        <p:spPr bwMode="auto">
          <a:xfrm>
            <a:off x="4151313" y="3530600"/>
            <a:ext cx="533400" cy="428625"/>
          </a:xfrm>
          <a:prstGeom prst="line">
            <a:avLst/>
          </a:prstGeom>
          <a:noFill/>
          <a:ln w="76200">
            <a:solidFill>
              <a:schemeClr val="tx1"/>
            </a:solidFill>
            <a:round/>
            <a:headEnd/>
            <a:tailEnd/>
          </a:ln>
          <a:effectLst/>
        </p:spPr>
        <p:txBody>
          <a:bodyPr wrap="none" anchor="ctr"/>
          <a:lstStyle/>
          <a:p>
            <a:endParaRPr lang="ru-RU"/>
          </a:p>
        </p:txBody>
      </p:sp>
      <p:sp>
        <p:nvSpPr>
          <p:cNvPr id="20544" name="Text Box 65"/>
          <p:cNvSpPr txBox="1">
            <a:spLocks noChangeArrowheads="1"/>
          </p:cNvSpPr>
          <p:nvPr/>
        </p:nvSpPr>
        <p:spPr bwMode="auto">
          <a:xfrm>
            <a:off x="4441825" y="6599238"/>
            <a:ext cx="4624388" cy="182562"/>
          </a:xfrm>
          <a:prstGeom prst="rect">
            <a:avLst/>
          </a:prstGeom>
          <a:noFill/>
          <a:ln w="12700" algn="ctr">
            <a:noFill/>
            <a:miter lim="800000"/>
            <a:headEnd/>
            <a:tailEnd/>
          </a:ln>
          <a:effectLst/>
        </p:spPr>
        <p:txBody>
          <a:bodyPr wrap="none" lIns="0" tIns="0" rIns="0" bIns="0" anchor="b">
            <a:spAutoFit/>
          </a:bodyPr>
          <a:lstStyle/>
          <a:p>
            <a:pPr algn="r"/>
            <a:r>
              <a:rPr lang="en-GB" altLang="en-US" sz="1200"/>
              <a:t>F. Hoffmann-La Roche. Data on file. Clinical study report (TENDER).</a:t>
            </a:r>
            <a:endParaRPr lang="en-US" altLang="en-US" sz="12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5"/>
          <p:cNvSpPr>
            <a:spLocks noChangeArrowheads="1"/>
          </p:cNvSpPr>
          <p:nvPr/>
        </p:nvSpPr>
        <p:spPr bwMode="auto">
          <a:xfrm>
            <a:off x="457200" y="533400"/>
            <a:ext cx="8423275"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lnSpc>
                <a:spcPct val="90000"/>
              </a:lnSpc>
              <a:spcBef>
                <a:spcPct val="0"/>
              </a:spcBef>
              <a:buClrTx/>
              <a:buSzTx/>
              <a:buFontTx/>
              <a:buNone/>
            </a:pPr>
            <a:r>
              <a:rPr lang="en-GB" altLang="ja-JP" sz="2800" b="1" dirty="0">
                <a:solidFill>
                  <a:srgbClr val="002060"/>
                </a:solidFill>
                <a:latin typeface="+mj-lt"/>
                <a:ea typeface="Arial Unicode MS" pitchFamily="34" charset="-128"/>
                <a:cs typeface="Arial Unicode MS" pitchFamily="34" charset="-128"/>
              </a:rPr>
              <a:t>TENDER: </a:t>
            </a:r>
            <a:r>
              <a:rPr lang="ru-RU" altLang="ja-JP" sz="2800" b="1" dirty="0">
                <a:solidFill>
                  <a:srgbClr val="002060"/>
                </a:solidFill>
                <a:latin typeface="+mj-lt"/>
                <a:ea typeface="Arial Unicode MS" pitchFamily="34" charset="-128"/>
                <a:cs typeface="Arial Unicode MS" pitchFamily="34" charset="-128"/>
              </a:rPr>
              <a:t>выраженное уменьшение лихорадки</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и сыпи у </a:t>
            </a:r>
            <a:r>
              <a:rPr lang="ru-RU" altLang="ja-JP" sz="2800" b="1" dirty="0" smtClean="0">
                <a:solidFill>
                  <a:srgbClr val="002060"/>
                </a:solidFill>
                <a:latin typeface="+mj-lt"/>
                <a:ea typeface="Arial Unicode MS" pitchFamily="34" charset="-128"/>
                <a:cs typeface="Arial Unicode MS" pitchFamily="34" charset="-128"/>
              </a:rPr>
              <a:t>пациентов </a:t>
            </a:r>
            <a:r>
              <a:rPr lang="ru-RU" altLang="ja-JP" sz="2800" b="1" dirty="0">
                <a:solidFill>
                  <a:srgbClr val="002060"/>
                </a:solidFill>
                <a:latin typeface="+mj-lt"/>
                <a:ea typeface="Arial Unicode MS" pitchFamily="34" charset="-128"/>
                <a:cs typeface="Arial Unicode MS" pitchFamily="34" charset="-128"/>
              </a:rPr>
              <a:t>с сЮИА</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на 12-й неделе лечения препаратом </a:t>
            </a:r>
            <a:r>
              <a:rPr lang="en-GB" altLang="ja-JP" sz="2800" b="1" dirty="0" smtClean="0">
                <a:solidFill>
                  <a:srgbClr val="002060"/>
                </a:solidFill>
                <a:latin typeface="+mj-lt"/>
                <a:ea typeface="Arial Unicode MS" pitchFamily="34" charset="-128"/>
                <a:cs typeface="Arial Unicode MS" pitchFamily="34" charset="-128"/>
              </a:rPr>
              <a:t>ACTEMRA  </a:t>
            </a:r>
            <a:endParaRPr lang="en-GB" altLang="en-US" sz="2800" b="1" dirty="0">
              <a:solidFill>
                <a:srgbClr val="002060"/>
              </a:solidFill>
              <a:latin typeface="+mj-lt"/>
              <a:ea typeface="Arial Unicode MS" pitchFamily="34" charset="-128"/>
              <a:cs typeface="Arial Unicode MS" pitchFamily="34" charset="-128"/>
            </a:endParaRPr>
          </a:p>
        </p:txBody>
      </p:sp>
      <p:graphicFrame>
        <p:nvGraphicFramePr>
          <p:cNvPr id="55407" name="Group 111"/>
          <p:cNvGraphicFramePr>
            <a:graphicFrameLocks noGrp="1"/>
          </p:cNvGraphicFramePr>
          <p:nvPr>
            <p:extLst>
              <p:ext uri="{D42A27DB-BD31-4B8C-83A1-F6EECF244321}">
                <p14:modId xmlns:p14="http://schemas.microsoft.com/office/powerpoint/2010/main" xmlns="" val="3550881269"/>
              </p:ext>
            </p:extLst>
          </p:nvPr>
        </p:nvGraphicFramePr>
        <p:xfrm>
          <a:off x="674807" y="4874418"/>
          <a:ext cx="3851275" cy="1571626"/>
        </p:xfrm>
        <a:graphic>
          <a:graphicData uri="http://schemas.openxmlformats.org/drawingml/2006/table">
            <a:tbl>
              <a:tblPr/>
              <a:tblGrid>
                <a:gridCol w="1241425">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304925">
                  <a:extLst>
                    <a:ext uri="{9D8B030D-6E8A-4147-A177-3AD203B41FA5}">
                      <a16:colId xmlns:a16="http://schemas.microsoft.com/office/drawing/2014/main" xmlns="" val="20002"/>
                    </a:ext>
                  </a:extLst>
                </a:gridCol>
              </a:tblGrid>
              <a:tr h="530482">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400" b="0" i="0" u="none" strike="noStrike" cap="none" normalizeH="0" baseline="0" dirty="0" smtClean="0">
                        <a:ln>
                          <a:noFill/>
                        </a:ln>
                        <a:solidFill>
                          <a:srgbClr val="FFFFFF"/>
                        </a:solidFill>
                        <a:effectLst/>
                        <a:latin typeface="Arial" charset="0"/>
                      </a:endParaRPr>
                    </a:p>
                  </a:txBody>
                  <a:tcPr marL="90000" marR="18000" marT="46823" marB="46823"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rgbClr val="FFFFFF"/>
                          </a:solidFill>
                          <a:effectLst/>
                          <a:latin typeface="Arial" charset="0"/>
                        </a:rPr>
                        <a:t>Плацебо</a:t>
                      </a:r>
                      <a:r>
                        <a:rPr kumimoji="0" lang="it-IT" altLang="en-US" sz="1400" b="0" i="0" u="none" strike="noStrike" cap="none" normalizeH="0" baseline="0" smtClean="0">
                          <a:ln>
                            <a:noFill/>
                          </a:ln>
                          <a:solidFill>
                            <a:srgbClr val="FFFFFF"/>
                          </a:solidFill>
                          <a:effectLst/>
                          <a:latin typeface="Arial" charset="0"/>
                        </a:rPr>
                        <a:t/>
                      </a:r>
                      <a:br>
                        <a:rPr kumimoji="0" lang="it-IT" altLang="en-US" sz="1400" b="0" i="0" u="none" strike="noStrike" cap="none" normalizeH="0" baseline="0" smtClean="0">
                          <a:ln>
                            <a:noFill/>
                          </a:ln>
                          <a:solidFill>
                            <a:srgbClr val="FFFFFF"/>
                          </a:solidFill>
                          <a:effectLst/>
                          <a:latin typeface="Arial" charset="0"/>
                        </a:rPr>
                      </a:br>
                      <a:r>
                        <a:rPr kumimoji="0" lang="it-IT" altLang="en-US" sz="1400" b="0" i="0" u="none" strike="noStrike" cap="none" normalizeH="0" baseline="0" smtClean="0">
                          <a:ln>
                            <a:noFill/>
                          </a:ln>
                          <a:solidFill>
                            <a:srgbClr val="FFFFFF"/>
                          </a:solidFill>
                          <a:effectLst/>
                          <a:latin typeface="Arial" charset="0"/>
                        </a:rPr>
                        <a:t>n</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37</a:t>
                      </a:r>
                    </a:p>
                  </a:txBody>
                  <a:tcPr marL="90000" marR="90000" marT="46823" marB="46823"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rgbClr val="FFFFFF"/>
                          </a:solidFill>
                          <a:effectLst/>
                          <a:latin typeface="Arial" charset="0"/>
                        </a:rPr>
                        <a:t>ACTEMRA</a:t>
                      </a:r>
                      <a:br>
                        <a:rPr kumimoji="0" lang="it-IT" altLang="en-US" sz="1400" b="0" i="0" u="none" strike="noStrike" cap="none" normalizeH="0" baseline="0" dirty="0" smtClean="0">
                          <a:ln>
                            <a:noFill/>
                          </a:ln>
                          <a:solidFill>
                            <a:srgbClr val="FFFFFF"/>
                          </a:solidFill>
                          <a:effectLst/>
                          <a:latin typeface="Arial" charset="0"/>
                        </a:rPr>
                      </a:br>
                      <a:r>
                        <a:rPr kumimoji="0" lang="it-IT" altLang="en-US" sz="1400" b="0" i="0" u="none" strike="noStrike" cap="none" normalizeH="0" baseline="0" dirty="0" smtClean="0">
                          <a:ln>
                            <a:noFill/>
                          </a:ln>
                          <a:solidFill>
                            <a:srgbClr val="FFFFFF"/>
                          </a:solidFill>
                          <a:effectLst/>
                          <a:latin typeface="Arial" charset="0"/>
                        </a:rPr>
                        <a:t>n</a:t>
                      </a:r>
                      <a:r>
                        <a:rPr kumimoji="0" lang="ru-RU" altLang="en-US" sz="1400" b="0" i="0" u="none" strike="noStrike" cap="none" normalizeH="0" baseline="0" dirty="0" smtClean="0">
                          <a:ln>
                            <a:noFill/>
                          </a:ln>
                          <a:solidFill>
                            <a:srgbClr val="FFFFFF"/>
                          </a:solidFill>
                          <a:effectLst/>
                          <a:latin typeface="Arial" charset="0"/>
                        </a:rPr>
                        <a:t> </a:t>
                      </a:r>
                      <a:r>
                        <a:rPr kumimoji="0" lang="it-IT" altLang="en-US" sz="1400" b="0" i="0" u="none" strike="noStrike" cap="none" normalizeH="0" baseline="0" dirty="0" smtClean="0">
                          <a:ln>
                            <a:noFill/>
                          </a:ln>
                          <a:solidFill>
                            <a:srgbClr val="FFFFFF"/>
                          </a:solidFill>
                          <a:effectLst/>
                          <a:latin typeface="Arial" charset="0"/>
                        </a:rPr>
                        <a:t>=</a:t>
                      </a:r>
                      <a:r>
                        <a:rPr kumimoji="0" lang="ru-RU" altLang="en-US" sz="1400" b="0" i="0" u="none" strike="noStrike" cap="none" normalizeH="0" baseline="0" dirty="0" smtClean="0">
                          <a:ln>
                            <a:noFill/>
                          </a:ln>
                          <a:solidFill>
                            <a:srgbClr val="FFFFFF"/>
                          </a:solidFill>
                          <a:effectLst/>
                          <a:latin typeface="Arial" charset="0"/>
                        </a:rPr>
                        <a:t> </a:t>
                      </a:r>
                      <a:r>
                        <a:rPr kumimoji="0" lang="it-IT" altLang="en-US" sz="1400" b="0" i="0" u="none" strike="noStrike" cap="none" normalizeH="0" baseline="0" dirty="0" smtClean="0">
                          <a:ln>
                            <a:noFill/>
                          </a:ln>
                          <a:solidFill>
                            <a:srgbClr val="FFFFFF"/>
                          </a:solidFill>
                          <a:effectLst/>
                          <a:latin typeface="Arial" charset="0"/>
                        </a:rPr>
                        <a:t>75</a:t>
                      </a:r>
                    </a:p>
                  </a:txBody>
                  <a:tcPr marL="90000" marR="90000" marT="46823" marB="46823"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520572">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Исходный уровень</a:t>
                      </a:r>
                      <a:r>
                        <a:rPr kumimoji="0" lang="it-IT" altLang="en-US" sz="1400" b="0" i="0" u="none" strike="noStrike" cap="none" normalizeH="0" baseline="0" smtClean="0">
                          <a:ln>
                            <a:noFill/>
                          </a:ln>
                          <a:solidFill>
                            <a:schemeClr val="tx1"/>
                          </a:solidFill>
                          <a:effectLst/>
                          <a:latin typeface="Arial" charset="0"/>
                        </a:rPr>
                        <a:t>, n</a:t>
                      </a:r>
                    </a:p>
                  </a:txBody>
                  <a:tcPr marL="90000" marR="18000" marT="46823" marB="46823"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24</a:t>
                      </a:r>
                    </a:p>
                  </a:txBody>
                  <a:tcPr marL="90000" marR="90000" marT="46823" marB="46823"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41</a:t>
                      </a:r>
                    </a:p>
                  </a:txBody>
                  <a:tcPr marL="90000" marR="90000" marT="46823" marB="46823"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520572">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dirty="0" smtClean="0">
                          <a:ln>
                            <a:noFill/>
                          </a:ln>
                          <a:solidFill>
                            <a:schemeClr val="tx1"/>
                          </a:solidFill>
                          <a:effectLst/>
                          <a:latin typeface="Arial" charset="0"/>
                        </a:rPr>
                        <a:t>12-я неделя</a:t>
                      </a:r>
                      <a:r>
                        <a:rPr kumimoji="0" lang="it-IT" altLang="en-US" sz="1400" b="0" i="0" u="none" strike="noStrike" cap="none" normalizeH="0" baseline="0" dirty="0" smtClean="0">
                          <a:ln>
                            <a:noFill/>
                          </a:ln>
                          <a:solidFill>
                            <a:schemeClr val="tx1"/>
                          </a:solidFill>
                          <a:effectLst/>
                          <a:latin typeface="Arial" charset="0"/>
                        </a:rPr>
                        <a:t>, n (%)</a:t>
                      </a:r>
                    </a:p>
                  </a:txBody>
                  <a:tcPr marL="90000" marR="18000" marT="46823" marB="46823"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chemeClr val="tx1"/>
                          </a:solidFill>
                          <a:effectLst/>
                          <a:latin typeface="Arial" charset="0"/>
                        </a:rPr>
                        <a:t>19 (79,2)</a:t>
                      </a:r>
                    </a:p>
                  </a:txBody>
                  <a:tcPr marL="90000" marR="90000" marT="46823" marB="46823"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chemeClr val="tx1"/>
                          </a:solidFill>
                          <a:effectLst/>
                          <a:latin typeface="Arial" charset="0"/>
                        </a:rPr>
                        <a:t>6 (14,6)</a:t>
                      </a:r>
                    </a:p>
                  </a:txBody>
                  <a:tcPr marL="90000" marR="90000" marT="46823" marB="46823"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graphicFrame>
        <p:nvGraphicFramePr>
          <p:cNvPr id="55410" name="Group 114"/>
          <p:cNvGraphicFramePr>
            <a:graphicFrameLocks noGrp="1"/>
          </p:cNvGraphicFramePr>
          <p:nvPr>
            <p:extLst>
              <p:ext uri="{D42A27DB-BD31-4B8C-83A1-F6EECF244321}">
                <p14:modId xmlns:p14="http://schemas.microsoft.com/office/powerpoint/2010/main" xmlns="" val="580001422"/>
              </p:ext>
            </p:extLst>
          </p:nvPr>
        </p:nvGraphicFramePr>
        <p:xfrm>
          <a:off x="4841803" y="4900446"/>
          <a:ext cx="3851275" cy="1571626"/>
        </p:xfrm>
        <a:graphic>
          <a:graphicData uri="http://schemas.openxmlformats.org/drawingml/2006/table">
            <a:tbl>
              <a:tblPr/>
              <a:tblGrid>
                <a:gridCol w="1241425">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304925">
                  <a:extLst>
                    <a:ext uri="{9D8B030D-6E8A-4147-A177-3AD203B41FA5}">
                      <a16:colId xmlns:a16="http://schemas.microsoft.com/office/drawing/2014/main" xmlns="" val="20002"/>
                    </a:ext>
                  </a:extLst>
                </a:gridCol>
              </a:tblGrid>
              <a:tr h="530482">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400" b="0" i="0" u="none" strike="noStrike" cap="none" normalizeH="0" baseline="0" dirty="0" smtClean="0">
                        <a:ln>
                          <a:noFill/>
                        </a:ln>
                        <a:solidFill>
                          <a:srgbClr val="FFFFFF"/>
                        </a:solidFill>
                        <a:effectLst/>
                        <a:latin typeface="Arial" charset="0"/>
                      </a:endParaRPr>
                    </a:p>
                  </a:txBody>
                  <a:tcPr marL="90000" marR="18000" marT="46823" marB="46823"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rgbClr val="FFFFFF"/>
                          </a:solidFill>
                          <a:effectLst/>
                          <a:latin typeface="Arial" charset="0"/>
                        </a:rPr>
                        <a:t>Плацебо </a:t>
                      </a: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en-US" altLang="en-US" sz="1400" b="0" i="0" u="none" strike="noStrike" cap="none" normalizeH="0" baseline="0" smtClean="0">
                          <a:ln>
                            <a:noFill/>
                          </a:ln>
                          <a:solidFill>
                            <a:srgbClr val="FFFFFF"/>
                          </a:solidFill>
                          <a:effectLst/>
                          <a:latin typeface="Arial" charset="0"/>
                        </a:rPr>
                        <a:t>n</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37</a:t>
                      </a:r>
                    </a:p>
                  </a:txBody>
                  <a:tcPr marL="90000" marR="90000" marT="46823" marB="46823"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rgbClr val="FFFFFF"/>
                          </a:solidFill>
                          <a:effectLst/>
                          <a:latin typeface="Arial" charset="0"/>
                        </a:rPr>
                        <a:t>ACTEMRA</a:t>
                      </a:r>
                      <a:br>
                        <a:rPr kumimoji="0" lang="it-IT" altLang="en-US" sz="1400" b="0" i="0" u="none" strike="noStrike" cap="none" normalizeH="0" baseline="0" dirty="0" smtClean="0">
                          <a:ln>
                            <a:noFill/>
                          </a:ln>
                          <a:solidFill>
                            <a:srgbClr val="FFFFFF"/>
                          </a:solidFill>
                          <a:effectLst/>
                          <a:latin typeface="Arial" charset="0"/>
                        </a:rPr>
                      </a:br>
                      <a:r>
                        <a:rPr kumimoji="0" lang="it-IT" altLang="en-US" sz="1400" b="0" i="0" u="none" strike="noStrike" cap="none" normalizeH="0" baseline="0" dirty="0" smtClean="0">
                          <a:ln>
                            <a:noFill/>
                          </a:ln>
                          <a:solidFill>
                            <a:srgbClr val="FFFFFF"/>
                          </a:solidFill>
                          <a:effectLst/>
                          <a:latin typeface="Arial" charset="0"/>
                        </a:rPr>
                        <a:t>n = 75</a:t>
                      </a:r>
                    </a:p>
                  </a:txBody>
                  <a:tcPr marL="90000" marR="90000" marT="46823" marB="46823"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520572">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Исходный уровень</a:t>
                      </a:r>
                      <a:r>
                        <a:rPr kumimoji="0" lang="it-IT" altLang="en-US" sz="1400" b="0" i="0" u="none" strike="noStrike" cap="none" normalizeH="0" baseline="0" smtClean="0">
                          <a:ln>
                            <a:noFill/>
                          </a:ln>
                          <a:solidFill>
                            <a:schemeClr val="tx1"/>
                          </a:solidFill>
                          <a:effectLst/>
                          <a:latin typeface="Arial" charset="0"/>
                        </a:rPr>
                        <a:t>, n</a:t>
                      </a:r>
                    </a:p>
                  </a:txBody>
                  <a:tcPr marL="90000" marR="18000" marT="46823" marB="46823"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chemeClr val="tx1"/>
                          </a:solidFill>
                          <a:effectLst/>
                          <a:latin typeface="Arial" charset="0"/>
                        </a:rPr>
                        <a:t>18</a:t>
                      </a:r>
                    </a:p>
                  </a:txBody>
                  <a:tcPr marL="90000" marR="90000" marT="46823" marB="46823"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22</a:t>
                      </a:r>
                    </a:p>
                  </a:txBody>
                  <a:tcPr marL="90000" marR="90000" marT="46823" marB="46823"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520572">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12-я неделя</a:t>
                      </a:r>
                      <a:r>
                        <a:rPr kumimoji="0" lang="it-IT" altLang="en-US" sz="1400" b="0" i="0" u="none" strike="noStrike" cap="none" normalizeH="0" baseline="0" smtClean="0">
                          <a:ln>
                            <a:noFill/>
                          </a:ln>
                          <a:solidFill>
                            <a:schemeClr val="tx1"/>
                          </a:solidFill>
                          <a:effectLst/>
                          <a:latin typeface="Arial" charset="0"/>
                        </a:rPr>
                        <a:t>, n (%)</a:t>
                      </a:r>
                    </a:p>
                  </a:txBody>
                  <a:tcPr marL="90000" marR="18000" marT="46823" marB="46823"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16 (88,9)</a:t>
                      </a:r>
                    </a:p>
                  </a:txBody>
                  <a:tcPr marL="90000" marR="90000" marT="46823" marB="46823"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chemeClr val="tx1"/>
                          </a:solidFill>
                          <a:effectLst/>
                          <a:latin typeface="Arial" charset="0"/>
                        </a:rPr>
                        <a:t>8 (36,4)</a:t>
                      </a:r>
                    </a:p>
                  </a:txBody>
                  <a:tcPr marL="90000" marR="90000" marT="46823" marB="46823"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sp>
        <p:nvSpPr>
          <p:cNvPr id="23579" name="Text Box 1146"/>
          <p:cNvSpPr txBox="1">
            <a:spLocks noChangeArrowheads="1"/>
          </p:cNvSpPr>
          <p:nvPr/>
        </p:nvSpPr>
        <p:spPr bwMode="gray">
          <a:xfrm>
            <a:off x="6824650" y="1333501"/>
            <a:ext cx="987451"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0"/>
              </a:spcBef>
              <a:buClrTx/>
              <a:buSzTx/>
              <a:buFontTx/>
              <a:buNone/>
            </a:pPr>
            <a:r>
              <a:rPr lang="ru-RU" altLang="en-US" sz="1800" b="1">
                <a:solidFill>
                  <a:schemeClr val="accent2"/>
                </a:solidFill>
                <a:cs typeface="Arial" charset="0"/>
              </a:rPr>
              <a:t>Сыпь</a:t>
            </a:r>
            <a:r>
              <a:rPr lang="en-US" altLang="en-US" sz="1800" b="1">
                <a:solidFill>
                  <a:schemeClr val="accent2"/>
                </a:solidFill>
                <a:cs typeface="Arial" charset="0"/>
              </a:rPr>
              <a:t> </a:t>
            </a:r>
            <a:br>
              <a:rPr lang="en-US" altLang="en-US" sz="1800" b="1">
                <a:solidFill>
                  <a:schemeClr val="accent2"/>
                </a:solidFill>
                <a:cs typeface="Arial" charset="0"/>
              </a:rPr>
            </a:br>
            <a:r>
              <a:rPr lang="en-US" altLang="en-US" sz="1600" b="1" i="1">
                <a:cs typeface="Arial" charset="0"/>
              </a:rPr>
              <a:t>p</a:t>
            </a:r>
            <a:r>
              <a:rPr lang="ru-RU" altLang="en-US" sz="1600" b="1" i="1">
                <a:cs typeface="Arial" charset="0"/>
              </a:rPr>
              <a:t> </a:t>
            </a:r>
            <a:r>
              <a:rPr lang="en-US" altLang="en-US" sz="1600" b="1">
                <a:cs typeface="Arial" charset="0"/>
              </a:rPr>
              <a:t>=</a:t>
            </a:r>
            <a:r>
              <a:rPr lang="ru-RU" altLang="en-US" sz="1600" b="1">
                <a:cs typeface="Arial" charset="0"/>
              </a:rPr>
              <a:t> </a:t>
            </a:r>
            <a:r>
              <a:rPr lang="en-US" altLang="en-US" sz="1600" b="1">
                <a:cs typeface="Arial" charset="0"/>
              </a:rPr>
              <a:t>0</a:t>
            </a:r>
            <a:r>
              <a:rPr lang="ru-RU" altLang="en-US" sz="1600" b="1">
                <a:cs typeface="Arial" charset="0"/>
              </a:rPr>
              <a:t>,</a:t>
            </a:r>
            <a:r>
              <a:rPr lang="en-US" altLang="en-US" sz="1600" b="1">
                <a:cs typeface="Arial" charset="0"/>
              </a:rPr>
              <a:t>0008</a:t>
            </a:r>
            <a:endParaRPr lang="it-IT" altLang="en-US" sz="1600" b="1">
              <a:cs typeface="Arial" charset="0"/>
            </a:endParaRPr>
          </a:p>
        </p:txBody>
      </p:sp>
      <p:sp>
        <p:nvSpPr>
          <p:cNvPr id="23580" name="Rectangle 242"/>
          <p:cNvSpPr>
            <a:spLocks noChangeArrowheads="1"/>
          </p:cNvSpPr>
          <p:nvPr/>
        </p:nvSpPr>
        <p:spPr bwMode="auto">
          <a:xfrm>
            <a:off x="6611844" y="2405064"/>
            <a:ext cx="34785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88</a:t>
            </a:r>
            <a:r>
              <a:rPr lang="ru-RU" altLang="en-US" sz="1400" b="1">
                <a:solidFill>
                  <a:srgbClr val="4D4D4D"/>
                </a:solidFill>
              </a:rPr>
              <a:t>,</a:t>
            </a:r>
            <a:r>
              <a:rPr lang="en-GB" altLang="en-US" sz="1400" b="1">
                <a:solidFill>
                  <a:srgbClr val="4D4D4D"/>
                </a:solidFill>
              </a:rPr>
              <a:t>9</a:t>
            </a:r>
            <a:endParaRPr lang="en-GB" altLang="en-US" sz="1400"/>
          </a:p>
        </p:txBody>
      </p:sp>
      <p:sp>
        <p:nvSpPr>
          <p:cNvPr id="23581" name="Rectangle 243"/>
          <p:cNvSpPr>
            <a:spLocks noChangeArrowheads="1"/>
          </p:cNvSpPr>
          <p:nvPr/>
        </p:nvSpPr>
        <p:spPr bwMode="auto">
          <a:xfrm>
            <a:off x="7856443" y="3660776"/>
            <a:ext cx="34785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36</a:t>
            </a:r>
            <a:r>
              <a:rPr lang="ru-RU" altLang="en-US" sz="1400" b="1">
                <a:solidFill>
                  <a:srgbClr val="4D4D4D"/>
                </a:solidFill>
              </a:rPr>
              <a:t>,</a:t>
            </a:r>
            <a:r>
              <a:rPr lang="en-GB" altLang="en-US" sz="1400" b="1">
                <a:solidFill>
                  <a:srgbClr val="4D4D4D"/>
                </a:solidFill>
              </a:rPr>
              <a:t>4</a:t>
            </a:r>
            <a:endParaRPr lang="en-GB" altLang="en-US" sz="1400"/>
          </a:p>
        </p:txBody>
      </p:sp>
      <p:grpSp>
        <p:nvGrpSpPr>
          <p:cNvPr id="3" name="Group 313"/>
          <p:cNvGrpSpPr>
            <a:grpSpLocks/>
          </p:cNvGrpSpPr>
          <p:nvPr/>
        </p:nvGrpSpPr>
        <p:grpSpPr bwMode="auto">
          <a:xfrm>
            <a:off x="6022975" y="1936751"/>
            <a:ext cx="2374899" cy="215900"/>
            <a:chOff x="3794" y="1220"/>
            <a:chExt cx="1496" cy="136"/>
          </a:xfrm>
        </p:grpSpPr>
        <p:grpSp>
          <p:nvGrpSpPr>
            <p:cNvPr id="4" name="Group 311"/>
            <p:cNvGrpSpPr>
              <a:grpSpLocks/>
            </p:cNvGrpSpPr>
            <p:nvPr/>
          </p:nvGrpSpPr>
          <p:grpSpPr bwMode="auto">
            <a:xfrm>
              <a:off x="4557" y="1220"/>
              <a:ext cx="733" cy="136"/>
              <a:chOff x="4557" y="1220"/>
              <a:chExt cx="733" cy="136"/>
            </a:xfrm>
          </p:grpSpPr>
          <p:sp>
            <p:nvSpPr>
              <p:cNvPr id="23655" name="Text Box 36"/>
              <p:cNvSpPr txBox="1">
                <a:spLocks noChangeArrowheads="1"/>
              </p:cNvSpPr>
              <p:nvPr/>
            </p:nvSpPr>
            <p:spPr bwMode="auto">
              <a:xfrm>
                <a:off x="4725" y="1220"/>
                <a:ext cx="565" cy="1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400" b="1" dirty="0" smtClean="0">
                    <a:cs typeface="Arial" charset="0"/>
                  </a:rPr>
                  <a:t>ACTEMRA</a:t>
                </a:r>
                <a:endParaRPr lang="en-US" altLang="en-US" sz="1400" dirty="0">
                  <a:cs typeface="Arial" charset="0"/>
                </a:endParaRPr>
              </a:p>
            </p:txBody>
          </p:sp>
          <p:sp>
            <p:nvSpPr>
              <p:cNvPr id="23656" name="Rectangle 37"/>
              <p:cNvSpPr>
                <a:spLocks noChangeArrowheads="1"/>
              </p:cNvSpPr>
              <p:nvPr/>
            </p:nvSpPr>
            <p:spPr bwMode="black">
              <a:xfrm>
                <a:off x="4557" y="1236"/>
                <a:ext cx="98" cy="10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800" b="1">
                  <a:solidFill>
                    <a:srgbClr val="4D4D4D"/>
                  </a:solidFill>
                  <a:cs typeface="Arial" charset="0"/>
                </a:endParaRPr>
              </a:p>
            </p:txBody>
          </p:sp>
        </p:grpSp>
        <p:grpSp>
          <p:nvGrpSpPr>
            <p:cNvPr id="5" name="Group 312"/>
            <p:cNvGrpSpPr>
              <a:grpSpLocks/>
            </p:cNvGrpSpPr>
            <p:nvPr/>
          </p:nvGrpSpPr>
          <p:grpSpPr bwMode="auto">
            <a:xfrm>
              <a:off x="3794" y="1220"/>
              <a:ext cx="654" cy="136"/>
              <a:chOff x="3794" y="1220"/>
              <a:chExt cx="654" cy="136"/>
            </a:xfrm>
          </p:grpSpPr>
          <p:sp>
            <p:nvSpPr>
              <p:cNvPr id="23653" name="Text Box 22"/>
              <p:cNvSpPr txBox="1">
                <a:spLocks noChangeArrowheads="1"/>
              </p:cNvSpPr>
              <p:nvPr/>
            </p:nvSpPr>
            <p:spPr bwMode="auto">
              <a:xfrm>
                <a:off x="3963" y="1220"/>
                <a:ext cx="485" cy="1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400" b="1">
                    <a:cs typeface="Arial" charset="0"/>
                  </a:rPr>
                  <a:t>Плацебо</a:t>
                </a:r>
                <a:endParaRPr lang="en-US" altLang="en-US" sz="1400">
                  <a:cs typeface="Arial" charset="0"/>
                </a:endParaRPr>
              </a:p>
            </p:txBody>
          </p:sp>
          <p:sp>
            <p:nvSpPr>
              <p:cNvPr id="23654" name="Rectangle 38"/>
              <p:cNvSpPr>
                <a:spLocks noChangeArrowheads="1"/>
              </p:cNvSpPr>
              <p:nvPr/>
            </p:nvSpPr>
            <p:spPr bwMode="gray">
              <a:xfrm>
                <a:off x="3794" y="1236"/>
                <a:ext cx="98" cy="10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800" b="1">
                  <a:solidFill>
                    <a:srgbClr val="4D4D4D"/>
                  </a:solidFill>
                  <a:cs typeface="Arial" charset="0"/>
                </a:endParaRPr>
              </a:p>
            </p:txBody>
          </p:sp>
        </p:grpSp>
      </p:grpSp>
      <p:grpSp>
        <p:nvGrpSpPr>
          <p:cNvPr id="6" name="Group 275"/>
          <p:cNvGrpSpPr>
            <a:grpSpLocks/>
          </p:cNvGrpSpPr>
          <p:nvPr/>
        </p:nvGrpSpPr>
        <p:grpSpPr bwMode="auto">
          <a:xfrm>
            <a:off x="6410326" y="2698750"/>
            <a:ext cx="752475" cy="2133600"/>
            <a:chOff x="4142" y="1700"/>
            <a:chExt cx="474" cy="1344"/>
          </a:xfrm>
        </p:grpSpPr>
        <p:sp>
          <p:nvSpPr>
            <p:cNvPr id="23649" name="AutoShape 225"/>
            <p:cNvSpPr>
              <a:spLocks noChangeArrowheads="1"/>
            </p:cNvSpPr>
            <p:nvPr/>
          </p:nvSpPr>
          <p:spPr bwMode="gray">
            <a:xfrm>
              <a:off x="4142" y="1700"/>
              <a:ext cx="474" cy="1344"/>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23650" name="Rectangle 272"/>
            <p:cNvSpPr>
              <a:spLocks noChangeArrowheads="1"/>
            </p:cNvSpPr>
            <p:nvPr/>
          </p:nvSpPr>
          <p:spPr bwMode="gray">
            <a:xfrm>
              <a:off x="4142" y="2931"/>
              <a:ext cx="474" cy="113"/>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grpSp>
        <p:nvGrpSpPr>
          <p:cNvPr id="7" name="Group 274"/>
          <p:cNvGrpSpPr>
            <a:grpSpLocks/>
          </p:cNvGrpSpPr>
          <p:nvPr/>
        </p:nvGrpSpPr>
        <p:grpSpPr bwMode="auto">
          <a:xfrm>
            <a:off x="7653338" y="3956050"/>
            <a:ext cx="752475" cy="876300"/>
            <a:chOff x="4667" y="2492"/>
            <a:chExt cx="474" cy="552"/>
          </a:xfrm>
        </p:grpSpPr>
        <p:sp>
          <p:nvSpPr>
            <p:cNvPr id="23647" name="AutoShape 226"/>
            <p:cNvSpPr>
              <a:spLocks noChangeArrowheads="1"/>
            </p:cNvSpPr>
            <p:nvPr/>
          </p:nvSpPr>
          <p:spPr bwMode="black">
            <a:xfrm>
              <a:off x="4667" y="2492"/>
              <a:ext cx="474" cy="552"/>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23648" name="Rectangle 273"/>
            <p:cNvSpPr>
              <a:spLocks noChangeArrowheads="1"/>
            </p:cNvSpPr>
            <p:nvPr/>
          </p:nvSpPr>
          <p:spPr bwMode="black">
            <a:xfrm>
              <a:off x="4667" y="2931"/>
              <a:ext cx="474" cy="113"/>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sp>
        <p:nvSpPr>
          <p:cNvPr id="23585" name="Text Box 1147"/>
          <p:cNvSpPr txBox="1">
            <a:spLocks noChangeArrowheads="1"/>
          </p:cNvSpPr>
          <p:nvPr/>
        </p:nvSpPr>
        <p:spPr bwMode="gray">
          <a:xfrm>
            <a:off x="2460415" y="1333501"/>
            <a:ext cx="129105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0"/>
              </a:spcBef>
              <a:buClrTx/>
              <a:buSzTx/>
              <a:buFontTx/>
              <a:buNone/>
            </a:pPr>
            <a:r>
              <a:rPr lang="ru-RU" altLang="en-US" sz="1800" b="1">
                <a:solidFill>
                  <a:schemeClr val="accent2"/>
                </a:solidFill>
                <a:cs typeface="Arial" charset="0"/>
              </a:rPr>
              <a:t>Лихорадка</a:t>
            </a:r>
            <a:r>
              <a:rPr lang="en-US" altLang="en-US" sz="1800" b="1">
                <a:solidFill>
                  <a:schemeClr val="accent2"/>
                </a:solidFill>
                <a:cs typeface="Arial" charset="0"/>
              </a:rPr>
              <a:t> </a:t>
            </a:r>
            <a:br>
              <a:rPr lang="en-US" altLang="en-US" sz="1800" b="1">
                <a:solidFill>
                  <a:schemeClr val="accent2"/>
                </a:solidFill>
                <a:cs typeface="Arial" charset="0"/>
              </a:rPr>
            </a:br>
            <a:r>
              <a:rPr lang="en-US" altLang="en-US" sz="1600" b="1" i="1">
                <a:cs typeface="Arial" charset="0"/>
              </a:rPr>
              <a:t>p</a:t>
            </a:r>
            <a:r>
              <a:rPr lang="ru-RU" altLang="en-US" sz="1600" b="1" i="1">
                <a:cs typeface="Arial" charset="0"/>
              </a:rPr>
              <a:t> </a:t>
            </a:r>
            <a:r>
              <a:rPr lang="en-US" altLang="en-US" sz="1600" b="1">
                <a:cs typeface="Arial" charset="0"/>
              </a:rPr>
              <a:t>&lt;</a:t>
            </a:r>
            <a:r>
              <a:rPr lang="ru-RU" altLang="en-US" sz="1600" b="1">
                <a:cs typeface="Arial" charset="0"/>
              </a:rPr>
              <a:t> </a:t>
            </a:r>
            <a:r>
              <a:rPr lang="en-US" altLang="en-US" sz="1600" b="1">
                <a:cs typeface="Arial" charset="0"/>
              </a:rPr>
              <a:t>0</a:t>
            </a:r>
            <a:r>
              <a:rPr lang="ru-RU" altLang="en-US" sz="1600" b="1">
                <a:cs typeface="Arial" charset="0"/>
              </a:rPr>
              <a:t>,</a:t>
            </a:r>
            <a:r>
              <a:rPr lang="en-US" altLang="en-US" sz="1600" b="1">
                <a:cs typeface="Arial" charset="0"/>
              </a:rPr>
              <a:t>0001</a:t>
            </a:r>
            <a:endParaRPr lang="it-IT" altLang="en-US" sz="1600" b="1">
              <a:cs typeface="Arial" charset="0"/>
            </a:endParaRPr>
          </a:p>
        </p:txBody>
      </p:sp>
      <p:grpSp>
        <p:nvGrpSpPr>
          <p:cNvPr id="8" name="Group 263"/>
          <p:cNvGrpSpPr>
            <a:grpSpLocks/>
          </p:cNvGrpSpPr>
          <p:nvPr/>
        </p:nvGrpSpPr>
        <p:grpSpPr bwMode="auto">
          <a:xfrm>
            <a:off x="1809751" y="1936751"/>
            <a:ext cx="2374899" cy="215900"/>
            <a:chOff x="1043" y="1220"/>
            <a:chExt cx="1496" cy="136"/>
          </a:xfrm>
        </p:grpSpPr>
        <p:grpSp>
          <p:nvGrpSpPr>
            <p:cNvPr id="9" name="Group 260"/>
            <p:cNvGrpSpPr>
              <a:grpSpLocks/>
            </p:cNvGrpSpPr>
            <p:nvPr/>
          </p:nvGrpSpPr>
          <p:grpSpPr bwMode="auto">
            <a:xfrm>
              <a:off x="1806" y="1220"/>
              <a:ext cx="733" cy="136"/>
              <a:chOff x="1806" y="1220"/>
              <a:chExt cx="733" cy="136"/>
            </a:xfrm>
          </p:grpSpPr>
          <p:sp>
            <p:nvSpPr>
              <p:cNvPr id="23645" name="Text Box 36"/>
              <p:cNvSpPr txBox="1">
                <a:spLocks noChangeArrowheads="1"/>
              </p:cNvSpPr>
              <p:nvPr/>
            </p:nvSpPr>
            <p:spPr bwMode="auto">
              <a:xfrm>
                <a:off x="1974" y="1220"/>
                <a:ext cx="565" cy="1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400" b="1" dirty="0" smtClean="0">
                    <a:cs typeface="Arial" charset="0"/>
                  </a:rPr>
                  <a:t>ACTEMRA</a:t>
                </a:r>
                <a:endParaRPr lang="en-US" altLang="en-US" sz="1400" dirty="0">
                  <a:cs typeface="Arial" charset="0"/>
                </a:endParaRPr>
              </a:p>
            </p:txBody>
          </p:sp>
          <p:sp>
            <p:nvSpPr>
              <p:cNvPr id="23646" name="Rectangle 37"/>
              <p:cNvSpPr>
                <a:spLocks noChangeArrowheads="1"/>
              </p:cNvSpPr>
              <p:nvPr/>
            </p:nvSpPr>
            <p:spPr bwMode="black">
              <a:xfrm>
                <a:off x="1806" y="1236"/>
                <a:ext cx="98" cy="10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800" b="1">
                  <a:solidFill>
                    <a:srgbClr val="4D4D4D"/>
                  </a:solidFill>
                  <a:cs typeface="Arial" charset="0"/>
                </a:endParaRPr>
              </a:p>
            </p:txBody>
          </p:sp>
        </p:grpSp>
        <p:grpSp>
          <p:nvGrpSpPr>
            <p:cNvPr id="10" name="Group 262"/>
            <p:cNvGrpSpPr>
              <a:grpSpLocks/>
            </p:cNvGrpSpPr>
            <p:nvPr/>
          </p:nvGrpSpPr>
          <p:grpSpPr bwMode="auto">
            <a:xfrm>
              <a:off x="1043" y="1220"/>
              <a:ext cx="654" cy="136"/>
              <a:chOff x="1043" y="1220"/>
              <a:chExt cx="654" cy="136"/>
            </a:xfrm>
          </p:grpSpPr>
          <p:sp>
            <p:nvSpPr>
              <p:cNvPr id="23643" name="Text Box 22"/>
              <p:cNvSpPr txBox="1">
                <a:spLocks noChangeArrowheads="1"/>
              </p:cNvSpPr>
              <p:nvPr/>
            </p:nvSpPr>
            <p:spPr bwMode="auto">
              <a:xfrm>
                <a:off x="1212" y="1220"/>
                <a:ext cx="485" cy="1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400" b="1">
                    <a:cs typeface="Arial" charset="0"/>
                  </a:rPr>
                  <a:t>Плацебо</a:t>
                </a:r>
                <a:endParaRPr lang="en-US" altLang="en-US" sz="1400">
                  <a:cs typeface="Arial" charset="0"/>
                </a:endParaRPr>
              </a:p>
            </p:txBody>
          </p:sp>
          <p:sp>
            <p:nvSpPr>
              <p:cNvPr id="23644" name="Rectangle 38"/>
              <p:cNvSpPr>
                <a:spLocks noChangeArrowheads="1"/>
              </p:cNvSpPr>
              <p:nvPr/>
            </p:nvSpPr>
            <p:spPr bwMode="gray">
              <a:xfrm>
                <a:off x="1043" y="1236"/>
                <a:ext cx="98" cy="10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800" b="1">
                  <a:solidFill>
                    <a:srgbClr val="4D4D4D"/>
                  </a:solidFill>
                  <a:cs typeface="Arial" charset="0"/>
                </a:endParaRPr>
              </a:p>
            </p:txBody>
          </p:sp>
        </p:grpSp>
      </p:grpSp>
      <p:sp>
        <p:nvSpPr>
          <p:cNvPr id="23587" name="Rectangle 100"/>
          <p:cNvSpPr>
            <a:spLocks noChangeArrowheads="1"/>
          </p:cNvSpPr>
          <p:nvPr/>
        </p:nvSpPr>
        <p:spPr bwMode="auto">
          <a:xfrm>
            <a:off x="2398618" y="2665414"/>
            <a:ext cx="34785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79</a:t>
            </a:r>
            <a:r>
              <a:rPr lang="ru-RU" altLang="en-US" sz="1400" b="1">
                <a:solidFill>
                  <a:srgbClr val="4D4D4D"/>
                </a:solidFill>
              </a:rPr>
              <a:t>,</a:t>
            </a:r>
            <a:r>
              <a:rPr lang="en-GB" altLang="en-US" sz="1400" b="1">
                <a:solidFill>
                  <a:srgbClr val="4D4D4D"/>
                </a:solidFill>
              </a:rPr>
              <a:t>2</a:t>
            </a:r>
            <a:endParaRPr lang="en-GB" altLang="en-US" sz="1400"/>
          </a:p>
        </p:txBody>
      </p:sp>
      <p:sp>
        <p:nvSpPr>
          <p:cNvPr id="23588" name="Rectangle 101"/>
          <p:cNvSpPr>
            <a:spLocks noChangeArrowheads="1"/>
          </p:cNvSpPr>
          <p:nvPr/>
        </p:nvSpPr>
        <p:spPr bwMode="auto">
          <a:xfrm>
            <a:off x="3643218" y="4202114"/>
            <a:ext cx="34785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14</a:t>
            </a:r>
            <a:r>
              <a:rPr lang="ru-RU" altLang="en-US" sz="1400" b="1">
                <a:solidFill>
                  <a:srgbClr val="4D4D4D"/>
                </a:solidFill>
              </a:rPr>
              <a:t>,</a:t>
            </a:r>
            <a:r>
              <a:rPr lang="en-GB" altLang="en-US" sz="1400" b="1">
                <a:solidFill>
                  <a:srgbClr val="4D4D4D"/>
                </a:solidFill>
              </a:rPr>
              <a:t>6</a:t>
            </a:r>
            <a:endParaRPr lang="en-GB" altLang="en-US" sz="1400"/>
          </a:p>
        </p:txBody>
      </p:sp>
      <p:grpSp>
        <p:nvGrpSpPr>
          <p:cNvPr id="11" name="Group 172"/>
          <p:cNvGrpSpPr>
            <a:grpSpLocks/>
          </p:cNvGrpSpPr>
          <p:nvPr/>
        </p:nvGrpSpPr>
        <p:grpSpPr bwMode="auto">
          <a:xfrm>
            <a:off x="2197100" y="2944813"/>
            <a:ext cx="752475" cy="1884362"/>
            <a:chOff x="1384" y="1855"/>
            <a:chExt cx="473" cy="1187"/>
          </a:xfrm>
        </p:grpSpPr>
        <p:sp>
          <p:nvSpPr>
            <p:cNvPr id="23639" name="AutoShape 88"/>
            <p:cNvSpPr>
              <a:spLocks noChangeArrowheads="1"/>
            </p:cNvSpPr>
            <p:nvPr/>
          </p:nvSpPr>
          <p:spPr bwMode="gray">
            <a:xfrm>
              <a:off x="1384" y="1855"/>
              <a:ext cx="473" cy="1187"/>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23640" name="Rectangle 170"/>
            <p:cNvSpPr>
              <a:spLocks noChangeArrowheads="1"/>
            </p:cNvSpPr>
            <p:nvPr/>
          </p:nvSpPr>
          <p:spPr bwMode="gray">
            <a:xfrm>
              <a:off x="1384" y="2929"/>
              <a:ext cx="473" cy="113"/>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grpSp>
        <p:nvGrpSpPr>
          <p:cNvPr id="12" name="Group 173"/>
          <p:cNvGrpSpPr>
            <a:grpSpLocks/>
          </p:cNvGrpSpPr>
          <p:nvPr/>
        </p:nvGrpSpPr>
        <p:grpSpPr bwMode="auto">
          <a:xfrm>
            <a:off x="3441701" y="4484690"/>
            <a:ext cx="752475" cy="344487"/>
            <a:chOff x="2168" y="2825"/>
            <a:chExt cx="473" cy="217"/>
          </a:xfrm>
        </p:grpSpPr>
        <p:sp>
          <p:nvSpPr>
            <p:cNvPr id="23637" name="AutoShape 89"/>
            <p:cNvSpPr>
              <a:spLocks noChangeArrowheads="1"/>
            </p:cNvSpPr>
            <p:nvPr/>
          </p:nvSpPr>
          <p:spPr bwMode="black">
            <a:xfrm>
              <a:off x="2168" y="2825"/>
              <a:ext cx="473" cy="217"/>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23638" name="Rectangle 171"/>
            <p:cNvSpPr>
              <a:spLocks noChangeArrowheads="1"/>
            </p:cNvSpPr>
            <p:nvPr/>
          </p:nvSpPr>
          <p:spPr bwMode="black">
            <a:xfrm>
              <a:off x="2168" y="2929"/>
              <a:ext cx="473" cy="113"/>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sp>
        <p:nvSpPr>
          <p:cNvPr id="23591" name="Rectangle 108"/>
          <p:cNvSpPr>
            <a:spLocks noChangeArrowheads="1"/>
          </p:cNvSpPr>
          <p:nvPr/>
        </p:nvSpPr>
        <p:spPr bwMode="auto">
          <a:xfrm rot="-5400000">
            <a:off x="-487619" y="2825364"/>
            <a:ext cx="3040576"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Персистенция лихорадки</a:t>
            </a:r>
            <a:r>
              <a:rPr lang="en-GB" altLang="en-US" sz="1600" b="1">
                <a:solidFill>
                  <a:srgbClr val="4D4D4D"/>
                </a:solidFill>
              </a:rPr>
              <a:t> (%)</a:t>
            </a:r>
            <a:r>
              <a:rPr lang="en-GB" altLang="en-US" sz="1800" b="1">
                <a:solidFill>
                  <a:srgbClr val="4D4D4D"/>
                </a:solidFill>
              </a:rPr>
              <a:t> </a:t>
            </a:r>
          </a:p>
        </p:txBody>
      </p:sp>
      <p:sp>
        <p:nvSpPr>
          <p:cNvPr id="23592" name="Rectangle 222"/>
          <p:cNvSpPr>
            <a:spLocks noChangeArrowheads="1"/>
          </p:cNvSpPr>
          <p:nvPr/>
        </p:nvSpPr>
        <p:spPr bwMode="auto">
          <a:xfrm rot="-5400000">
            <a:off x="3979241" y="2942354"/>
            <a:ext cx="2426946" cy="24622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solidFill>
                  <a:srgbClr val="4D4D4D"/>
                </a:solidFill>
              </a:rPr>
              <a:t>Персистенция сыпи</a:t>
            </a:r>
            <a:r>
              <a:rPr lang="en-GB" altLang="en-US" sz="1600" b="1">
                <a:solidFill>
                  <a:srgbClr val="4D4D4D"/>
                </a:solidFill>
              </a:rPr>
              <a:t> (%)</a:t>
            </a:r>
          </a:p>
        </p:txBody>
      </p:sp>
      <p:grpSp>
        <p:nvGrpSpPr>
          <p:cNvPr id="13" name="Group 271"/>
          <p:cNvGrpSpPr>
            <a:grpSpLocks/>
          </p:cNvGrpSpPr>
          <p:nvPr/>
        </p:nvGrpSpPr>
        <p:grpSpPr bwMode="auto">
          <a:xfrm>
            <a:off x="5508626" y="2322513"/>
            <a:ext cx="3203576" cy="2632074"/>
            <a:chOff x="3470" y="1463"/>
            <a:chExt cx="2018" cy="1658"/>
          </a:xfrm>
        </p:grpSpPr>
        <p:grpSp>
          <p:nvGrpSpPr>
            <p:cNvPr id="14" name="Group 201"/>
            <p:cNvGrpSpPr>
              <a:grpSpLocks/>
            </p:cNvGrpSpPr>
            <p:nvPr/>
          </p:nvGrpSpPr>
          <p:grpSpPr bwMode="auto">
            <a:xfrm>
              <a:off x="3732" y="1532"/>
              <a:ext cx="1756" cy="1567"/>
              <a:chOff x="1030" y="1532"/>
              <a:chExt cx="1756" cy="1567"/>
            </a:xfrm>
          </p:grpSpPr>
          <p:grpSp>
            <p:nvGrpSpPr>
              <p:cNvPr id="15" name="Group 202"/>
              <p:cNvGrpSpPr>
                <a:grpSpLocks/>
              </p:cNvGrpSpPr>
              <p:nvPr/>
            </p:nvGrpSpPr>
            <p:grpSpPr bwMode="auto">
              <a:xfrm>
                <a:off x="1030" y="1532"/>
                <a:ext cx="57" cy="1516"/>
                <a:chOff x="1030" y="1532"/>
                <a:chExt cx="57" cy="1516"/>
              </a:xfrm>
            </p:grpSpPr>
            <p:sp>
              <p:nvSpPr>
                <p:cNvPr id="23629" name="Line 203"/>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16" name="Group 204"/>
                <p:cNvGrpSpPr>
                  <a:grpSpLocks/>
                </p:cNvGrpSpPr>
                <p:nvPr/>
              </p:nvGrpSpPr>
              <p:grpSpPr bwMode="auto">
                <a:xfrm>
                  <a:off x="1030" y="1538"/>
                  <a:ext cx="57" cy="1504"/>
                  <a:chOff x="1030" y="1538"/>
                  <a:chExt cx="57" cy="1504"/>
                </a:xfrm>
              </p:grpSpPr>
              <p:sp>
                <p:nvSpPr>
                  <p:cNvPr id="23631" name="Line 205"/>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32" name="Line 206"/>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33" name="Line 207"/>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34" name="Line 208"/>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35" name="Line 209"/>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36" name="Line 210"/>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7" name="Group 211"/>
              <p:cNvGrpSpPr>
                <a:grpSpLocks/>
              </p:cNvGrpSpPr>
              <p:nvPr/>
            </p:nvGrpSpPr>
            <p:grpSpPr bwMode="auto">
              <a:xfrm>
                <a:off x="1077" y="3042"/>
                <a:ext cx="1709" cy="57"/>
                <a:chOff x="1077" y="3042"/>
                <a:chExt cx="1709" cy="57"/>
              </a:xfrm>
            </p:grpSpPr>
            <p:sp>
              <p:nvSpPr>
                <p:cNvPr id="23626" name="Line 212"/>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27" name="Line 213"/>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28" name="Line 214"/>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8" name="Group 215"/>
            <p:cNvGrpSpPr>
              <a:grpSpLocks/>
            </p:cNvGrpSpPr>
            <p:nvPr/>
          </p:nvGrpSpPr>
          <p:grpSpPr bwMode="auto">
            <a:xfrm>
              <a:off x="3470" y="1463"/>
              <a:ext cx="215" cy="1658"/>
              <a:chOff x="597" y="1571"/>
              <a:chExt cx="208" cy="1344"/>
            </a:xfrm>
          </p:grpSpPr>
          <p:sp>
            <p:nvSpPr>
              <p:cNvPr id="23618" name="Rectangle 216"/>
              <p:cNvSpPr>
                <a:spLocks noChangeArrowheads="1"/>
              </p:cNvSpPr>
              <p:nvPr/>
            </p:nvSpPr>
            <p:spPr bwMode="auto">
              <a:xfrm>
                <a:off x="736" y="2789"/>
                <a:ext cx="6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0</a:t>
                </a:r>
                <a:endParaRPr lang="en-GB" altLang="en-US" sz="1600"/>
              </a:p>
            </p:txBody>
          </p:sp>
          <p:sp>
            <p:nvSpPr>
              <p:cNvPr id="23619" name="Rectangle 217"/>
              <p:cNvSpPr>
                <a:spLocks noChangeArrowheads="1"/>
              </p:cNvSpPr>
              <p:nvPr/>
            </p:nvSpPr>
            <p:spPr bwMode="auto">
              <a:xfrm>
                <a:off x="666" y="2544"/>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20</a:t>
                </a:r>
                <a:endParaRPr lang="en-GB" altLang="en-US" sz="1600"/>
              </a:p>
            </p:txBody>
          </p:sp>
          <p:sp>
            <p:nvSpPr>
              <p:cNvPr id="23620" name="Rectangle 218"/>
              <p:cNvSpPr>
                <a:spLocks noChangeArrowheads="1"/>
              </p:cNvSpPr>
              <p:nvPr/>
            </p:nvSpPr>
            <p:spPr bwMode="auto">
              <a:xfrm>
                <a:off x="666" y="2300"/>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40</a:t>
                </a:r>
                <a:endParaRPr lang="en-GB" altLang="en-US" sz="1600"/>
              </a:p>
            </p:txBody>
          </p:sp>
          <p:sp>
            <p:nvSpPr>
              <p:cNvPr id="23621" name="Rectangle 219"/>
              <p:cNvSpPr>
                <a:spLocks noChangeArrowheads="1"/>
              </p:cNvSpPr>
              <p:nvPr/>
            </p:nvSpPr>
            <p:spPr bwMode="auto">
              <a:xfrm>
                <a:off x="666" y="2060"/>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60</a:t>
                </a:r>
                <a:endParaRPr lang="en-GB" altLang="en-US" sz="1600"/>
              </a:p>
            </p:txBody>
          </p:sp>
          <p:sp>
            <p:nvSpPr>
              <p:cNvPr id="23622" name="Rectangle 220"/>
              <p:cNvSpPr>
                <a:spLocks noChangeArrowheads="1"/>
              </p:cNvSpPr>
              <p:nvPr/>
            </p:nvSpPr>
            <p:spPr bwMode="auto">
              <a:xfrm>
                <a:off x="666" y="1816"/>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80</a:t>
                </a:r>
                <a:endParaRPr lang="en-GB" altLang="en-US" sz="1600"/>
              </a:p>
            </p:txBody>
          </p:sp>
          <p:sp>
            <p:nvSpPr>
              <p:cNvPr id="23623" name="Rectangle 221"/>
              <p:cNvSpPr>
                <a:spLocks noChangeArrowheads="1"/>
              </p:cNvSpPr>
              <p:nvPr/>
            </p:nvSpPr>
            <p:spPr bwMode="auto">
              <a:xfrm>
                <a:off x="597" y="1571"/>
                <a:ext cx="208"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100</a:t>
                </a:r>
                <a:endParaRPr lang="en-GB" altLang="en-US" sz="1600"/>
              </a:p>
            </p:txBody>
          </p:sp>
        </p:grpSp>
      </p:grpSp>
      <p:grpSp>
        <p:nvGrpSpPr>
          <p:cNvPr id="19" name="Group 276"/>
          <p:cNvGrpSpPr>
            <a:grpSpLocks/>
          </p:cNvGrpSpPr>
          <p:nvPr/>
        </p:nvGrpSpPr>
        <p:grpSpPr bwMode="auto">
          <a:xfrm>
            <a:off x="1295400" y="2322513"/>
            <a:ext cx="3203576" cy="2632074"/>
            <a:chOff x="816" y="1463"/>
            <a:chExt cx="2018" cy="1658"/>
          </a:xfrm>
        </p:grpSpPr>
        <p:grpSp>
          <p:nvGrpSpPr>
            <p:cNvPr id="20" name="Group 138"/>
            <p:cNvGrpSpPr>
              <a:grpSpLocks/>
            </p:cNvGrpSpPr>
            <p:nvPr/>
          </p:nvGrpSpPr>
          <p:grpSpPr bwMode="auto">
            <a:xfrm>
              <a:off x="1078" y="1532"/>
              <a:ext cx="1756" cy="1567"/>
              <a:chOff x="1030" y="1532"/>
              <a:chExt cx="1756" cy="1567"/>
            </a:xfrm>
          </p:grpSpPr>
          <p:grpSp>
            <p:nvGrpSpPr>
              <p:cNvPr id="21" name="Group 137"/>
              <p:cNvGrpSpPr>
                <a:grpSpLocks/>
              </p:cNvGrpSpPr>
              <p:nvPr/>
            </p:nvGrpSpPr>
            <p:grpSpPr bwMode="auto">
              <a:xfrm>
                <a:off x="1030" y="1532"/>
                <a:ext cx="57" cy="1516"/>
                <a:chOff x="1030" y="1532"/>
                <a:chExt cx="57" cy="1516"/>
              </a:xfrm>
            </p:grpSpPr>
            <p:sp>
              <p:nvSpPr>
                <p:cNvPr id="23608" name="Line 90"/>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22" name="Group 135"/>
                <p:cNvGrpSpPr>
                  <a:grpSpLocks/>
                </p:cNvGrpSpPr>
                <p:nvPr/>
              </p:nvGrpSpPr>
              <p:grpSpPr bwMode="auto">
                <a:xfrm>
                  <a:off x="1030" y="1538"/>
                  <a:ext cx="57" cy="1504"/>
                  <a:chOff x="1030" y="1538"/>
                  <a:chExt cx="57" cy="1504"/>
                </a:xfrm>
              </p:grpSpPr>
              <p:sp>
                <p:nvSpPr>
                  <p:cNvPr id="23610" name="Line 91"/>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11" name="Line 92"/>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12" name="Line 93"/>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13" name="Line 94"/>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14" name="Line 95"/>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15" name="Line 96"/>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23" name="Group 136"/>
              <p:cNvGrpSpPr>
                <a:grpSpLocks/>
              </p:cNvGrpSpPr>
              <p:nvPr/>
            </p:nvGrpSpPr>
            <p:grpSpPr bwMode="auto">
              <a:xfrm>
                <a:off x="1077" y="3042"/>
                <a:ext cx="1709" cy="57"/>
                <a:chOff x="1077" y="3042"/>
                <a:chExt cx="1709" cy="57"/>
              </a:xfrm>
            </p:grpSpPr>
            <p:sp>
              <p:nvSpPr>
                <p:cNvPr id="23605" name="Line 97"/>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06" name="Line 98"/>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3607" name="Line 99"/>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24" name="Group 132"/>
            <p:cNvGrpSpPr>
              <a:grpSpLocks/>
            </p:cNvGrpSpPr>
            <p:nvPr/>
          </p:nvGrpSpPr>
          <p:grpSpPr bwMode="auto">
            <a:xfrm>
              <a:off x="816" y="1463"/>
              <a:ext cx="215" cy="1658"/>
              <a:chOff x="597" y="1571"/>
              <a:chExt cx="208" cy="1344"/>
            </a:xfrm>
          </p:grpSpPr>
          <p:sp>
            <p:nvSpPr>
              <p:cNvPr id="23597" name="Rectangle 102"/>
              <p:cNvSpPr>
                <a:spLocks noChangeArrowheads="1"/>
              </p:cNvSpPr>
              <p:nvPr/>
            </p:nvSpPr>
            <p:spPr bwMode="auto">
              <a:xfrm>
                <a:off x="736" y="2789"/>
                <a:ext cx="6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0</a:t>
                </a:r>
                <a:endParaRPr lang="en-GB" altLang="en-US" sz="1600"/>
              </a:p>
            </p:txBody>
          </p:sp>
          <p:sp>
            <p:nvSpPr>
              <p:cNvPr id="23598" name="Rectangle 103"/>
              <p:cNvSpPr>
                <a:spLocks noChangeArrowheads="1"/>
              </p:cNvSpPr>
              <p:nvPr/>
            </p:nvSpPr>
            <p:spPr bwMode="auto">
              <a:xfrm>
                <a:off x="666" y="2544"/>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20</a:t>
                </a:r>
                <a:endParaRPr lang="en-GB" altLang="en-US" sz="1600"/>
              </a:p>
            </p:txBody>
          </p:sp>
          <p:sp>
            <p:nvSpPr>
              <p:cNvPr id="23599" name="Rectangle 104"/>
              <p:cNvSpPr>
                <a:spLocks noChangeArrowheads="1"/>
              </p:cNvSpPr>
              <p:nvPr/>
            </p:nvSpPr>
            <p:spPr bwMode="auto">
              <a:xfrm>
                <a:off x="666" y="2300"/>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40</a:t>
                </a:r>
                <a:endParaRPr lang="en-GB" altLang="en-US" sz="1600"/>
              </a:p>
            </p:txBody>
          </p:sp>
          <p:sp>
            <p:nvSpPr>
              <p:cNvPr id="23600" name="Rectangle 105"/>
              <p:cNvSpPr>
                <a:spLocks noChangeArrowheads="1"/>
              </p:cNvSpPr>
              <p:nvPr/>
            </p:nvSpPr>
            <p:spPr bwMode="auto">
              <a:xfrm>
                <a:off x="666" y="2060"/>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60</a:t>
                </a:r>
                <a:endParaRPr lang="en-GB" altLang="en-US" sz="1600"/>
              </a:p>
            </p:txBody>
          </p:sp>
          <p:sp>
            <p:nvSpPr>
              <p:cNvPr id="23601" name="Rectangle 106"/>
              <p:cNvSpPr>
                <a:spLocks noChangeArrowheads="1"/>
              </p:cNvSpPr>
              <p:nvPr/>
            </p:nvSpPr>
            <p:spPr bwMode="auto">
              <a:xfrm>
                <a:off x="666" y="1816"/>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80</a:t>
                </a:r>
                <a:endParaRPr lang="en-GB" altLang="en-US" sz="1600"/>
              </a:p>
            </p:txBody>
          </p:sp>
          <p:sp>
            <p:nvSpPr>
              <p:cNvPr id="23602" name="Rectangle 107"/>
              <p:cNvSpPr>
                <a:spLocks noChangeArrowheads="1"/>
              </p:cNvSpPr>
              <p:nvPr/>
            </p:nvSpPr>
            <p:spPr bwMode="auto">
              <a:xfrm>
                <a:off x="597" y="1571"/>
                <a:ext cx="208"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100</a:t>
                </a:r>
                <a:endParaRPr lang="en-GB" altLang="en-US" sz="1600"/>
              </a:p>
            </p:txBody>
          </p:sp>
        </p:grpSp>
      </p:grpSp>
      <p:sp>
        <p:nvSpPr>
          <p:cNvPr id="83" name="Rectangle 82"/>
          <p:cNvSpPr/>
          <p:nvPr/>
        </p:nvSpPr>
        <p:spPr>
          <a:xfrm>
            <a:off x="4673696" y="6479292"/>
            <a:ext cx="4572000" cy="369332"/>
          </a:xfrm>
          <a:prstGeom prst="rect">
            <a:avLst/>
          </a:prstGeom>
        </p:spPr>
        <p:txBody>
          <a:bodyPr>
            <a:spAutoFit/>
          </a:bodyPr>
          <a:lstStyle/>
          <a:p>
            <a:r>
              <a:rPr lang="en-US" dirty="0" smtClean="0"/>
              <a:t> </a:t>
            </a:r>
            <a:r>
              <a:rPr lang="en-US" sz="1100" dirty="0"/>
              <a:t>Hoffmann-La Roche. Data on file. Clinical study report (TENDER).</a:t>
            </a:r>
          </a:p>
        </p:txBody>
      </p:sp>
      <p:sp>
        <p:nvSpPr>
          <p:cNvPr id="2" name="Rectangle 1"/>
          <p:cNvSpPr/>
          <p:nvPr/>
        </p:nvSpPr>
        <p:spPr>
          <a:xfrm>
            <a:off x="287337" y="6483041"/>
            <a:ext cx="4572000" cy="415498"/>
          </a:xfrm>
          <a:prstGeom prst="rect">
            <a:avLst/>
          </a:prstGeom>
        </p:spPr>
        <p:txBody>
          <a:bodyPr>
            <a:spAutoFit/>
          </a:bodyPr>
          <a:lstStyle/>
          <a:p>
            <a:r>
              <a:rPr lang="en-US" sz="1050" dirty="0"/>
              <a:t>https://academic.oup.com/rheumatology/article/55/suppl_1/i56/1793708</a:t>
            </a:r>
          </a:p>
          <a:p>
            <a:r>
              <a:rPr lang="en-US" sz="1050" dirty="0"/>
              <a:t>https://www.actemrahcp.com/sjia/efficacy.html</a:t>
            </a:r>
          </a:p>
        </p:txBody>
      </p:sp>
    </p:spTree>
    <p:extLst>
      <p:ext uri="{BB962C8B-B14F-4D97-AF65-F5344CB8AC3E}">
        <p14:creationId xmlns:p14="http://schemas.microsoft.com/office/powerpoint/2010/main" xmlns="" val="12487041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31"/>
          <p:cNvSpPr>
            <a:spLocks noChangeArrowheads="1"/>
          </p:cNvSpPr>
          <p:nvPr/>
        </p:nvSpPr>
        <p:spPr bwMode="auto">
          <a:xfrm>
            <a:off x="4141693" y="2286001"/>
            <a:ext cx="34785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94</a:t>
            </a:r>
            <a:r>
              <a:rPr lang="ru-RU" altLang="en-US" sz="1400" b="1">
                <a:solidFill>
                  <a:srgbClr val="4D4D4D"/>
                </a:solidFill>
              </a:rPr>
              <a:t>,</a:t>
            </a:r>
            <a:r>
              <a:rPr lang="en-GB" altLang="en-US" sz="1400" b="1">
                <a:solidFill>
                  <a:srgbClr val="4D4D4D"/>
                </a:solidFill>
              </a:rPr>
              <a:t>1</a:t>
            </a:r>
            <a:endParaRPr lang="en-GB" altLang="en-US" sz="1400"/>
          </a:p>
        </p:txBody>
      </p:sp>
      <p:sp>
        <p:nvSpPr>
          <p:cNvPr id="24579" name="Rectangle 30"/>
          <p:cNvSpPr>
            <a:spLocks noChangeArrowheads="1"/>
          </p:cNvSpPr>
          <p:nvPr/>
        </p:nvSpPr>
        <p:spPr bwMode="auto">
          <a:xfrm>
            <a:off x="323609" y="1040415"/>
            <a:ext cx="8564562"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GB" altLang="ja-JP" sz="2800" b="1" dirty="0">
                <a:solidFill>
                  <a:srgbClr val="002060"/>
                </a:solidFill>
                <a:latin typeface="+mj-lt"/>
                <a:ea typeface="Arial Unicode MS" pitchFamily="34" charset="-128"/>
                <a:cs typeface="Arial Unicode MS" pitchFamily="34" charset="-128"/>
              </a:rPr>
              <a:t>TENDER: ACTEMRA </a:t>
            </a:r>
            <a:r>
              <a:rPr lang="ru-RU" altLang="ja-JP" sz="2800" b="1" dirty="0">
                <a:solidFill>
                  <a:srgbClr val="002060"/>
                </a:solidFill>
                <a:latin typeface="+mj-lt"/>
                <a:ea typeface="Arial Unicode MS" pitchFamily="34" charset="-128"/>
                <a:cs typeface="Arial Unicode MS" pitchFamily="34" charset="-128"/>
              </a:rPr>
              <a:t>обеспечивает значимое улучшение</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системных проявлений и лабораторных показателей</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сЮИА на 12-й неделе по сравнению с исходным уровнем</a:t>
            </a:r>
            <a:endParaRPr lang="en-GB" altLang="en-US" sz="2800" b="1" dirty="0">
              <a:solidFill>
                <a:srgbClr val="002060"/>
              </a:solidFill>
              <a:latin typeface="+mj-lt"/>
              <a:ea typeface="Arial Unicode MS" pitchFamily="34" charset="-128"/>
              <a:cs typeface="Arial Unicode MS" pitchFamily="34" charset="-128"/>
            </a:endParaRPr>
          </a:p>
        </p:txBody>
      </p:sp>
      <p:graphicFrame>
        <p:nvGraphicFramePr>
          <p:cNvPr id="56380" name="Group 60"/>
          <p:cNvGraphicFramePr>
            <a:graphicFrameLocks noGrp="1"/>
          </p:cNvGraphicFramePr>
          <p:nvPr>
            <p:extLst>
              <p:ext uri="{D42A27DB-BD31-4B8C-83A1-F6EECF244321}">
                <p14:modId xmlns:p14="http://schemas.microsoft.com/office/powerpoint/2010/main" xmlns="" val="879324442"/>
              </p:ext>
            </p:extLst>
          </p:nvPr>
        </p:nvGraphicFramePr>
        <p:xfrm>
          <a:off x="1600201" y="4972052"/>
          <a:ext cx="5230813" cy="1431925"/>
        </p:xfrm>
        <a:graphic>
          <a:graphicData uri="http://schemas.openxmlformats.org/drawingml/2006/table">
            <a:tbl>
              <a:tblPr/>
              <a:tblGrid>
                <a:gridCol w="1685925">
                  <a:extLst>
                    <a:ext uri="{9D8B030D-6E8A-4147-A177-3AD203B41FA5}">
                      <a16:colId xmlns:a16="http://schemas.microsoft.com/office/drawing/2014/main" xmlns="" val="20000"/>
                    </a:ext>
                  </a:extLst>
                </a:gridCol>
                <a:gridCol w="1773238">
                  <a:extLst>
                    <a:ext uri="{9D8B030D-6E8A-4147-A177-3AD203B41FA5}">
                      <a16:colId xmlns:a16="http://schemas.microsoft.com/office/drawing/2014/main" xmlns="" val="20001"/>
                    </a:ext>
                  </a:extLst>
                </a:gridCol>
                <a:gridCol w="1771650">
                  <a:extLst>
                    <a:ext uri="{9D8B030D-6E8A-4147-A177-3AD203B41FA5}">
                      <a16:colId xmlns:a16="http://schemas.microsoft.com/office/drawing/2014/main" xmlns="" val="20002"/>
                    </a:ext>
                  </a:extLst>
                </a:gridCol>
              </a:tblGrid>
              <a:tr h="530366">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400" b="0" i="0" u="none" strike="noStrike" cap="none" normalizeH="0" baseline="0" dirty="0" smtClean="0">
                        <a:ln>
                          <a:noFill/>
                        </a:ln>
                        <a:solidFill>
                          <a:srgbClr val="FFFFFF"/>
                        </a:solidFill>
                        <a:effectLst/>
                        <a:latin typeface="Arial" charset="0"/>
                      </a:endParaRPr>
                    </a:p>
                  </a:txBody>
                  <a:tcPr marL="90000" marR="18000" marT="46812" marB="46812"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rgbClr val="FFFFFF"/>
                          </a:solidFill>
                          <a:effectLst/>
                          <a:latin typeface="Arial" charset="0"/>
                        </a:rPr>
                        <a:t>Плацебо</a:t>
                      </a:r>
                      <a:r>
                        <a:rPr kumimoji="0" lang="it-IT" altLang="en-US" sz="1400" b="0" i="0" u="none" strike="noStrike" cap="none" normalizeH="0" baseline="0" smtClean="0">
                          <a:ln>
                            <a:noFill/>
                          </a:ln>
                          <a:solidFill>
                            <a:srgbClr val="FFFFFF"/>
                          </a:solidFill>
                          <a:effectLst/>
                          <a:latin typeface="Arial" charset="0"/>
                        </a:rPr>
                        <a:t/>
                      </a:r>
                      <a:br>
                        <a:rPr kumimoji="0" lang="it-IT" altLang="en-US" sz="1400" b="0" i="0" u="none" strike="noStrike" cap="none" normalizeH="0" baseline="0" smtClean="0">
                          <a:ln>
                            <a:noFill/>
                          </a:ln>
                          <a:solidFill>
                            <a:srgbClr val="FFFFFF"/>
                          </a:solidFill>
                          <a:effectLst/>
                          <a:latin typeface="Arial" charset="0"/>
                        </a:rPr>
                      </a:br>
                      <a:r>
                        <a:rPr kumimoji="0" lang="it-IT" altLang="en-US" sz="1400" b="0" i="0" u="none" strike="noStrike" cap="none" normalizeH="0" baseline="0" smtClean="0">
                          <a:ln>
                            <a:noFill/>
                          </a:ln>
                          <a:solidFill>
                            <a:srgbClr val="FFFFFF"/>
                          </a:solidFill>
                          <a:effectLst/>
                          <a:latin typeface="Arial" charset="0"/>
                        </a:rPr>
                        <a:t>n</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37</a:t>
                      </a:r>
                    </a:p>
                  </a:txBody>
                  <a:tcPr marL="90000" marR="90000" marT="46812" marB="46812"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rgbClr val="FFFFFF"/>
                          </a:solidFill>
                          <a:effectLst/>
                          <a:latin typeface="Arial" charset="0"/>
                        </a:rPr>
                        <a:t>ACTEMRA</a:t>
                      </a:r>
                      <a:br>
                        <a:rPr kumimoji="0" lang="it-IT" altLang="en-US" sz="1400" b="0" i="0" u="none" strike="noStrike" cap="none" normalizeH="0" baseline="0" dirty="0" smtClean="0">
                          <a:ln>
                            <a:noFill/>
                          </a:ln>
                          <a:solidFill>
                            <a:srgbClr val="FFFFFF"/>
                          </a:solidFill>
                          <a:effectLst/>
                          <a:latin typeface="Arial" charset="0"/>
                        </a:rPr>
                      </a:br>
                      <a:r>
                        <a:rPr kumimoji="0" lang="it-IT" altLang="en-US" sz="1400" b="0" i="0" u="none" strike="noStrike" cap="none" normalizeH="0" baseline="0" dirty="0" smtClean="0">
                          <a:ln>
                            <a:noFill/>
                          </a:ln>
                          <a:solidFill>
                            <a:srgbClr val="FFFFFF"/>
                          </a:solidFill>
                          <a:effectLst/>
                          <a:latin typeface="Arial" charset="0"/>
                        </a:rPr>
                        <a:t>n</a:t>
                      </a:r>
                      <a:r>
                        <a:rPr kumimoji="0" lang="ru-RU" altLang="en-US" sz="1400" b="0" i="0" u="none" strike="noStrike" cap="none" normalizeH="0" baseline="0" dirty="0" smtClean="0">
                          <a:ln>
                            <a:noFill/>
                          </a:ln>
                          <a:solidFill>
                            <a:srgbClr val="FFFFFF"/>
                          </a:solidFill>
                          <a:effectLst/>
                          <a:latin typeface="Arial" charset="0"/>
                        </a:rPr>
                        <a:t> </a:t>
                      </a:r>
                      <a:r>
                        <a:rPr kumimoji="0" lang="it-IT" altLang="en-US" sz="1400" b="0" i="0" u="none" strike="noStrike" cap="none" normalizeH="0" baseline="0" dirty="0" smtClean="0">
                          <a:ln>
                            <a:noFill/>
                          </a:ln>
                          <a:solidFill>
                            <a:srgbClr val="FFFFFF"/>
                          </a:solidFill>
                          <a:effectLst/>
                          <a:latin typeface="Arial" charset="0"/>
                        </a:rPr>
                        <a:t>=</a:t>
                      </a:r>
                      <a:r>
                        <a:rPr kumimoji="0" lang="ru-RU" altLang="en-US" sz="1400" b="0" i="0" u="none" strike="noStrike" cap="none" normalizeH="0" baseline="0" dirty="0" smtClean="0">
                          <a:ln>
                            <a:noFill/>
                          </a:ln>
                          <a:solidFill>
                            <a:srgbClr val="FFFFFF"/>
                          </a:solidFill>
                          <a:effectLst/>
                          <a:latin typeface="Arial" charset="0"/>
                        </a:rPr>
                        <a:t> </a:t>
                      </a:r>
                      <a:r>
                        <a:rPr kumimoji="0" lang="it-IT" altLang="en-US" sz="1400" b="0" i="0" u="none" strike="noStrike" cap="none" normalizeH="0" baseline="0" dirty="0" smtClean="0">
                          <a:ln>
                            <a:noFill/>
                          </a:ln>
                          <a:solidFill>
                            <a:srgbClr val="FFFFFF"/>
                          </a:solidFill>
                          <a:effectLst/>
                          <a:latin typeface="Arial" charset="0"/>
                        </a:rPr>
                        <a:t>75</a:t>
                      </a:r>
                    </a:p>
                  </a:txBody>
                  <a:tcPr marL="90000" marR="90000" marT="46812" marB="46812"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520458">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Исходный уровень</a:t>
                      </a:r>
                      <a:r>
                        <a:rPr kumimoji="0" lang="it-IT" altLang="en-US" sz="1400" b="0" i="0" u="none" strike="noStrike" cap="none" normalizeH="0" baseline="0" smtClean="0">
                          <a:ln>
                            <a:noFill/>
                          </a:ln>
                          <a:solidFill>
                            <a:schemeClr val="tx1"/>
                          </a:solidFill>
                          <a:effectLst/>
                          <a:latin typeface="Arial" charset="0"/>
                        </a:rPr>
                        <a:t>, n</a:t>
                      </a:r>
                    </a:p>
                  </a:txBody>
                  <a:tcPr marL="90000" marR="18000" marT="46812" marB="46812"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34</a:t>
                      </a:r>
                    </a:p>
                  </a:txBody>
                  <a:tcPr marL="90000" marR="90000" marT="46812" marB="46812"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72</a:t>
                      </a:r>
                    </a:p>
                  </a:txBody>
                  <a:tcPr marL="90000" marR="90000" marT="46812" marB="46812"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381101">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12-я неделя</a:t>
                      </a:r>
                      <a:r>
                        <a:rPr kumimoji="0" lang="it-IT" altLang="en-US" sz="1400" b="0" i="0" u="none" strike="noStrike" cap="none" normalizeH="0" baseline="0" smtClean="0">
                          <a:ln>
                            <a:noFill/>
                          </a:ln>
                          <a:solidFill>
                            <a:schemeClr val="tx1"/>
                          </a:solidFill>
                          <a:effectLst/>
                          <a:latin typeface="Arial" charset="0"/>
                        </a:rPr>
                        <a:t>, n (%)</a:t>
                      </a:r>
                    </a:p>
                  </a:txBody>
                  <a:tcPr marL="90000" marR="18000" marT="46812" marB="46812"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altLang="en-US" sz="1400" b="0" i="0" u="none" strike="noStrike" cap="none" normalizeH="0" baseline="0" smtClean="0">
                          <a:ln>
                            <a:noFill/>
                          </a:ln>
                          <a:solidFill>
                            <a:schemeClr val="tx1"/>
                          </a:solidFill>
                          <a:effectLst/>
                          <a:latin typeface="Arial" charset="0"/>
                        </a:rPr>
                        <a:t>32 (94</a:t>
                      </a:r>
                      <a:r>
                        <a:rPr kumimoji="0" lang="ru-RU" altLang="en-US" sz="1400" b="0" i="0" u="none" strike="noStrike" cap="none" normalizeH="0" baseline="0" smtClean="0">
                          <a:ln>
                            <a:noFill/>
                          </a:ln>
                          <a:solidFill>
                            <a:schemeClr val="tx1"/>
                          </a:solidFill>
                          <a:effectLst/>
                          <a:latin typeface="Arial" charset="0"/>
                        </a:rPr>
                        <a:t>,</a:t>
                      </a:r>
                      <a:r>
                        <a:rPr kumimoji="0" lang="en-US" altLang="en-US" sz="1400" b="0" i="0" u="none" strike="noStrike" cap="none" normalizeH="0" baseline="0" smtClean="0">
                          <a:ln>
                            <a:noFill/>
                          </a:ln>
                          <a:solidFill>
                            <a:schemeClr val="tx1"/>
                          </a:solidFill>
                          <a:effectLst/>
                          <a:latin typeface="Arial" charset="0"/>
                        </a:rPr>
                        <a:t>1)</a:t>
                      </a:r>
                    </a:p>
                  </a:txBody>
                  <a:tcPr marL="90000" marR="90000" marT="46812" marB="46812"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altLang="en-US" sz="1400" b="0" i="0" u="none" strike="noStrike" cap="none" normalizeH="0" baseline="0" dirty="0" smtClean="0">
                          <a:ln>
                            <a:noFill/>
                          </a:ln>
                          <a:solidFill>
                            <a:schemeClr val="tx1"/>
                          </a:solidFill>
                          <a:effectLst/>
                          <a:latin typeface="Arial" charset="0"/>
                        </a:rPr>
                        <a:t>1 (1</a:t>
                      </a:r>
                      <a:r>
                        <a:rPr kumimoji="0" lang="ru-RU" altLang="en-US" sz="1400" b="0" i="0" u="none" strike="noStrike" cap="none" normalizeH="0" baseline="0" dirty="0" smtClean="0">
                          <a:ln>
                            <a:noFill/>
                          </a:ln>
                          <a:solidFill>
                            <a:schemeClr val="tx1"/>
                          </a:solidFill>
                          <a:effectLst/>
                          <a:latin typeface="Arial" charset="0"/>
                        </a:rPr>
                        <a:t>,</a:t>
                      </a:r>
                      <a:r>
                        <a:rPr kumimoji="0" lang="en-US" altLang="en-US" sz="1400" b="0" i="0" u="none" strike="noStrike" cap="none" normalizeH="0" baseline="0" dirty="0" smtClean="0">
                          <a:ln>
                            <a:noFill/>
                          </a:ln>
                          <a:solidFill>
                            <a:schemeClr val="tx1"/>
                          </a:solidFill>
                          <a:effectLst/>
                          <a:latin typeface="Arial" charset="0"/>
                        </a:rPr>
                        <a:t>4)</a:t>
                      </a:r>
                    </a:p>
                  </a:txBody>
                  <a:tcPr marL="90000" marR="90000" marT="46812" marB="46812"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sp>
        <p:nvSpPr>
          <p:cNvPr id="24592" name="Text Box 1147"/>
          <p:cNvSpPr txBox="1">
            <a:spLocks noChangeArrowheads="1"/>
          </p:cNvSpPr>
          <p:nvPr/>
        </p:nvSpPr>
        <p:spPr bwMode="gray">
          <a:xfrm>
            <a:off x="4311358" y="1333501"/>
            <a:ext cx="104515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0"/>
              </a:spcBef>
              <a:buClrTx/>
              <a:buSzTx/>
              <a:buFontTx/>
              <a:buNone/>
            </a:pPr>
            <a:r>
              <a:rPr lang="ru-RU" altLang="en-US" sz="1800" b="1">
                <a:solidFill>
                  <a:schemeClr val="accent2"/>
                </a:solidFill>
              </a:rPr>
              <a:t>СРБ</a:t>
            </a:r>
            <a:r>
              <a:rPr lang="en-US" altLang="en-US" sz="1600" b="1">
                <a:solidFill>
                  <a:schemeClr val="accent2"/>
                </a:solidFill>
              </a:rPr>
              <a:t/>
            </a:r>
            <a:br>
              <a:rPr lang="en-US" altLang="en-US" sz="1600" b="1">
                <a:solidFill>
                  <a:schemeClr val="accent2"/>
                </a:solidFill>
              </a:rPr>
            </a:br>
            <a:r>
              <a:rPr lang="en-US" altLang="en-US" sz="1600" b="1"/>
              <a:t> </a:t>
            </a:r>
            <a:r>
              <a:rPr lang="en-US" altLang="en-US" sz="1600" b="1" i="1"/>
              <a:t>p </a:t>
            </a:r>
            <a:r>
              <a:rPr lang="en-US" altLang="en-US" sz="1600" b="1"/>
              <a:t>&lt; 0,0001</a:t>
            </a:r>
            <a:endParaRPr lang="it-IT" altLang="en-US" sz="1600" b="1"/>
          </a:p>
        </p:txBody>
      </p:sp>
      <p:sp>
        <p:nvSpPr>
          <p:cNvPr id="24593" name="Text Box 36"/>
          <p:cNvSpPr txBox="1">
            <a:spLocks noChangeArrowheads="1"/>
          </p:cNvSpPr>
          <p:nvPr/>
        </p:nvSpPr>
        <p:spPr bwMode="auto">
          <a:xfrm>
            <a:off x="5016500" y="1936979"/>
            <a:ext cx="897682" cy="2154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400" b="1" dirty="0" smtClean="0">
                <a:cs typeface="Arial" charset="0"/>
              </a:rPr>
              <a:t>ACTEMRA</a:t>
            </a:r>
            <a:endParaRPr lang="en-US" altLang="en-US" sz="1400" dirty="0">
              <a:cs typeface="Arial" charset="0"/>
            </a:endParaRPr>
          </a:p>
        </p:txBody>
      </p:sp>
      <p:sp>
        <p:nvSpPr>
          <p:cNvPr id="24594" name="Rectangle 37"/>
          <p:cNvSpPr>
            <a:spLocks noChangeArrowheads="1"/>
          </p:cNvSpPr>
          <p:nvPr/>
        </p:nvSpPr>
        <p:spPr bwMode="black">
          <a:xfrm>
            <a:off x="4749801" y="1962152"/>
            <a:ext cx="155575" cy="16351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800" b="1">
              <a:solidFill>
                <a:srgbClr val="4D4D4D"/>
              </a:solidFill>
              <a:cs typeface="Arial" charset="0"/>
            </a:endParaRPr>
          </a:p>
        </p:txBody>
      </p:sp>
      <p:sp>
        <p:nvSpPr>
          <p:cNvPr id="24595" name="Text Box 22"/>
          <p:cNvSpPr txBox="1">
            <a:spLocks noChangeArrowheads="1"/>
          </p:cNvSpPr>
          <p:nvPr/>
        </p:nvSpPr>
        <p:spPr bwMode="auto">
          <a:xfrm>
            <a:off x="3806827" y="1936980"/>
            <a:ext cx="770275" cy="2154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400" b="1">
                <a:cs typeface="Arial" charset="0"/>
              </a:rPr>
              <a:t>Плацебо</a:t>
            </a:r>
            <a:endParaRPr lang="en-US" altLang="en-US" sz="1400">
              <a:cs typeface="Arial" charset="0"/>
            </a:endParaRPr>
          </a:p>
        </p:txBody>
      </p:sp>
      <p:sp>
        <p:nvSpPr>
          <p:cNvPr id="24596" name="Rectangle 38"/>
          <p:cNvSpPr>
            <a:spLocks noChangeArrowheads="1"/>
          </p:cNvSpPr>
          <p:nvPr/>
        </p:nvSpPr>
        <p:spPr bwMode="gray">
          <a:xfrm>
            <a:off x="3538539" y="1962152"/>
            <a:ext cx="155575" cy="16351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800" b="1">
              <a:solidFill>
                <a:srgbClr val="4D4D4D"/>
              </a:solidFill>
              <a:cs typeface="Arial" charset="0"/>
            </a:endParaRPr>
          </a:p>
        </p:txBody>
      </p:sp>
      <p:sp>
        <p:nvSpPr>
          <p:cNvPr id="24597" name="Rectangle 93"/>
          <p:cNvSpPr>
            <a:spLocks noChangeArrowheads="1"/>
          </p:cNvSpPr>
          <p:nvPr/>
        </p:nvSpPr>
        <p:spPr bwMode="auto">
          <a:xfrm rot="-5400000">
            <a:off x="1011080" y="2745603"/>
            <a:ext cx="3295967" cy="5539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800" b="1">
                <a:solidFill>
                  <a:srgbClr val="4D4D4D"/>
                </a:solidFill>
              </a:rPr>
              <a:t>Персистенция повышенного</a:t>
            </a:r>
          </a:p>
          <a:p>
            <a:pPr algn="ctr" eaLnBrk="1" hangingPunct="1">
              <a:spcBef>
                <a:spcPct val="0"/>
              </a:spcBef>
              <a:buClrTx/>
              <a:buSzTx/>
              <a:buFontTx/>
              <a:buNone/>
            </a:pPr>
            <a:r>
              <a:rPr lang="ru-RU" altLang="en-US" sz="1800" b="1">
                <a:solidFill>
                  <a:srgbClr val="4D4D4D"/>
                </a:solidFill>
              </a:rPr>
              <a:t> уровня СРБ</a:t>
            </a:r>
            <a:r>
              <a:rPr lang="en-GB" altLang="en-US" sz="1800" b="1">
                <a:solidFill>
                  <a:srgbClr val="4D4D4D"/>
                </a:solidFill>
              </a:rPr>
              <a:t> </a:t>
            </a:r>
            <a:r>
              <a:rPr lang="en-GB" altLang="en-US" sz="1200" b="1">
                <a:solidFill>
                  <a:srgbClr val="4D4D4D"/>
                </a:solidFill>
              </a:rPr>
              <a:t>(&gt;</a:t>
            </a:r>
            <a:r>
              <a:rPr lang="ru-RU" altLang="en-US" sz="1200" b="1">
                <a:solidFill>
                  <a:srgbClr val="4D4D4D"/>
                </a:solidFill>
              </a:rPr>
              <a:t> ВГН</a:t>
            </a:r>
            <a:r>
              <a:rPr lang="en-GB" altLang="en-US" sz="1200" b="1">
                <a:solidFill>
                  <a:srgbClr val="4D4D4D"/>
                </a:solidFill>
              </a:rPr>
              <a:t>)</a:t>
            </a:r>
            <a:r>
              <a:rPr lang="en-GB" altLang="en-US" sz="1800"/>
              <a:t> (</a:t>
            </a:r>
            <a:r>
              <a:rPr lang="en-GB" altLang="en-US" sz="1800" b="1">
                <a:solidFill>
                  <a:srgbClr val="4D4D4D"/>
                </a:solidFill>
              </a:rPr>
              <a:t>% )</a:t>
            </a:r>
          </a:p>
        </p:txBody>
      </p:sp>
      <p:sp>
        <p:nvSpPr>
          <p:cNvPr id="24598" name="Rectangle 132"/>
          <p:cNvSpPr>
            <a:spLocks noChangeArrowheads="1"/>
          </p:cNvSpPr>
          <p:nvPr/>
        </p:nvSpPr>
        <p:spPr bwMode="auto">
          <a:xfrm>
            <a:off x="5407412" y="4479926"/>
            <a:ext cx="24846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400" b="1">
                <a:solidFill>
                  <a:srgbClr val="4D4D4D"/>
                </a:solidFill>
              </a:rPr>
              <a:t>1</a:t>
            </a:r>
            <a:r>
              <a:rPr lang="ru-RU" altLang="en-US" sz="1400" b="1">
                <a:solidFill>
                  <a:srgbClr val="4D4D4D"/>
                </a:solidFill>
              </a:rPr>
              <a:t>,</a:t>
            </a:r>
            <a:r>
              <a:rPr lang="en-GB" altLang="en-US" sz="1400" b="1">
                <a:solidFill>
                  <a:srgbClr val="4D4D4D"/>
                </a:solidFill>
              </a:rPr>
              <a:t>4</a:t>
            </a:r>
            <a:endParaRPr lang="en-GB" altLang="en-US" sz="1400"/>
          </a:p>
        </p:txBody>
      </p:sp>
      <p:grpSp>
        <p:nvGrpSpPr>
          <p:cNvPr id="2" name="Group 142"/>
          <p:cNvGrpSpPr>
            <a:grpSpLocks/>
          </p:cNvGrpSpPr>
          <p:nvPr/>
        </p:nvGrpSpPr>
        <p:grpSpPr bwMode="auto">
          <a:xfrm>
            <a:off x="3925888" y="2578100"/>
            <a:ext cx="779462" cy="2241550"/>
            <a:chOff x="2356" y="1624"/>
            <a:chExt cx="491" cy="1412"/>
          </a:xfrm>
        </p:grpSpPr>
        <p:sp>
          <p:nvSpPr>
            <p:cNvPr id="24627" name="AutoShape 119"/>
            <p:cNvSpPr>
              <a:spLocks noChangeArrowheads="1"/>
            </p:cNvSpPr>
            <p:nvPr/>
          </p:nvSpPr>
          <p:spPr bwMode="gray">
            <a:xfrm>
              <a:off x="2356" y="1624"/>
              <a:ext cx="491" cy="1412"/>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24628" name="Rectangle 139"/>
            <p:cNvSpPr>
              <a:spLocks noChangeArrowheads="1"/>
            </p:cNvSpPr>
            <p:nvPr/>
          </p:nvSpPr>
          <p:spPr bwMode="gray">
            <a:xfrm>
              <a:off x="2356" y="2923"/>
              <a:ext cx="491" cy="113"/>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grpSp>
        <p:nvGrpSpPr>
          <p:cNvPr id="3" name="Group 141"/>
          <p:cNvGrpSpPr>
            <a:grpSpLocks/>
          </p:cNvGrpSpPr>
          <p:nvPr/>
        </p:nvGrpSpPr>
        <p:grpSpPr bwMode="auto">
          <a:xfrm>
            <a:off x="5141914" y="4781550"/>
            <a:ext cx="779462" cy="57150"/>
            <a:chOff x="3122" y="3012"/>
            <a:chExt cx="491" cy="36"/>
          </a:xfrm>
        </p:grpSpPr>
        <p:sp>
          <p:nvSpPr>
            <p:cNvPr id="24625" name="AutoShape 120"/>
            <p:cNvSpPr>
              <a:spLocks noChangeArrowheads="1"/>
            </p:cNvSpPr>
            <p:nvPr/>
          </p:nvSpPr>
          <p:spPr bwMode="black">
            <a:xfrm>
              <a:off x="3122" y="3012"/>
              <a:ext cx="491" cy="24"/>
            </a:xfrm>
            <a:prstGeom prst="roundRect">
              <a:avLst>
                <a:gd name="adj" fmla="val 50000"/>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sp>
          <p:nvSpPr>
            <p:cNvPr id="24626" name="Rectangle 140"/>
            <p:cNvSpPr>
              <a:spLocks noChangeArrowheads="1"/>
            </p:cNvSpPr>
            <p:nvPr/>
          </p:nvSpPr>
          <p:spPr bwMode="black">
            <a:xfrm>
              <a:off x="3122" y="3028"/>
              <a:ext cx="491" cy="20"/>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600"/>
            </a:p>
          </p:txBody>
        </p:sp>
      </p:grpSp>
      <p:grpSp>
        <p:nvGrpSpPr>
          <p:cNvPr id="5" name="Group 94"/>
          <p:cNvGrpSpPr>
            <a:grpSpLocks/>
          </p:cNvGrpSpPr>
          <p:nvPr/>
        </p:nvGrpSpPr>
        <p:grpSpPr bwMode="auto">
          <a:xfrm>
            <a:off x="3024190" y="2322513"/>
            <a:ext cx="3203576" cy="2632074"/>
            <a:chOff x="816" y="1463"/>
            <a:chExt cx="2018" cy="1658"/>
          </a:xfrm>
        </p:grpSpPr>
        <p:grpSp>
          <p:nvGrpSpPr>
            <p:cNvPr id="6" name="Group 95"/>
            <p:cNvGrpSpPr>
              <a:grpSpLocks/>
            </p:cNvGrpSpPr>
            <p:nvPr/>
          </p:nvGrpSpPr>
          <p:grpSpPr bwMode="auto">
            <a:xfrm>
              <a:off x="1078" y="1532"/>
              <a:ext cx="1756" cy="1567"/>
              <a:chOff x="1030" y="1532"/>
              <a:chExt cx="1756" cy="1567"/>
            </a:xfrm>
          </p:grpSpPr>
          <p:grpSp>
            <p:nvGrpSpPr>
              <p:cNvPr id="7" name="Group 96"/>
              <p:cNvGrpSpPr>
                <a:grpSpLocks/>
              </p:cNvGrpSpPr>
              <p:nvPr/>
            </p:nvGrpSpPr>
            <p:grpSpPr bwMode="auto">
              <a:xfrm>
                <a:off x="1030" y="1532"/>
                <a:ext cx="57" cy="1516"/>
                <a:chOff x="1030" y="1532"/>
                <a:chExt cx="57" cy="1516"/>
              </a:xfrm>
            </p:grpSpPr>
            <p:sp>
              <p:nvSpPr>
                <p:cNvPr id="24617" name="Line 97"/>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8" name="Group 98"/>
                <p:cNvGrpSpPr>
                  <a:grpSpLocks/>
                </p:cNvGrpSpPr>
                <p:nvPr/>
              </p:nvGrpSpPr>
              <p:grpSpPr bwMode="auto">
                <a:xfrm>
                  <a:off x="1030" y="1538"/>
                  <a:ext cx="57" cy="1504"/>
                  <a:chOff x="1030" y="1538"/>
                  <a:chExt cx="57" cy="1504"/>
                </a:xfrm>
              </p:grpSpPr>
              <p:sp>
                <p:nvSpPr>
                  <p:cNvPr id="24619" name="Line 99"/>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20" name="Line 100"/>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21" name="Line 101"/>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22" name="Line 102"/>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23" name="Line 103"/>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24" name="Line 104"/>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9" name="Group 105"/>
              <p:cNvGrpSpPr>
                <a:grpSpLocks/>
              </p:cNvGrpSpPr>
              <p:nvPr/>
            </p:nvGrpSpPr>
            <p:grpSpPr bwMode="auto">
              <a:xfrm>
                <a:off x="1077" y="3042"/>
                <a:ext cx="1709" cy="57"/>
                <a:chOff x="1077" y="3042"/>
                <a:chExt cx="1709" cy="57"/>
              </a:xfrm>
            </p:grpSpPr>
            <p:sp>
              <p:nvSpPr>
                <p:cNvPr id="24614" name="Line 106"/>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15" name="Line 107"/>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4616" name="Line 108"/>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0" name="Group 109"/>
            <p:cNvGrpSpPr>
              <a:grpSpLocks/>
            </p:cNvGrpSpPr>
            <p:nvPr/>
          </p:nvGrpSpPr>
          <p:grpSpPr bwMode="auto">
            <a:xfrm>
              <a:off x="816" y="1463"/>
              <a:ext cx="215" cy="1658"/>
              <a:chOff x="597" y="1571"/>
              <a:chExt cx="208" cy="1344"/>
            </a:xfrm>
          </p:grpSpPr>
          <p:sp>
            <p:nvSpPr>
              <p:cNvPr id="24606" name="Rectangle 110"/>
              <p:cNvSpPr>
                <a:spLocks noChangeArrowheads="1"/>
              </p:cNvSpPr>
              <p:nvPr/>
            </p:nvSpPr>
            <p:spPr bwMode="auto">
              <a:xfrm>
                <a:off x="736" y="2789"/>
                <a:ext cx="6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0</a:t>
                </a:r>
                <a:endParaRPr lang="en-GB" altLang="en-US" sz="1600"/>
              </a:p>
            </p:txBody>
          </p:sp>
          <p:sp>
            <p:nvSpPr>
              <p:cNvPr id="24607" name="Rectangle 111"/>
              <p:cNvSpPr>
                <a:spLocks noChangeArrowheads="1"/>
              </p:cNvSpPr>
              <p:nvPr/>
            </p:nvSpPr>
            <p:spPr bwMode="auto">
              <a:xfrm>
                <a:off x="666" y="2544"/>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20</a:t>
                </a:r>
                <a:endParaRPr lang="en-GB" altLang="en-US" sz="1600"/>
              </a:p>
            </p:txBody>
          </p:sp>
          <p:sp>
            <p:nvSpPr>
              <p:cNvPr id="24608" name="Rectangle 112"/>
              <p:cNvSpPr>
                <a:spLocks noChangeArrowheads="1"/>
              </p:cNvSpPr>
              <p:nvPr/>
            </p:nvSpPr>
            <p:spPr bwMode="auto">
              <a:xfrm>
                <a:off x="666" y="2300"/>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40</a:t>
                </a:r>
                <a:endParaRPr lang="en-GB" altLang="en-US" sz="1600"/>
              </a:p>
            </p:txBody>
          </p:sp>
          <p:sp>
            <p:nvSpPr>
              <p:cNvPr id="24609" name="Rectangle 113"/>
              <p:cNvSpPr>
                <a:spLocks noChangeArrowheads="1"/>
              </p:cNvSpPr>
              <p:nvPr/>
            </p:nvSpPr>
            <p:spPr bwMode="auto">
              <a:xfrm>
                <a:off x="666" y="2060"/>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60</a:t>
                </a:r>
                <a:endParaRPr lang="en-GB" altLang="en-US" sz="1600"/>
              </a:p>
            </p:txBody>
          </p:sp>
          <p:sp>
            <p:nvSpPr>
              <p:cNvPr id="24610" name="Rectangle 114"/>
              <p:cNvSpPr>
                <a:spLocks noChangeArrowheads="1"/>
              </p:cNvSpPr>
              <p:nvPr/>
            </p:nvSpPr>
            <p:spPr bwMode="auto">
              <a:xfrm>
                <a:off x="666" y="1816"/>
                <a:ext cx="139"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80</a:t>
                </a:r>
                <a:endParaRPr lang="en-GB" altLang="en-US" sz="1600"/>
              </a:p>
            </p:txBody>
          </p:sp>
          <p:sp>
            <p:nvSpPr>
              <p:cNvPr id="24611" name="Rectangle 115"/>
              <p:cNvSpPr>
                <a:spLocks noChangeArrowheads="1"/>
              </p:cNvSpPr>
              <p:nvPr/>
            </p:nvSpPr>
            <p:spPr bwMode="auto">
              <a:xfrm>
                <a:off x="597" y="1571"/>
                <a:ext cx="208" cy="1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600" b="1">
                    <a:solidFill>
                      <a:srgbClr val="4D4D4D"/>
                    </a:solidFill>
                  </a:rPr>
                  <a:t>100</a:t>
                </a:r>
                <a:endParaRPr lang="en-GB" altLang="en-US" sz="1600"/>
              </a:p>
            </p:txBody>
          </p:sp>
        </p:grpSp>
      </p:grpSp>
      <p:sp>
        <p:nvSpPr>
          <p:cNvPr id="24602" name="Text Box 143"/>
          <p:cNvSpPr txBox="1">
            <a:spLocks noChangeArrowheads="1"/>
          </p:cNvSpPr>
          <p:nvPr/>
        </p:nvSpPr>
        <p:spPr bwMode="auto">
          <a:xfrm>
            <a:off x="88900" y="6611423"/>
            <a:ext cx="6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endParaRPr lang="en-US" altLang="en-US" sz="1200"/>
          </a:p>
        </p:txBody>
      </p:sp>
      <p:sp>
        <p:nvSpPr>
          <p:cNvPr id="24603" name="Text Box 54"/>
          <p:cNvSpPr txBox="1">
            <a:spLocks noChangeArrowheads="1"/>
          </p:cNvSpPr>
          <p:nvPr/>
        </p:nvSpPr>
        <p:spPr bwMode="auto">
          <a:xfrm>
            <a:off x="1" y="6495534"/>
            <a:ext cx="2651125" cy="1846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200"/>
              <a:t>ВГН = верхняя граница нормы</a:t>
            </a:r>
          </a:p>
        </p:txBody>
      </p:sp>
      <p:sp>
        <p:nvSpPr>
          <p:cNvPr id="42" name="Rectangle 41"/>
          <p:cNvSpPr/>
          <p:nvPr/>
        </p:nvSpPr>
        <p:spPr>
          <a:xfrm>
            <a:off x="4605890" y="6587867"/>
            <a:ext cx="4572000" cy="369332"/>
          </a:xfrm>
          <a:prstGeom prst="rect">
            <a:avLst/>
          </a:prstGeom>
        </p:spPr>
        <p:txBody>
          <a:bodyPr>
            <a:spAutoFit/>
          </a:bodyPr>
          <a:lstStyle/>
          <a:p>
            <a:r>
              <a:rPr lang="en-US" dirty="0" smtClean="0"/>
              <a:t> </a:t>
            </a:r>
            <a:r>
              <a:rPr lang="en-US" sz="1100" dirty="0"/>
              <a:t>Hoffmann-La Roche. Data on file. Clinical study report (TENDER).</a:t>
            </a:r>
          </a:p>
        </p:txBody>
      </p:sp>
      <p:sp>
        <p:nvSpPr>
          <p:cNvPr id="4" name="Rectangle 3"/>
          <p:cNvSpPr/>
          <p:nvPr/>
        </p:nvSpPr>
        <p:spPr>
          <a:xfrm>
            <a:off x="4470403" y="6403674"/>
            <a:ext cx="4572000" cy="415498"/>
          </a:xfrm>
          <a:prstGeom prst="rect">
            <a:avLst/>
          </a:prstGeom>
        </p:spPr>
        <p:txBody>
          <a:bodyPr>
            <a:spAutoFit/>
          </a:bodyPr>
          <a:lstStyle/>
          <a:p>
            <a:r>
              <a:rPr lang="en-US" sz="1050" dirty="0"/>
              <a:t>https://academic.oup.com/rheumatology/article/55/suppl_1/i56/1793708</a:t>
            </a:r>
          </a:p>
          <a:p>
            <a:r>
              <a:rPr lang="en-US" sz="1050" dirty="0"/>
              <a:t>https://www.actemrahcp.com/sjia/efficacy.html</a:t>
            </a:r>
          </a:p>
        </p:txBody>
      </p:sp>
    </p:spTree>
    <p:extLst>
      <p:ext uri="{BB962C8B-B14F-4D97-AF65-F5344CB8AC3E}">
        <p14:creationId xmlns:p14="http://schemas.microsoft.com/office/powerpoint/2010/main" xmlns="" val="7209569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55"/>
          <p:cNvSpPr>
            <a:spLocks noChangeArrowheads="1"/>
          </p:cNvSpPr>
          <p:nvPr/>
        </p:nvSpPr>
        <p:spPr bwMode="auto">
          <a:xfrm>
            <a:off x="236540" y="1014671"/>
            <a:ext cx="8499475"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None/>
            </a:pPr>
            <a:r>
              <a:rPr lang="en-GB" altLang="ja-JP" sz="2800" b="1" dirty="0">
                <a:solidFill>
                  <a:srgbClr val="002060"/>
                </a:solidFill>
                <a:latin typeface="+mj-lt"/>
                <a:ea typeface="Arial Unicode MS" pitchFamily="34" charset="-128"/>
                <a:cs typeface="Arial Unicode MS" pitchFamily="34" charset="-128"/>
              </a:rPr>
              <a:t>TENDER: ACTEMRA </a:t>
            </a:r>
            <a:r>
              <a:rPr lang="ru-RU" altLang="ja-JP" sz="2800" b="1" dirty="0">
                <a:solidFill>
                  <a:srgbClr val="002060"/>
                </a:solidFill>
                <a:latin typeface="+mj-lt"/>
                <a:ea typeface="Arial Unicode MS" pitchFamily="34" charset="-128"/>
                <a:cs typeface="Arial Unicode MS" pitchFamily="34" charset="-128"/>
              </a:rPr>
              <a:t>обеспечивает значимое улучшение</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системных проявлений и лабораторных показателей</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сЮИА на 12-й неделе по сравнению с исходным уровнем</a:t>
            </a:r>
            <a:endParaRPr lang="en-GB" altLang="en-US" sz="2800" b="1" dirty="0">
              <a:solidFill>
                <a:srgbClr val="002060"/>
              </a:solidFill>
              <a:latin typeface="+mj-lt"/>
              <a:ea typeface="Arial Unicode MS" pitchFamily="34" charset="-128"/>
              <a:cs typeface="Arial Unicode MS" pitchFamily="34" charset="-128"/>
            </a:endParaRPr>
          </a:p>
        </p:txBody>
      </p:sp>
      <p:graphicFrame>
        <p:nvGraphicFramePr>
          <p:cNvPr id="57462" name="Group 118"/>
          <p:cNvGraphicFramePr>
            <a:graphicFrameLocks noGrp="1"/>
          </p:cNvGraphicFramePr>
          <p:nvPr>
            <p:extLst>
              <p:ext uri="{D42A27DB-BD31-4B8C-83A1-F6EECF244321}">
                <p14:modId xmlns:p14="http://schemas.microsoft.com/office/powerpoint/2010/main" xmlns="" val="2228801159"/>
              </p:ext>
            </p:extLst>
          </p:nvPr>
        </p:nvGraphicFramePr>
        <p:xfrm>
          <a:off x="522681" y="4887133"/>
          <a:ext cx="3851275" cy="1600200"/>
        </p:xfrm>
        <a:graphic>
          <a:graphicData uri="http://schemas.openxmlformats.org/drawingml/2006/table">
            <a:tbl>
              <a:tblPr/>
              <a:tblGrid>
                <a:gridCol w="1241425">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304925">
                  <a:extLst>
                    <a:ext uri="{9D8B030D-6E8A-4147-A177-3AD203B41FA5}">
                      <a16:colId xmlns:a16="http://schemas.microsoft.com/office/drawing/2014/main" xmlns="" val="20002"/>
                    </a:ext>
                  </a:extLst>
                </a:gridCol>
              </a:tblGrid>
              <a:tr h="530351">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400" b="0" i="0" u="none" strike="noStrike" cap="none" normalizeH="0" baseline="0" dirty="0" smtClean="0">
                        <a:ln>
                          <a:noFill/>
                        </a:ln>
                        <a:solidFill>
                          <a:srgbClr val="FFFFFF"/>
                        </a:solidFill>
                        <a:effectLst/>
                        <a:latin typeface="Arial" charset="0"/>
                      </a:endParaRPr>
                    </a:p>
                  </a:txBody>
                  <a:tcPr marL="90000" marR="18000" marT="46811" marB="46811"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rgbClr val="FFFFFF"/>
                          </a:solidFill>
                          <a:effectLst/>
                          <a:latin typeface="Arial" charset="0"/>
                        </a:rPr>
                        <a:t>Плацебо </a:t>
                      </a: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en-US" altLang="en-US" sz="1400" b="0" i="0" u="none" strike="noStrike" cap="none" normalizeH="0" baseline="0" smtClean="0">
                          <a:ln>
                            <a:noFill/>
                          </a:ln>
                          <a:solidFill>
                            <a:srgbClr val="FFFFFF"/>
                          </a:solidFill>
                          <a:effectLst/>
                          <a:latin typeface="Arial" charset="0"/>
                        </a:rPr>
                        <a:t>n</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a:t>
                      </a:r>
                      <a:r>
                        <a:rPr kumimoji="0" lang="ru-RU" altLang="en-US" sz="1400" b="0" i="0" u="none" strike="noStrike" cap="none" normalizeH="0" baseline="0" smtClean="0">
                          <a:ln>
                            <a:noFill/>
                          </a:ln>
                          <a:solidFill>
                            <a:srgbClr val="FFFFFF"/>
                          </a:solidFill>
                          <a:effectLst/>
                          <a:latin typeface="Arial" charset="0"/>
                        </a:rPr>
                        <a:t> </a:t>
                      </a:r>
                      <a:r>
                        <a:rPr kumimoji="0" lang="it-IT" altLang="en-US" sz="1400" b="0" i="0" u="none" strike="noStrike" cap="none" normalizeH="0" baseline="0" smtClean="0">
                          <a:ln>
                            <a:noFill/>
                          </a:ln>
                          <a:solidFill>
                            <a:srgbClr val="FFFFFF"/>
                          </a:solidFill>
                          <a:effectLst/>
                          <a:latin typeface="Arial" charset="0"/>
                        </a:rPr>
                        <a:t>37</a:t>
                      </a:r>
                    </a:p>
                  </a:txBody>
                  <a:tcPr marL="90000" marR="90000" marT="46811" marB="46811"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rgbClr val="FFFFFF"/>
                          </a:solidFill>
                          <a:effectLst/>
                          <a:latin typeface="Arial" charset="0"/>
                        </a:rPr>
                        <a:t>ACTEMRA</a:t>
                      </a:r>
                      <a:br>
                        <a:rPr kumimoji="0" lang="it-IT" altLang="en-US" sz="1400" b="0" i="0" u="none" strike="noStrike" cap="none" normalizeH="0" baseline="0" dirty="0" smtClean="0">
                          <a:ln>
                            <a:noFill/>
                          </a:ln>
                          <a:solidFill>
                            <a:srgbClr val="FFFFFF"/>
                          </a:solidFill>
                          <a:effectLst/>
                          <a:latin typeface="Arial" charset="0"/>
                        </a:rPr>
                      </a:br>
                      <a:r>
                        <a:rPr kumimoji="0" lang="it-IT" altLang="en-US" sz="1400" b="0" i="0" u="none" strike="noStrike" cap="none" normalizeH="0" baseline="0" dirty="0" smtClean="0">
                          <a:ln>
                            <a:noFill/>
                          </a:ln>
                          <a:solidFill>
                            <a:srgbClr val="FFFFFF"/>
                          </a:solidFill>
                          <a:effectLst/>
                          <a:latin typeface="Arial" charset="0"/>
                        </a:rPr>
                        <a:t>n = 75</a:t>
                      </a:r>
                    </a:p>
                  </a:txBody>
                  <a:tcPr marL="90000" marR="90000" marT="46811" marB="46811"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549405">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400" b="0" i="0" u="none" strike="noStrike" cap="none" normalizeH="0" baseline="0" dirty="0" smtClean="0">
                          <a:ln>
                            <a:noFill/>
                          </a:ln>
                          <a:solidFill>
                            <a:schemeClr val="tx1"/>
                          </a:solidFill>
                          <a:effectLst/>
                          <a:latin typeface="Arial" charset="0"/>
                        </a:rPr>
                        <a:t>Исходный уровень</a:t>
                      </a:r>
                      <a:r>
                        <a:rPr kumimoji="0" lang="it-IT" altLang="en-US" sz="1400" b="0" i="0" u="none" strike="noStrike" cap="none" normalizeH="0" baseline="0" dirty="0" smtClean="0">
                          <a:ln>
                            <a:noFill/>
                          </a:ln>
                          <a:solidFill>
                            <a:schemeClr val="tx1"/>
                          </a:solidFill>
                          <a:effectLst/>
                          <a:latin typeface="Arial" charset="0"/>
                        </a:rPr>
                        <a:t>, n</a:t>
                      </a:r>
                    </a:p>
                  </a:txBody>
                  <a:tcPr marL="90000" marR="18000" marT="46811" marB="46811"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15</a:t>
                      </a:r>
                    </a:p>
                  </a:txBody>
                  <a:tcPr marL="90000" marR="90000" marT="46811" marB="46811"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23</a:t>
                      </a:r>
                    </a:p>
                  </a:txBody>
                  <a:tcPr marL="90000" marR="90000" marT="46811" marB="46811"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520444">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12-я неделя</a:t>
                      </a:r>
                      <a:r>
                        <a:rPr kumimoji="0" lang="it-IT" altLang="en-US" sz="1400" b="0" i="0" u="none" strike="noStrike" cap="none" normalizeH="0" baseline="0" smtClean="0">
                          <a:ln>
                            <a:noFill/>
                          </a:ln>
                          <a:solidFill>
                            <a:schemeClr val="tx1"/>
                          </a:solidFill>
                          <a:effectLst/>
                          <a:latin typeface="Arial" charset="0"/>
                        </a:rPr>
                        <a:t>, n (%)</a:t>
                      </a:r>
                    </a:p>
                  </a:txBody>
                  <a:tcPr marL="90000" marR="18000" marT="46811" marB="46811"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altLang="en-US" sz="1400" b="0" i="0" u="none" strike="noStrike" cap="none" normalizeH="0" baseline="0" smtClean="0">
                          <a:ln>
                            <a:noFill/>
                          </a:ln>
                          <a:solidFill>
                            <a:schemeClr val="tx1"/>
                          </a:solidFill>
                          <a:effectLst/>
                          <a:latin typeface="Arial" charset="0"/>
                        </a:rPr>
                        <a:t>13 (86</a:t>
                      </a:r>
                      <a:r>
                        <a:rPr kumimoji="0" lang="ru-RU" altLang="en-US" sz="1400" b="0" i="0" u="none" strike="noStrike" cap="none" normalizeH="0" baseline="0" smtClean="0">
                          <a:ln>
                            <a:noFill/>
                          </a:ln>
                          <a:solidFill>
                            <a:schemeClr val="tx1"/>
                          </a:solidFill>
                          <a:effectLst/>
                          <a:latin typeface="Arial" charset="0"/>
                        </a:rPr>
                        <a:t>,</a:t>
                      </a:r>
                      <a:r>
                        <a:rPr kumimoji="0" lang="en-US" altLang="en-US" sz="1400" b="0" i="0" u="none" strike="noStrike" cap="none" normalizeH="0" baseline="0" smtClean="0">
                          <a:ln>
                            <a:noFill/>
                          </a:ln>
                          <a:solidFill>
                            <a:schemeClr val="tx1"/>
                          </a:solidFill>
                          <a:effectLst/>
                          <a:latin typeface="Arial" charset="0"/>
                        </a:rPr>
                        <a:t>7)</a:t>
                      </a:r>
                    </a:p>
                  </a:txBody>
                  <a:tcPr marL="90000" marR="90000" marT="46811" marB="46811"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altLang="en-US" sz="1400" b="0" i="0" u="none" strike="noStrike" cap="none" normalizeH="0" baseline="0" dirty="0" smtClean="0">
                          <a:ln>
                            <a:noFill/>
                          </a:ln>
                          <a:solidFill>
                            <a:schemeClr val="tx1"/>
                          </a:solidFill>
                          <a:effectLst/>
                          <a:latin typeface="Arial" charset="0"/>
                        </a:rPr>
                        <a:t>2 (8,7)</a:t>
                      </a:r>
                    </a:p>
                  </a:txBody>
                  <a:tcPr marL="90000" marR="90000" marT="46811" marB="46811"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graphicFrame>
        <p:nvGraphicFramePr>
          <p:cNvPr id="57464" name="Group 120"/>
          <p:cNvGraphicFramePr>
            <a:graphicFrameLocks noGrp="1"/>
          </p:cNvGraphicFramePr>
          <p:nvPr>
            <p:extLst>
              <p:ext uri="{D42A27DB-BD31-4B8C-83A1-F6EECF244321}">
                <p14:modId xmlns:p14="http://schemas.microsoft.com/office/powerpoint/2010/main" xmlns="" val="259193338"/>
              </p:ext>
            </p:extLst>
          </p:nvPr>
        </p:nvGraphicFramePr>
        <p:xfrm>
          <a:off x="4916489" y="4874421"/>
          <a:ext cx="3851275" cy="1628775"/>
        </p:xfrm>
        <a:graphic>
          <a:graphicData uri="http://schemas.openxmlformats.org/drawingml/2006/table">
            <a:tbl>
              <a:tblPr/>
              <a:tblGrid>
                <a:gridCol w="1241425">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304925">
                  <a:extLst>
                    <a:ext uri="{9D8B030D-6E8A-4147-A177-3AD203B41FA5}">
                      <a16:colId xmlns:a16="http://schemas.microsoft.com/office/drawing/2014/main" xmlns="" val="20002"/>
                    </a:ext>
                  </a:extLst>
                </a:gridCol>
              </a:tblGrid>
              <a:tr h="530349">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400" b="0" i="0" u="none" strike="noStrike" cap="none" normalizeH="0" baseline="0" dirty="0" smtClean="0">
                        <a:ln>
                          <a:noFill/>
                        </a:ln>
                        <a:solidFill>
                          <a:srgbClr val="FFFFFF"/>
                        </a:solidFill>
                        <a:effectLst/>
                        <a:latin typeface="Arial" charset="0"/>
                      </a:endParaRPr>
                    </a:p>
                  </a:txBody>
                  <a:tcPr marL="90000" marR="18000" marT="46811" marB="46811"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400" b="0" i="0" u="none" strike="noStrike" cap="none" normalizeH="0" baseline="0" dirty="0" smtClean="0">
                          <a:ln>
                            <a:noFill/>
                          </a:ln>
                          <a:solidFill>
                            <a:srgbClr val="FFFFFF"/>
                          </a:solidFill>
                          <a:effectLst/>
                          <a:latin typeface="Arial" charset="0"/>
                        </a:rPr>
                        <a:t>Плацебо</a:t>
                      </a:r>
                    </a:p>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rgbClr val="FFFFFF"/>
                          </a:solidFill>
                          <a:effectLst/>
                          <a:latin typeface="Arial" charset="0"/>
                        </a:rPr>
                        <a:t>n = 37</a:t>
                      </a:r>
                    </a:p>
                  </a:txBody>
                  <a:tcPr marL="90000" marR="90000" marT="46811" marB="46811"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rgbClr val="FFFFFF"/>
                          </a:solidFill>
                          <a:effectLst/>
                          <a:latin typeface="Arial" charset="0"/>
                        </a:rPr>
                        <a:t>ACTEMRA</a:t>
                      </a:r>
                      <a:br>
                        <a:rPr kumimoji="0" lang="it-IT" altLang="en-US" sz="1400" b="0" i="0" u="none" strike="noStrike" cap="none" normalizeH="0" baseline="0" dirty="0" smtClean="0">
                          <a:ln>
                            <a:noFill/>
                          </a:ln>
                          <a:solidFill>
                            <a:srgbClr val="FFFFFF"/>
                          </a:solidFill>
                          <a:effectLst/>
                          <a:latin typeface="Arial" charset="0"/>
                        </a:rPr>
                      </a:br>
                      <a:r>
                        <a:rPr kumimoji="0" lang="it-IT" altLang="en-US" sz="1400" b="0" i="0" u="none" strike="noStrike" cap="none" normalizeH="0" baseline="0" dirty="0" smtClean="0">
                          <a:ln>
                            <a:noFill/>
                          </a:ln>
                          <a:solidFill>
                            <a:srgbClr val="FFFFFF"/>
                          </a:solidFill>
                          <a:effectLst/>
                          <a:latin typeface="Arial" charset="0"/>
                        </a:rPr>
                        <a:t>n = 75</a:t>
                      </a:r>
                    </a:p>
                  </a:txBody>
                  <a:tcPr marL="90000" marR="90000" marT="46811" marB="46811"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577985">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Исходный уровень</a:t>
                      </a:r>
                      <a:r>
                        <a:rPr kumimoji="0" lang="it-IT" altLang="en-US" sz="1400" b="0" i="0" u="none" strike="noStrike" cap="none" normalizeH="0" baseline="0" smtClean="0">
                          <a:ln>
                            <a:noFill/>
                          </a:ln>
                          <a:solidFill>
                            <a:schemeClr val="tx1"/>
                          </a:solidFill>
                          <a:effectLst/>
                          <a:latin typeface="Arial" charset="0"/>
                        </a:rPr>
                        <a:t>, n</a:t>
                      </a:r>
                    </a:p>
                  </a:txBody>
                  <a:tcPr marL="90000" marR="18000" marT="46811" marB="46811"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32</a:t>
                      </a:r>
                    </a:p>
                  </a:txBody>
                  <a:tcPr marL="90000" marR="90000" marT="46811" marB="46811"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62</a:t>
                      </a:r>
                    </a:p>
                  </a:txBody>
                  <a:tcPr marL="90000" marR="90000" marT="46811" marB="46811"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520441">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400" b="0" i="0" u="none" strike="noStrike" cap="none" normalizeH="0" baseline="0" smtClean="0">
                          <a:ln>
                            <a:noFill/>
                          </a:ln>
                          <a:solidFill>
                            <a:schemeClr val="tx1"/>
                          </a:solidFill>
                          <a:effectLst/>
                          <a:latin typeface="Arial" charset="0"/>
                        </a:rPr>
                        <a:t>12-я неделя</a:t>
                      </a:r>
                      <a:r>
                        <a:rPr kumimoji="0" lang="it-IT" altLang="en-US" sz="1400" b="0" i="0" u="none" strike="noStrike" cap="none" normalizeH="0" baseline="0" smtClean="0">
                          <a:ln>
                            <a:noFill/>
                          </a:ln>
                          <a:solidFill>
                            <a:schemeClr val="tx1"/>
                          </a:solidFill>
                          <a:effectLst/>
                          <a:latin typeface="Arial" charset="0"/>
                        </a:rPr>
                        <a:t>, n (%)</a:t>
                      </a:r>
                    </a:p>
                  </a:txBody>
                  <a:tcPr marL="90000" marR="18000" marT="46811" marB="46811"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smtClean="0">
                          <a:ln>
                            <a:noFill/>
                          </a:ln>
                          <a:solidFill>
                            <a:schemeClr val="tx1"/>
                          </a:solidFill>
                          <a:effectLst/>
                          <a:latin typeface="Arial" charset="0"/>
                        </a:rPr>
                        <a:t>30 (93,7)</a:t>
                      </a:r>
                    </a:p>
                  </a:txBody>
                  <a:tcPr marL="90000" marR="90000" marT="46811" marB="46811"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400" b="0" i="0" u="none" strike="noStrike" cap="none" normalizeH="0" baseline="0" dirty="0" smtClean="0">
                          <a:ln>
                            <a:noFill/>
                          </a:ln>
                          <a:solidFill>
                            <a:schemeClr val="tx1"/>
                          </a:solidFill>
                          <a:effectLst/>
                          <a:latin typeface="Arial" charset="0"/>
                        </a:rPr>
                        <a:t>5 (8,1)</a:t>
                      </a:r>
                    </a:p>
                  </a:txBody>
                  <a:tcPr marL="90000" marR="90000" marT="46811" marB="46811"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grpSp>
        <p:nvGrpSpPr>
          <p:cNvPr id="3" name="Group 275"/>
          <p:cNvGrpSpPr>
            <a:grpSpLocks/>
          </p:cNvGrpSpPr>
          <p:nvPr/>
        </p:nvGrpSpPr>
        <p:grpSpPr bwMode="auto">
          <a:xfrm>
            <a:off x="6410326" y="2589215"/>
            <a:ext cx="752475" cy="2243137"/>
            <a:chOff x="4038" y="1631"/>
            <a:chExt cx="474" cy="1413"/>
          </a:xfrm>
        </p:grpSpPr>
        <p:sp>
          <p:nvSpPr>
            <p:cNvPr id="25705" name="AutoShape 253"/>
            <p:cNvSpPr>
              <a:spLocks noChangeArrowheads="1"/>
            </p:cNvSpPr>
            <p:nvPr/>
          </p:nvSpPr>
          <p:spPr bwMode="gray">
            <a:xfrm>
              <a:off x="4038" y="1631"/>
              <a:ext cx="474" cy="141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5706" name="Rectangle 155"/>
            <p:cNvSpPr>
              <a:spLocks noChangeArrowheads="1"/>
            </p:cNvSpPr>
            <p:nvPr/>
          </p:nvSpPr>
          <p:spPr bwMode="gray">
            <a:xfrm>
              <a:off x="4038" y="2931"/>
              <a:ext cx="474" cy="113"/>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grpSp>
        <p:nvGrpSpPr>
          <p:cNvPr id="4" name="Group 274"/>
          <p:cNvGrpSpPr>
            <a:grpSpLocks/>
          </p:cNvGrpSpPr>
          <p:nvPr/>
        </p:nvGrpSpPr>
        <p:grpSpPr bwMode="auto">
          <a:xfrm>
            <a:off x="7653338" y="4643438"/>
            <a:ext cx="752475" cy="188912"/>
            <a:chOff x="4821" y="2925"/>
            <a:chExt cx="474" cy="119"/>
          </a:xfrm>
        </p:grpSpPr>
        <p:sp>
          <p:nvSpPr>
            <p:cNvPr id="25703" name="AutoShape 254"/>
            <p:cNvSpPr>
              <a:spLocks noChangeArrowheads="1"/>
            </p:cNvSpPr>
            <p:nvPr/>
          </p:nvSpPr>
          <p:spPr bwMode="black">
            <a:xfrm>
              <a:off x="4821" y="2925"/>
              <a:ext cx="474" cy="119"/>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5704" name="Rectangle 273"/>
            <p:cNvSpPr>
              <a:spLocks noChangeArrowheads="1"/>
            </p:cNvSpPr>
            <p:nvPr/>
          </p:nvSpPr>
          <p:spPr bwMode="black">
            <a:xfrm>
              <a:off x="4821" y="2987"/>
              <a:ext cx="474" cy="57"/>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grpSp>
        <p:nvGrpSpPr>
          <p:cNvPr id="5" name="Group 248"/>
          <p:cNvGrpSpPr>
            <a:grpSpLocks/>
          </p:cNvGrpSpPr>
          <p:nvPr/>
        </p:nvGrpSpPr>
        <p:grpSpPr bwMode="auto">
          <a:xfrm>
            <a:off x="2197100" y="2751140"/>
            <a:ext cx="752475" cy="2092325"/>
            <a:chOff x="1384" y="1733"/>
            <a:chExt cx="474" cy="1318"/>
          </a:xfrm>
        </p:grpSpPr>
        <p:sp>
          <p:nvSpPr>
            <p:cNvPr id="25701" name="AutoShape 226"/>
            <p:cNvSpPr>
              <a:spLocks noChangeArrowheads="1"/>
            </p:cNvSpPr>
            <p:nvPr/>
          </p:nvSpPr>
          <p:spPr bwMode="gray">
            <a:xfrm>
              <a:off x="1384" y="1733"/>
              <a:ext cx="474" cy="1318"/>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5702" name="Rectangle 246"/>
            <p:cNvSpPr>
              <a:spLocks noChangeArrowheads="1"/>
            </p:cNvSpPr>
            <p:nvPr/>
          </p:nvSpPr>
          <p:spPr bwMode="gray">
            <a:xfrm>
              <a:off x="1384" y="2983"/>
              <a:ext cx="474" cy="68"/>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grpSp>
        <p:nvGrpSpPr>
          <p:cNvPr id="6" name="Group 249"/>
          <p:cNvGrpSpPr>
            <a:grpSpLocks/>
          </p:cNvGrpSpPr>
          <p:nvPr/>
        </p:nvGrpSpPr>
        <p:grpSpPr bwMode="auto">
          <a:xfrm>
            <a:off x="3440113" y="4635502"/>
            <a:ext cx="754062" cy="207963"/>
            <a:chOff x="2167" y="2920"/>
            <a:chExt cx="475" cy="131"/>
          </a:xfrm>
        </p:grpSpPr>
        <p:sp>
          <p:nvSpPr>
            <p:cNvPr id="25699" name="AutoShape 227"/>
            <p:cNvSpPr>
              <a:spLocks noChangeArrowheads="1"/>
            </p:cNvSpPr>
            <p:nvPr/>
          </p:nvSpPr>
          <p:spPr bwMode="black">
            <a:xfrm>
              <a:off x="2167" y="2920"/>
              <a:ext cx="474" cy="131"/>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5700" name="Rectangle 247"/>
            <p:cNvSpPr>
              <a:spLocks noChangeArrowheads="1"/>
            </p:cNvSpPr>
            <p:nvPr/>
          </p:nvSpPr>
          <p:spPr bwMode="black">
            <a:xfrm>
              <a:off x="2168" y="2983"/>
              <a:ext cx="474" cy="68"/>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sp>
        <p:nvSpPr>
          <p:cNvPr id="25631" name="Rectangle 238"/>
          <p:cNvSpPr>
            <a:spLocks noChangeArrowheads="1"/>
          </p:cNvSpPr>
          <p:nvPr/>
        </p:nvSpPr>
        <p:spPr bwMode="auto">
          <a:xfrm>
            <a:off x="2448319" y="2460625"/>
            <a:ext cx="246863"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86</a:t>
            </a:r>
            <a:r>
              <a:rPr lang="ru-RU" altLang="en-US" sz="1000" b="1">
                <a:solidFill>
                  <a:srgbClr val="4D4D4D"/>
                </a:solidFill>
              </a:rPr>
              <a:t>,</a:t>
            </a:r>
            <a:r>
              <a:rPr lang="en-GB" altLang="en-US" sz="1000" b="1">
                <a:solidFill>
                  <a:srgbClr val="4D4D4D"/>
                </a:solidFill>
              </a:rPr>
              <a:t>7</a:t>
            </a:r>
            <a:endParaRPr lang="en-GB" altLang="en-US" sz="1000"/>
          </a:p>
        </p:txBody>
      </p:sp>
      <p:sp>
        <p:nvSpPr>
          <p:cNvPr id="25632" name="Text Box 1146"/>
          <p:cNvSpPr txBox="1">
            <a:spLocks noChangeArrowheads="1"/>
          </p:cNvSpPr>
          <p:nvPr/>
        </p:nvSpPr>
        <p:spPr bwMode="gray">
          <a:xfrm>
            <a:off x="6948090" y="1333500"/>
            <a:ext cx="73898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0"/>
              </a:spcBef>
              <a:buClrTx/>
              <a:buSzTx/>
              <a:buFontTx/>
              <a:buNone/>
            </a:pPr>
            <a:r>
              <a:rPr lang="ru-RU" altLang="en-US" sz="1400" b="1">
                <a:solidFill>
                  <a:schemeClr val="accent2"/>
                </a:solidFill>
              </a:rPr>
              <a:t>САА</a:t>
            </a:r>
            <a:r>
              <a:rPr lang="en-US" altLang="en-US" sz="1400" b="1">
                <a:solidFill>
                  <a:schemeClr val="accent2"/>
                </a:solidFill>
              </a:rPr>
              <a:t/>
            </a:r>
            <a:br>
              <a:rPr lang="en-US" altLang="en-US" sz="1400" b="1">
                <a:solidFill>
                  <a:schemeClr val="accent2"/>
                </a:solidFill>
              </a:rPr>
            </a:br>
            <a:r>
              <a:rPr lang="en-US" altLang="en-US" sz="1200" b="1" i="1"/>
              <a:t>p</a:t>
            </a:r>
            <a:r>
              <a:rPr lang="ru-RU" altLang="en-US" sz="1200" b="1" i="1"/>
              <a:t> </a:t>
            </a:r>
            <a:r>
              <a:rPr lang="en-US" altLang="en-US" sz="1200" b="1"/>
              <a:t>&lt;</a:t>
            </a:r>
            <a:r>
              <a:rPr lang="ru-RU" altLang="en-US" sz="1200" b="1"/>
              <a:t> </a:t>
            </a:r>
            <a:r>
              <a:rPr lang="en-US" altLang="en-US" sz="1200" b="1"/>
              <a:t>0</a:t>
            </a:r>
            <a:r>
              <a:rPr lang="ru-RU" altLang="en-US" sz="1200" b="1"/>
              <a:t>,</a:t>
            </a:r>
            <a:r>
              <a:rPr lang="en-US" altLang="en-US" sz="1200" b="1"/>
              <a:t>0001</a:t>
            </a:r>
            <a:endParaRPr lang="it-IT" altLang="en-US" sz="1200" b="1"/>
          </a:p>
        </p:txBody>
      </p:sp>
      <p:grpSp>
        <p:nvGrpSpPr>
          <p:cNvPr id="7" name="Group 146"/>
          <p:cNvGrpSpPr>
            <a:grpSpLocks/>
          </p:cNvGrpSpPr>
          <p:nvPr/>
        </p:nvGrpSpPr>
        <p:grpSpPr bwMode="auto">
          <a:xfrm>
            <a:off x="6022976" y="1962152"/>
            <a:ext cx="2120901" cy="163513"/>
            <a:chOff x="3794" y="1236"/>
            <a:chExt cx="1336" cy="103"/>
          </a:xfrm>
        </p:grpSpPr>
        <p:grpSp>
          <p:nvGrpSpPr>
            <p:cNvPr id="8" name="Group 147"/>
            <p:cNvGrpSpPr>
              <a:grpSpLocks/>
            </p:cNvGrpSpPr>
            <p:nvPr/>
          </p:nvGrpSpPr>
          <p:grpSpPr bwMode="auto">
            <a:xfrm>
              <a:off x="4557" y="1236"/>
              <a:ext cx="573" cy="103"/>
              <a:chOff x="4557" y="1236"/>
              <a:chExt cx="573" cy="103"/>
            </a:xfrm>
          </p:grpSpPr>
          <p:sp>
            <p:nvSpPr>
              <p:cNvPr id="25697" name="Text Box 36"/>
              <p:cNvSpPr txBox="1">
                <a:spLocks noChangeArrowheads="1"/>
              </p:cNvSpPr>
              <p:nvPr/>
            </p:nvSpPr>
            <p:spPr bwMode="auto">
              <a:xfrm>
                <a:off x="4725" y="1239"/>
                <a:ext cx="405"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000" b="1" dirty="0" smtClean="0">
                    <a:cs typeface="Arial" charset="0"/>
                  </a:rPr>
                  <a:t>ACTEMRA</a:t>
                </a:r>
                <a:endParaRPr lang="en-US" altLang="en-US" sz="1000" dirty="0">
                  <a:cs typeface="Arial" charset="0"/>
                </a:endParaRPr>
              </a:p>
            </p:txBody>
          </p:sp>
          <p:sp>
            <p:nvSpPr>
              <p:cNvPr id="25698" name="Rectangle 37"/>
              <p:cNvSpPr>
                <a:spLocks noChangeArrowheads="1"/>
              </p:cNvSpPr>
              <p:nvPr/>
            </p:nvSpPr>
            <p:spPr bwMode="black">
              <a:xfrm>
                <a:off x="4557" y="1236"/>
                <a:ext cx="98" cy="10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nvGrpSpPr>
            <p:cNvPr id="9" name="Group 150"/>
            <p:cNvGrpSpPr>
              <a:grpSpLocks/>
            </p:cNvGrpSpPr>
            <p:nvPr/>
          </p:nvGrpSpPr>
          <p:grpSpPr bwMode="auto">
            <a:xfrm>
              <a:off x="3794" y="1236"/>
              <a:ext cx="516" cy="103"/>
              <a:chOff x="3794" y="1236"/>
              <a:chExt cx="516" cy="103"/>
            </a:xfrm>
          </p:grpSpPr>
          <p:sp>
            <p:nvSpPr>
              <p:cNvPr id="25695" name="Text Box 22"/>
              <p:cNvSpPr txBox="1">
                <a:spLocks noChangeArrowheads="1"/>
              </p:cNvSpPr>
              <p:nvPr/>
            </p:nvSpPr>
            <p:spPr bwMode="auto">
              <a:xfrm>
                <a:off x="3963" y="1239"/>
                <a:ext cx="347"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000" b="1">
                    <a:cs typeface="Arial" charset="0"/>
                  </a:rPr>
                  <a:t>Плацебо</a:t>
                </a:r>
                <a:endParaRPr lang="en-US" altLang="en-US" sz="1000">
                  <a:cs typeface="Arial" charset="0"/>
                </a:endParaRPr>
              </a:p>
            </p:txBody>
          </p:sp>
          <p:sp>
            <p:nvSpPr>
              <p:cNvPr id="25696" name="Rectangle 38"/>
              <p:cNvSpPr>
                <a:spLocks noChangeArrowheads="1"/>
              </p:cNvSpPr>
              <p:nvPr/>
            </p:nvSpPr>
            <p:spPr bwMode="gray">
              <a:xfrm>
                <a:off x="3794" y="1236"/>
                <a:ext cx="98" cy="10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sp>
        <p:nvSpPr>
          <p:cNvPr id="25634" name="Text Box 1147"/>
          <p:cNvSpPr txBox="1">
            <a:spLocks noChangeArrowheads="1"/>
          </p:cNvSpPr>
          <p:nvPr/>
        </p:nvSpPr>
        <p:spPr bwMode="gray">
          <a:xfrm>
            <a:off x="2659524" y="1333500"/>
            <a:ext cx="889667"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0"/>
              </a:spcBef>
              <a:buClrTx/>
              <a:buSzTx/>
              <a:buFontTx/>
              <a:buNone/>
            </a:pPr>
            <a:r>
              <a:rPr lang="ru-RU" altLang="en-US" sz="1400" b="1">
                <a:solidFill>
                  <a:schemeClr val="accent2"/>
                </a:solidFill>
              </a:rPr>
              <a:t>Ферритин</a:t>
            </a:r>
            <a:r>
              <a:rPr lang="en-US" altLang="en-US" sz="1400" b="1"/>
              <a:t/>
            </a:r>
            <a:br>
              <a:rPr lang="en-US" altLang="en-US" sz="1400" b="1"/>
            </a:br>
            <a:r>
              <a:rPr lang="en-US" altLang="en-US" sz="1200" b="1" i="1"/>
              <a:t>p</a:t>
            </a:r>
            <a:r>
              <a:rPr lang="ru-RU" altLang="en-US" sz="1200" b="1" i="1"/>
              <a:t> </a:t>
            </a:r>
            <a:r>
              <a:rPr lang="en-US" altLang="en-US" sz="1200" b="1"/>
              <a:t>&lt;</a:t>
            </a:r>
            <a:r>
              <a:rPr lang="ru-RU" altLang="en-US" sz="1200" b="1"/>
              <a:t> </a:t>
            </a:r>
            <a:r>
              <a:rPr lang="en-US" altLang="en-US" sz="1200" b="1"/>
              <a:t>0</a:t>
            </a:r>
            <a:r>
              <a:rPr lang="ru-RU" altLang="en-US" sz="1200" b="1"/>
              <a:t>,</a:t>
            </a:r>
            <a:r>
              <a:rPr lang="en-US" altLang="en-US" sz="1200" b="1"/>
              <a:t>0001</a:t>
            </a:r>
            <a:endParaRPr lang="it-IT" altLang="en-US" sz="1200" b="1"/>
          </a:p>
        </p:txBody>
      </p:sp>
      <p:grpSp>
        <p:nvGrpSpPr>
          <p:cNvPr id="10" name="Group 185"/>
          <p:cNvGrpSpPr>
            <a:grpSpLocks/>
          </p:cNvGrpSpPr>
          <p:nvPr/>
        </p:nvGrpSpPr>
        <p:grpSpPr bwMode="auto">
          <a:xfrm>
            <a:off x="1809750" y="1962152"/>
            <a:ext cx="2120901" cy="163513"/>
            <a:chOff x="1043" y="1236"/>
            <a:chExt cx="1336" cy="103"/>
          </a:xfrm>
        </p:grpSpPr>
        <p:grpSp>
          <p:nvGrpSpPr>
            <p:cNvPr id="11" name="Group 186"/>
            <p:cNvGrpSpPr>
              <a:grpSpLocks/>
            </p:cNvGrpSpPr>
            <p:nvPr/>
          </p:nvGrpSpPr>
          <p:grpSpPr bwMode="auto">
            <a:xfrm>
              <a:off x="1806" y="1236"/>
              <a:ext cx="573" cy="103"/>
              <a:chOff x="1806" y="1236"/>
              <a:chExt cx="573" cy="103"/>
            </a:xfrm>
          </p:grpSpPr>
          <p:sp>
            <p:nvSpPr>
              <p:cNvPr id="25691" name="Text Box 36"/>
              <p:cNvSpPr txBox="1">
                <a:spLocks noChangeArrowheads="1"/>
              </p:cNvSpPr>
              <p:nvPr/>
            </p:nvSpPr>
            <p:spPr bwMode="auto">
              <a:xfrm>
                <a:off x="1974" y="1239"/>
                <a:ext cx="405"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000" b="1" dirty="0" smtClean="0">
                    <a:cs typeface="Arial" charset="0"/>
                  </a:rPr>
                  <a:t>ACTEMRA</a:t>
                </a:r>
                <a:endParaRPr lang="en-US" altLang="en-US" sz="1000" dirty="0">
                  <a:cs typeface="Arial" charset="0"/>
                </a:endParaRPr>
              </a:p>
            </p:txBody>
          </p:sp>
          <p:sp>
            <p:nvSpPr>
              <p:cNvPr id="25692" name="Rectangle 37"/>
              <p:cNvSpPr>
                <a:spLocks noChangeArrowheads="1"/>
              </p:cNvSpPr>
              <p:nvPr/>
            </p:nvSpPr>
            <p:spPr bwMode="black">
              <a:xfrm>
                <a:off x="1806" y="1236"/>
                <a:ext cx="98" cy="10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nvGrpSpPr>
            <p:cNvPr id="12" name="Group 189"/>
            <p:cNvGrpSpPr>
              <a:grpSpLocks/>
            </p:cNvGrpSpPr>
            <p:nvPr/>
          </p:nvGrpSpPr>
          <p:grpSpPr bwMode="auto">
            <a:xfrm>
              <a:off x="1043" y="1236"/>
              <a:ext cx="516" cy="103"/>
              <a:chOff x="1043" y="1236"/>
              <a:chExt cx="516" cy="103"/>
            </a:xfrm>
          </p:grpSpPr>
          <p:sp>
            <p:nvSpPr>
              <p:cNvPr id="25689" name="Text Box 22"/>
              <p:cNvSpPr txBox="1">
                <a:spLocks noChangeArrowheads="1"/>
              </p:cNvSpPr>
              <p:nvPr/>
            </p:nvSpPr>
            <p:spPr bwMode="auto">
              <a:xfrm>
                <a:off x="1212" y="1239"/>
                <a:ext cx="347"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000" b="1">
                    <a:cs typeface="Arial" charset="0"/>
                  </a:rPr>
                  <a:t>Плацебо</a:t>
                </a:r>
                <a:endParaRPr lang="en-US" altLang="en-US" sz="1000">
                  <a:cs typeface="Arial" charset="0"/>
                </a:endParaRPr>
              </a:p>
            </p:txBody>
          </p:sp>
          <p:sp>
            <p:nvSpPr>
              <p:cNvPr id="25690" name="Rectangle 38"/>
              <p:cNvSpPr>
                <a:spLocks noChangeArrowheads="1"/>
              </p:cNvSpPr>
              <p:nvPr/>
            </p:nvSpPr>
            <p:spPr bwMode="gray">
              <a:xfrm>
                <a:off x="1043" y="1236"/>
                <a:ext cx="98" cy="10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sp>
        <p:nvSpPr>
          <p:cNvPr id="25636" name="Rectangle 200"/>
          <p:cNvSpPr>
            <a:spLocks noChangeArrowheads="1"/>
          </p:cNvSpPr>
          <p:nvPr/>
        </p:nvSpPr>
        <p:spPr bwMode="auto">
          <a:xfrm rot="-5400000">
            <a:off x="-15490" y="2949060"/>
            <a:ext cx="231063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200" b="1">
                <a:solidFill>
                  <a:srgbClr val="4D4D4D"/>
                </a:solidFill>
              </a:rPr>
              <a:t>Персистенция повышенного </a:t>
            </a:r>
          </a:p>
          <a:p>
            <a:pPr algn="ctr" eaLnBrk="1" hangingPunct="1">
              <a:spcBef>
                <a:spcPct val="0"/>
              </a:spcBef>
              <a:buClrTx/>
              <a:buSzTx/>
              <a:buFontTx/>
              <a:buNone/>
            </a:pPr>
            <a:r>
              <a:rPr lang="ru-RU" altLang="en-US" sz="1200" b="1">
                <a:solidFill>
                  <a:srgbClr val="4D4D4D"/>
                </a:solidFill>
              </a:rPr>
              <a:t>уровня ферритина</a:t>
            </a:r>
            <a:r>
              <a:rPr lang="en-GB" altLang="en-US" sz="1200" b="1">
                <a:solidFill>
                  <a:srgbClr val="4D4D4D"/>
                </a:solidFill>
              </a:rPr>
              <a:t> (&gt;</a:t>
            </a:r>
            <a:r>
              <a:rPr lang="ru-RU" altLang="en-US" sz="1200" b="1">
                <a:solidFill>
                  <a:srgbClr val="4D4D4D"/>
                </a:solidFill>
              </a:rPr>
              <a:t> ВГН</a:t>
            </a:r>
            <a:r>
              <a:rPr lang="en-GB" altLang="en-US" sz="1200" b="1">
                <a:solidFill>
                  <a:srgbClr val="4D4D4D"/>
                </a:solidFill>
              </a:rPr>
              <a:t>) (%)</a:t>
            </a:r>
          </a:p>
        </p:txBody>
      </p:sp>
      <p:sp>
        <p:nvSpPr>
          <p:cNvPr id="25637" name="Rectangle 239"/>
          <p:cNvSpPr>
            <a:spLocks noChangeArrowheads="1"/>
          </p:cNvSpPr>
          <p:nvPr/>
        </p:nvSpPr>
        <p:spPr bwMode="auto">
          <a:xfrm>
            <a:off x="3728186" y="4335463"/>
            <a:ext cx="176331"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8</a:t>
            </a:r>
            <a:r>
              <a:rPr lang="ru-RU" altLang="en-US" sz="1000" b="1">
                <a:solidFill>
                  <a:srgbClr val="4D4D4D"/>
                </a:solidFill>
              </a:rPr>
              <a:t>,</a:t>
            </a:r>
            <a:r>
              <a:rPr lang="en-GB" altLang="en-US" sz="1000" b="1">
                <a:solidFill>
                  <a:srgbClr val="4D4D4D"/>
                </a:solidFill>
              </a:rPr>
              <a:t>7</a:t>
            </a:r>
            <a:endParaRPr lang="en-GB" altLang="en-US" sz="1000"/>
          </a:p>
        </p:txBody>
      </p:sp>
      <p:sp>
        <p:nvSpPr>
          <p:cNvPr id="25638" name="Rectangle 265"/>
          <p:cNvSpPr>
            <a:spLocks noChangeArrowheads="1"/>
          </p:cNvSpPr>
          <p:nvPr/>
        </p:nvSpPr>
        <p:spPr bwMode="auto">
          <a:xfrm>
            <a:off x="6661544" y="2306638"/>
            <a:ext cx="246863"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93</a:t>
            </a:r>
            <a:r>
              <a:rPr lang="ru-RU" altLang="en-US" sz="1000" b="1">
                <a:solidFill>
                  <a:srgbClr val="4D4D4D"/>
                </a:solidFill>
              </a:rPr>
              <a:t>,</a:t>
            </a:r>
            <a:r>
              <a:rPr lang="en-GB" altLang="en-US" sz="1000" b="1">
                <a:solidFill>
                  <a:srgbClr val="4D4D4D"/>
                </a:solidFill>
              </a:rPr>
              <a:t>7</a:t>
            </a:r>
            <a:endParaRPr lang="en-GB" altLang="en-US" sz="1000"/>
          </a:p>
        </p:txBody>
      </p:sp>
      <p:sp>
        <p:nvSpPr>
          <p:cNvPr id="25639" name="Rectangle 266"/>
          <p:cNvSpPr>
            <a:spLocks noChangeArrowheads="1"/>
          </p:cNvSpPr>
          <p:nvPr/>
        </p:nvSpPr>
        <p:spPr bwMode="auto">
          <a:xfrm>
            <a:off x="7941411" y="4349750"/>
            <a:ext cx="176331"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8</a:t>
            </a:r>
            <a:r>
              <a:rPr lang="ru-RU" altLang="en-US" sz="1000" b="1">
                <a:solidFill>
                  <a:srgbClr val="4D4D4D"/>
                </a:solidFill>
              </a:rPr>
              <a:t>,</a:t>
            </a:r>
            <a:r>
              <a:rPr lang="en-GB" altLang="en-US" sz="1000" b="1">
                <a:solidFill>
                  <a:srgbClr val="4D4D4D"/>
                </a:solidFill>
              </a:rPr>
              <a:t>1</a:t>
            </a:r>
            <a:endParaRPr lang="en-GB" altLang="en-US" sz="1000"/>
          </a:p>
        </p:txBody>
      </p:sp>
      <p:grpSp>
        <p:nvGrpSpPr>
          <p:cNvPr id="13" name="Group 159"/>
          <p:cNvGrpSpPr>
            <a:grpSpLocks/>
          </p:cNvGrpSpPr>
          <p:nvPr/>
        </p:nvGrpSpPr>
        <p:grpSpPr bwMode="auto">
          <a:xfrm>
            <a:off x="4733926" y="2352677"/>
            <a:ext cx="3978274" cy="2568575"/>
            <a:chOff x="2982" y="1482"/>
            <a:chExt cx="2506" cy="1618"/>
          </a:xfrm>
        </p:grpSpPr>
        <p:sp>
          <p:nvSpPr>
            <p:cNvPr id="25664" name="Rectangle 160"/>
            <p:cNvSpPr>
              <a:spLocks noChangeArrowheads="1"/>
            </p:cNvSpPr>
            <p:nvPr/>
          </p:nvSpPr>
          <p:spPr bwMode="auto">
            <a:xfrm rot="16200000">
              <a:off x="2866" y="2049"/>
              <a:ext cx="697" cy="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200" b="1">
                  <a:solidFill>
                    <a:srgbClr val="4D4D4D"/>
                  </a:solidFill>
                </a:rPr>
                <a:t>Персистенция</a:t>
              </a:r>
            </a:p>
            <a:p>
              <a:pPr algn="ctr" eaLnBrk="1" hangingPunct="1">
                <a:spcBef>
                  <a:spcPct val="0"/>
                </a:spcBef>
                <a:buClrTx/>
                <a:buSzTx/>
                <a:buFontTx/>
                <a:buNone/>
              </a:pPr>
              <a:r>
                <a:rPr lang="ru-RU" altLang="en-US" sz="1200" b="1">
                  <a:solidFill>
                    <a:srgbClr val="4D4D4D"/>
                  </a:solidFill>
                </a:rPr>
                <a:t>повышенного </a:t>
              </a:r>
            </a:p>
            <a:p>
              <a:pPr algn="ctr" eaLnBrk="1" hangingPunct="1">
                <a:spcBef>
                  <a:spcPct val="0"/>
                </a:spcBef>
                <a:buClrTx/>
                <a:buSzTx/>
                <a:buFontTx/>
                <a:buNone/>
              </a:pPr>
              <a:r>
                <a:rPr lang="ru-RU" altLang="en-US" sz="1200" b="1">
                  <a:solidFill>
                    <a:srgbClr val="4D4D4D"/>
                  </a:solidFill>
                </a:rPr>
                <a:t>уровня САА </a:t>
              </a:r>
            </a:p>
            <a:p>
              <a:pPr algn="ctr" eaLnBrk="1" hangingPunct="1">
                <a:spcBef>
                  <a:spcPct val="0"/>
                </a:spcBef>
                <a:buClrTx/>
                <a:buSzTx/>
                <a:buFontTx/>
                <a:buNone/>
              </a:pPr>
              <a:r>
                <a:rPr lang="en-GB" altLang="en-US" sz="1200" b="1">
                  <a:solidFill>
                    <a:srgbClr val="4D4D4D"/>
                  </a:solidFill>
                </a:rPr>
                <a:t>(&gt;</a:t>
              </a:r>
              <a:r>
                <a:rPr lang="ru-RU" altLang="en-US" sz="1200" b="1">
                  <a:solidFill>
                    <a:srgbClr val="4D4D4D"/>
                  </a:solidFill>
                </a:rPr>
                <a:t> ВГН</a:t>
              </a:r>
              <a:r>
                <a:rPr lang="en-GB" altLang="en-US" sz="1200" b="1">
                  <a:solidFill>
                    <a:srgbClr val="4D4D4D"/>
                  </a:solidFill>
                </a:rPr>
                <a:t>)</a:t>
              </a:r>
              <a:r>
                <a:rPr lang="en-GB" altLang="en-US" sz="1200"/>
                <a:t> </a:t>
              </a:r>
              <a:r>
                <a:rPr lang="en-GB" altLang="en-US" sz="1200" b="1">
                  <a:solidFill>
                    <a:srgbClr val="4D4D4D"/>
                  </a:solidFill>
                </a:rPr>
                <a:t>(%)</a:t>
              </a:r>
            </a:p>
          </p:txBody>
        </p:sp>
        <p:grpSp>
          <p:nvGrpSpPr>
            <p:cNvPr id="14" name="Group 161"/>
            <p:cNvGrpSpPr>
              <a:grpSpLocks/>
            </p:cNvGrpSpPr>
            <p:nvPr/>
          </p:nvGrpSpPr>
          <p:grpSpPr bwMode="auto">
            <a:xfrm>
              <a:off x="3525" y="1482"/>
              <a:ext cx="1963" cy="1618"/>
              <a:chOff x="3525" y="1482"/>
              <a:chExt cx="1963" cy="1618"/>
            </a:xfrm>
          </p:grpSpPr>
          <p:grpSp>
            <p:nvGrpSpPr>
              <p:cNvPr id="15" name="Group 162"/>
              <p:cNvGrpSpPr>
                <a:grpSpLocks/>
              </p:cNvGrpSpPr>
              <p:nvPr/>
            </p:nvGrpSpPr>
            <p:grpSpPr bwMode="auto">
              <a:xfrm>
                <a:off x="3732" y="1532"/>
                <a:ext cx="1756" cy="1567"/>
                <a:chOff x="1030" y="1532"/>
                <a:chExt cx="1756" cy="1567"/>
              </a:xfrm>
            </p:grpSpPr>
            <p:grpSp>
              <p:nvGrpSpPr>
                <p:cNvPr id="16" name="Group 163"/>
                <p:cNvGrpSpPr>
                  <a:grpSpLocks/>
                </p:cNvGrpSpPr>
                <p:nvPr/>
              </p:nvGrpSpPr>
              <p:grpSpPr bwMode="auto">
                <a:xfrm>
                  <a:off x="1030" y="1532"/>
                  <a:ext cx="57" cy="1516"/>
                  <a:chOff x="1030" y="1532"/>
                  <a:chExt cx="57" cy="1516"/>
                </a:xfrm>
              </p:grpSpPr>
              <p:sp>
                <p:nvSpPr>
                  <p:cNvPr id="25679" name="Line 164"/>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17" name="Group 165"/>
                  <p:cNvGrpSpPr>
                    <a:grpSpLocks/>
                  </p:cNvGrpSpPr>
                  <p:nvPr/>
                </p:nvGrpSpPr>
                <p:grpSpPr bwMode="auto">
                  <a:xfrm>
                    <a:off x="1030" y="1538"/>
                    <a:ext cx="57" cy="1504"/>
                    <a:chOff x="1030" y="1538"/>
                    <a:chExt cx="57" cy="1504"/>
                  </a:xfrm>
                </p:grpSpPr>
                <p:sp>
                  <p:nvSpPr>
                    <p:cNvPr id="25681" name="Line 166"/>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82" name="Line 167"/>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83" name="Line 168"/>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84" name="Line 169"/>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85" name="Line 170"/>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86" name="Line 171"/>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8" name="Group 172"/>
                <p:cNvGrpSpPr>
                  <a:grpSpLocks/>
                </p:cNvGrpSpPr>
                <p:nvPr/>
              </p:nvGrpSpPr>
              <p:grpSpPr bwMode="auto">
                <a:xfrm>
                  <a:off x="1077" y="3042"/>
                  <a:ext cx="1709" cy="57"/>
                  <a:chOff x="1077" y="3042"/>
                  <a:chExt cx="1709" cy="57"/>
                </a:xfrm>
              </p:grpSpPr>
              <p:sp>
                <p:nvSpPr>
                  <p:cNvPr id="25676" name="Line 173"/>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77" name="Line 174"/>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78" name="Line 175"/>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9" name="Group 176"/>
              <p:cNvGrpSpPr>
                <a:grpSpLocks/>
              </p:cNvGrpSpPr>
              <p:nvPr/>
            </p:nvGrpSpPr>
            <p:grpSpPr bwMode="auto">
              <a:xfrm>
                <a:off x="3525" y="1482"/>
                <a:ext cx="160" cy="1618"/>
                <a:chOff x="650" y="1586"/>
                <a:chExt cx="155" cy="1312"/>
              </a:xfrm>
            </p:grpSpPr>
            <p:sp>
              <p:nvSpPr>
                <p:cNvPr id="25668" name="Rectangle 177"/>
                <p:cNvSpPr>
                  <a:spLocks noChangeArrowheads="1"/>
                </p:cNvSpPr>
                <p:nvPr/>
              </p:nvSpPr>
              <p:spPr bwMode="auto">
                <a:xfrm>
                  <a:off x="753" y="2804"/>
                  <a:ext cx="52"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0</a:t>
                  </a:r>
                  <a:endParaRPr lang="en-GB" altLang="en-US" sz="1200"/>
                </a:p>
              </p:txBody>
            </p:sp>
            <p:sp>
              <p:nvSpPr>
                <p:cNvPr id="25669" name="Rectangle 178"/>
                <p:cNvSpPr>
                  <a:spLocks noChangeArrowheads="1"/>
                </p:cNvSpPr>
                <p:nvPr/>
              </p:nvSpPr>
              <p:spPr bwMode="auto">
                <a:xfrm>
                  <a:off x="702" y="2558"/>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20</a:t>
                  </a:r>
                  <a:endParaRPr lang="en-GB" altLang="en-US" sz="1200"/>
                </a:p>
              </p:txBody>
            </p:sp>
            <p:sp>
              <p:nvSpPr>
                <p:cNvPr id="25670" name="Rectangle 179"/>
                <p:cNvSpPr>
                  <a:spLocks noChangeArrowheads="1"/>
                </p:cNvSpPr>
                <p:nvPr/>
              </p:nvSpPr>
              <p:spPr bwMode="auto">
                <a:xfrm>
                  <a:off x="702" y="231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40</a:t>
                  </a:r>
                  <a:endParaRPr lang="en-GB" altLang="en-US" sz="1200"/>
                </a:p>
              </p:txBody>
            </p:sp>
            <p:sp>
              <p:nvSpPr>
                <p:cNvPr id="25671" name="Rectangle 180"/>
                <p:cNvSpPr>
                  <a:spLocks noChangeArrowheads="1"/>
                </p:cNvSpPr>
                <p:nvPr/>
              </p:nvSpPr>
              <p:spPr bwMode="auto">
                <a:xfrm>
                  <a:off x="702" y="207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60</a:t>
                  </a:r>
                  <a:endParaRPr lang="en-GB" altLang="en-US" sz="1200"/>
                </a:p>
              </p:txBody>
            </p:sp>
            <p:sp>
              <p:nvSpPr>
                <p:cNvPr id="25672" name="Rectangle 181"/>
                <p:cNvSpPr>
                  <a:spLocks noChangeArrowheads="1"/>
                </p:cNvSpPr>
                <p:nvPr/>
              </p:nvSpPr>
              <p:spPr bwMode="auto">
                <a:xfrm>
                  <a:off x="702" y="1830"/>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80</a:t>
                  </a:r>
                  <a:endParaRPr lang="en-GB" altLang="en-US" sz="1200"/>
                </a:p>
              </p:txBody>
            </p:sp>
            <p:sp>
              <p:nvSpPr>
                <p:cNvPr id="25673" name="Rectangle 182"/>
                <p:cNvSpPr>
                  <a:spLocks noChangeArrowheads="1"/>
                </p:cNvSpPr>
                <p:nvPr/>
              </p:nvSpPr>
              <p:spPr bwMode="auto">
                <a:xfrm>
                  <a:off x="650" y="1586"/>
                  <a:ext cx="155"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100</a:t>
                  </a:r>
                  <a:endParaRPr lang="en-GB" altLang="en-US" sz="1200"/>
                </a:p>
              </p:txBody>
            </p:sp>
          </p:grpSp>
        </p:grpSp>
      </p:grpSp>
      <p:grpSp>
        <p:nvGrpSpPr>
          <p:cNvPr id="20" name="Group 201"/>
          <p:cNvGrpSpPr>
            <a:grpSpLocks/>
          </p:cNvGrpSpPr>
          <p:nvPr/>
        </p:nvGrpSpPr>
        <p:grpSpPr bwMode="auto">
          <a:xfrm>
            <a:off x="1382714" y="2352677"/>
            <a:ext cx="3116263" cy="2568575"/>
            <a:chOff x="871" y="1482"/>
            <a:chExt cx="1963" cy="1618"/>
          </a:xfrm>
        </p:grpSpPr>
        <p:grpSp>
          <p:nvGrpSpPr>
            <p:cNvPr id="21" name="Group 202"/>
            <p:cNvGrpSpPr>
              <a:grpSpLocks/>
            </p:cNvGrpSpPr>
            <p:nvPr/>
          </p:nvGrpSpPr>
          <p:grpSpPr bwMode="auto">
            <a:xfrm>
              <a:off x="1078" y="1532"/>
              <a:ext cx="1756" cy="1567"/>
              <a:chOff x="1030" y="1532"/>
              <a:chExt cx="1756" cy="1567"/>
            </a:xfrm>
          </p:grpSpPr>
          <p:grpSp>
            <p:nvGrpSpPr>
              <p:cNvPr id="22" name="Group 203"/>
              <p:cNvGrpSpPr>
                <a:grpSpLocks/>
              </p:cNvGrpSpPr>
              <p:nvPr/>
            </p:nvGrpSpPr>
            <p:grpSpPr bwMode="auto">
              <a:xfrm>
                <a:off x="1030" y="1532"/>
                <a:ext cx="57" cy="1516"/>
                <a:chOff x="1030" y="1532"/>
                <a:chExt cx="57" cy="1516"/>
              </a:xfrm>
            </p:grpSpPr>
            <p:sp>
              <p:nvSpPr>
                <p:cNvPr id="25656" name="Line 204"/>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23" name="Group 205"/>
                <p:cNvGrpSpPr>
                  <a:grpSpLocks/>
                </p:cNvGrpSpPr>
                <p:nvPr/>
              </p:nvGrpSpPr>
              <p:grpSpPr bwMode="auto">
                <a:xfrm>
                  <a:off x="1030" y="1538"/>
                  <a:ext cx="57" cy="1504"/>
                  <a:chOff x="1030" y="1538"/>
                  <a:chExt cx="57" cy="1504"/>
                </a:xfrm>
              </p:grpSpPr>
              <p:sp>
                <p:nvSpPr>
                  <p:cNvPr id="25658" name="Line 206"/>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59" name="Line 207"/>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60" name="Line 208"/>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61" name="Line 209"/>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62" name="Line 210"/>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63" name="Line 211"/>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24" name="Group 212"/>
              <p:cNvGrpSpPr>
                <a:grpSpLocks/>
              </p:cNvGrpSpPr>
              <p:nvPr/>
            </p:nvGrpSpPr>
            <p:grpSpPr bwMode="auto">
              <a:xfrm>
                <a:off x="1077" y="3042"/>
                <a:ext cx="1709" cy="57"/>
                <a:chOff x="1077" y="3042"/>
                <a:chExt cx="1709" cy="57"/>
              </a:xfrm>
            </p:grpSpPr>
            <p:sp>
              <p:nvSpPr>
                <p:cNvPr id="25653" name="Line 213"/>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54" name="Line 214"/>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5655" name="Line 215"/>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25" name="Group 216"/>
            <p:cNvGrpSpPr>
              <a:grpSpLocks/>
            </p:cNvGrpSpPr>
            <p:nvPr/>
          </p:nvGrpSpPr>
          <p:grpSpPr bwMode="auto">
            <a:xfrm>
              <a:off x="871" y="1482"/>
              <a:ext cx="160" cy="1618"/>
              <a:chOff x="650" y="1586"/>
              <a:chExt cx="155" cy="1312"/>
            </a:xfrm>
          </p:grpSpPr>
          <p:sp>
            <p:nvSpPr>
              <p:cNvPr id="25645" name="Rectangle 217"/>
              <p:cNvSpPr>
                <a:spLocks noChangeArrowheads="1"/>
              </p:cNvSpPr>
              <p:nvPr/>
            </p:nvSpPr>
            <p:spPr bwMode="auto">
              <a:xfrm>
                <a:off x="753" y="2804"/>
                <a:ext cx="52"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0</a:t>
                </a:r>
                <a:endParaRPr lang="en-GB" altLang="en-US" sz="1200"/>
              </a:p>
            </p:txBody>
          </p:sp>
          <p:sp>
            <p:nvSpPr>
              <p:cNvPr id="25646" name="Rectangle 218"/>
              <p:cNvSpPr>
                <a:spLocks noChangeArrowheads="1"/>
              </p:cNvSpPr>
              <p:nvPr/>
            </p:nvSpPr>
            <p:spPr bwMode="auto">
              <a:xfrm>
                <a:off x="702" y="2558"/>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20</a:t>
                </a:r>
                <a:endParaRPr lang="en-GB" altLang="en-US" sz="1200"/>
              </a:p>
            </p:txBody>
          </p:sp>
          <p:sp>
            <p:nvSpPr>
              <p:cNvPr id="25647" name="Rectangle 219"/>
              <p:cNvSpPr>
                <a:spLocks noChangeArrowheads="1"/>
              </p:cNvSpPr>
              <p:nvPr/>
            </p:nvSpPr>
            <p:spPr bwMode="auto">
              <a:xfrm>
                <a:off x="702" y="231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40</a:t>
                </a:r>
                <a:endParaRPr lang="en-GB" altLang="en-US" sz="1200"/>
              </a:p>
            </p:txBody>
          </p:sp>
          <p:sp>
            <p:nvSpPr>
              <p:cNvPr id="25648" name="Rectangle 220"/>
              <p:cNvSpPr>
                <a:spLocks noChangeArrowheads="1"/>
              </p:cNvSpPr>
              <p:nvPr/>
            </p:nvSpPr>
            <p:spPr bwMode="auto">
              <a:xfrm>
                <a:off x="702" y="207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60</a:t>
                </a:r>
                <a:endParaRPr lang="en-GB" altLang="en-US" sz="1200"/>
              </a:p>
            </p:txBody>
          </p:sp>
          <p:sp>
            <p:nvSpPr>
              <p:cNvPr id="25649" name="Rectangle 221"/>
              <p:cNvSpPr>
                <a:spLocks noChangeArrowheads="1"/>
              </p:cNvSpPr>
              <p:nvPr/>
            </p:nvSpPr>
            <p:spPr bwMode="auto">
              <a:xfrm>
                <a:off x="702" y="1830"/>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80</a:t>
                </a:r>
                <a:endParaRPr lang="en-GB" altLang="en-US" sz="1200"/>
              </a:p>
            </p:txBody>
          </p:sp>
          <p:sp>
            <p:nvSpPr>
              <p:cNvPr id="25650" name="Rectangle 222"/>
              <p:cNvSpPr>
                <a:spLocks noChangeArrowheads="1"/>
              </p:cNvSpPr>
              <p:nvPr/>
            </p:nvSpPr>
            <p:spPr bwMode="auto">
              <a:xfrm>
                <a:off x="650" y="1586"/>
                <a:ext cx="155"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100</a:t>
                </a:r>
                <a:endParaRPr lang="en-GB" altLang="en-US" sz="1200"/>
              </a:p>
            </p:txBody>
          </p:sp>
        </p:grpSp>
      </p:grpSp>
      <p:sp>
        <p:nvSpPr>
          <p:cNvPr id="25642" name="Text Box 108"/>
          <p:cNvSpPr txBox="1">
            <a:spLocks noChangeArrowheads="1"/>
          </p:cNvSpPr>
          <p:nvPr/>
        </p:nvSpPr>
        <p:spPr bwMode="auto">
          <a:xfrm>
            <a:off x="1" y="6719503"/>
            <a:ext cx="2752725" cy="1384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900"/>
              <a:t>ВГН = верхняя граница нормы</a:t>
            </a:r>
          </a:p>
        </p:txBody>
      </p:sp>
      <p:sp>
        <p:nvSpPr>
          <p:cNvPr id="85" name="Rectangle 84"/>
          <p:cNvSpPr/>
          <p:nvPr/>
        </p:nvSpPr>
        <p:spPr>
          <a:xfrm>
            <a:off x="287337" y="6377630"/>
            <a:ext cx="4572000" cy="369332"/>
          </a:xfrm>
          <a:prstGeom prst="rect">
            <a:avLst/>
          </a:prstGeom>
        </p:spPr>
        <p:txBody>
          <a:bodyPr>
            <a:spAutoFit/>
          </a:bodyPr>
          <a:lstStyle/>
          <a:p>
            <a:r>
              <a:rPr lang="en-US" dirty="0" smtClean="0"/>
              <a:t> </a:t>
            </a:r>
            <a:r>
              <a:rPr lang="en-US" sz="1100" dirty="0"/>
              <a:t>Hoffmann-La Roche. Data on file. Clinical study report (TENDER).</a:t>
            </a:r>
          </a:p>
        </p:txBody>
      </p:sp>
      <p:sp>
        <p:nvSpPr>
          <p:cNvPr id="2" name="Rectangle 1"/>
          <p:cNvSpPr/>
          <p:nvPr/>
        </p:nvSpPr>
        <p:spPr>
          <a:xfrm>
            <a:off x="4849825" y="6490095"/>
            <a:ext cx="4572000" cy="415498"/>
          </a:xfrm>
          <a:prstGeom prst="rect">
            <a:avLst/>
          </a:prstGeom>
        </p:spPr>
        <p:txBody>
          <a:bodyPr>
            <a:spAutoFit/>
          </a:bodyPr>
          <a:lstStyle/>
          <a:p>
            <a:r>
              <a:rPr lang="en-US" sz="1050" dirty="0"/>
              <a:t>https://academic.oup.com/rheumatology/article/55/suppl_1/i56/1793708</a:t>
            </a:r>
          </a:p>
          <a:p>
            <a:r>
              <a:rPr lang="en-US" sz="1050" dirty="0"/>
              <a:t>https://www.actemrahcp.com/sjia/efficacy.html</a:t>
            </a:r>
          </a:p>
        </p:txBody>
      </p:sp>
    </p:spTree>
    <p:extLst>
      <p:ext uri="{BB962C8B-B14F-4D97-AF65-F5344CB8AC3E}">
        <p14:creationId xmlns:p14="http://schemas.microsoft.com/office/powerpoint/2010/main" xmlns="" val="40554777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9"/>
          <p:cNvGrpSpPr>
            <a:grpSpLocks/>
          </p:cNvGrpSpPr>
          <p:nvPr/>
        </p:nvGrpSpPr>
        <p:grpSpPr bwMode="auto">
          <a:xfrm>
            <a:off x="7805738" y="4759327"/>
            <a:ext cx="752475" cy="227013"/>
            <a:chOff x="4821" y="2902"/>
            <a:chExt cx="474" cy="143"/>
          </a:xfrm>
        </p:grpSpPr>
        <p:sp>
          <p:nvSpPr>
            <p:cNvPr id="26730" name="AutoShape 247"/>
            <p:cNvSpPr>
              <a:spLocks noChangeArrowheads="1"/>
            </p:cNvSpPr>
            <p:nvPr/>
          </p:nvSpPr>
          <p:spPr bwMode="black">
            <a:xfrm>
              <a:off x="4821" y="2902"/>
              <a:ext cx="474" cy="14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6731" name="Rectangle 146"/>
            <p:cNvSpPr>
              <a:spLocks noChangeArrowheads="1"/>
            </p:cNvSpPr>
            <p:nvPr/>
          </p:nvSpPr>
          <p:spPr bwMode="black">
            <a:xfrm>
              <a:off x="4821" y="2987"/>
              <a:ext cx="474" cy="57"/>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sp>
        <p:nvSpPr>
          <p:cNvPr id="26627" name="Rectangle 259"/>
          <p:cNvSpPr>
            <a:spLocks noChangeArrowheads="1"/>
          </p:cNvSpPr>
          <p:nvPr/>
        </p:nvSpPr>
        <p:spPr bwMode="auto">
          <a:xfrm>
            <a:off x="8093811" y="4457700"/>
            <a:ext cx="176331"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9</a:t>
            </a:r>
            <a:r>
              <a:rPr lang="ru-RU" altLang="en-US" sz="1000" b="1">
                <a:solidFill>
                  <a:srgbClr val="4D4D4D"/>
                </a:solidFill>
              </a:rPr>
              <a:t>,</a:t>
            </a:r>
            <a:r>
              <a:rPr lang="en-GB" altLang="en-US" sz="1000" b="1">
                <a:solidFill>
                  <a:srgbClr val="4D4D4D"/>
                </a:solidFill>
              </a:rPr>
              <a:t>6</a:t>
            </a:r>
            <a:endParaRPr lang="en-GB" altLang="en-US" sz="1200"/>
          </a:p>
        </p:txBody>
      </p:sp>
      <p:sp>
        <p:nvSpPr>
          <p:cNvPr id="26628" name="Rectangle 55"/>
          <p:cNvSpPr>
            <a:spLocks noChangeArrowheads="1"/>
          </p:cNvSpPr>
          <p:nvPr/>
        </p:nvSpPr>
        <p:spPr bwMode="auto">
          <a:xfrm>
            <a:off x="412233" y="1066803"/>
            <a:ext cx="8575675"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en-GB" altLang="ja-JP" sz="2800" b="1" dirty="0">
                <a:solidFill>
                  <a:srgbClr val="002060"/>
                </a:solidFill>
                <a:latin typeface="+mj-lt"/>
                <a:ea typeface="Arial Unicode MS" pitchFamily="34" charset="-128"/>
                <a:cs typeface="Arial Unicode MS" pitchFamily="34" charset="-128"/>
              </a:rPr>
              <a:t>TENDER: ACTEMRA </a:t>
            </a:r>
            <a:r>
              <a:rPr lang="ru-RU" altLang="ja-JP" sz="2800" b="1" dirty="0">
                <a:solidFill>
                  <a:srgbClr val="002060"/>
                </a:solidFill>
                <a:latin typeface="+mj-lt"/>
                <a:ea typeface="Arial Unicode MS" pitchFamily="34" charset="-128"/>
                <a:cs typeface="Arial Unicode MS" pitchFamily="34" charset="-128"/>
              </a:rPr>
              <a:t>обеспечивает значимое улучшение системных проявлений и лабораторных показателей</a:t>
            </a:r>
            <a:r>
              <a:rPr lang="en-GB" altLang="ja-JP" sz="2800" b="1" dirty="0">
                <a:solidFill>
                  <a:srgbClr val="002060"/>
                </a:solidFill>
                <a:latin typeface="+mj-lt"/>
                <a:ea typeface="Arial Unicode MS" pitchFamily="34" charset="-128"/>
                <a:cs typeface="Arial Unicode MS" pitchFamily="34" charset="-128"/>
              </a:rPr>
              <a:t> </a:t>
            </a:r>
            <a:r>
              <a:rPr lang="ru-RU" altLang="ja-JP" sz="2800" b="1" dirty="0">
                <a:solidFill>
                  <a:srgbClr val="002060"/>
                </a:solidFill>
                <a:latin typeface="+mj-lt"/>
                <a:ea typeface="Arial Unicode MS" pitchFamily="34" charset="-128"/>
                <a:cs typeface="Arial Unicode MS" pitchFamily="34" charset="-128"/>
              </a:rPr>
              <a:t>сЮИА на 12-й неделе по сравнению с исходным уровнем</a:t>
            </a:r>
            <a:endParaRPr lang="en-GB" altLang="en-US" sz="2800" b="1" dirty="0">
              <a:solidFill>
                <a:srgbClr val="002060"/>
              </a:solidFill>
              <a:latin typeface="+mj-lt"/>
              <a:ea typeface="Arial Unicode MS" pitchFamily="34" charset="-128"/>
              <a:cs typeface="Arial Unicode MS" pitchFamily="34" charset="-128"/>
            </a:endParaRPr>
          </a:p>
        </p:txBody>
      </p:sp>
      <p:graphicFrame>
        <p:nvGraphicFramePr>
          <p:cNvPr id="58485" name="Group 117"/>
          <p:cNvGraphicFramePr>
            <a:graphicFrameLocks noGrp="1"/>
          </p:cNvGraphicFramePr>
          <p:nvPr>
            <p:extLst>
              <p:ext uri="{D42A27DB-BD31-4B8C-83A1-F6EECF244321}">
                <p14:modId xmlns:p14="http://schemas.microsoft.com/office/powerpoint/2010/main" xmlns="" val="1339909261"/>
              </p:ext>
            </p:extLst>
          </p:nvPr>
        </p:nvGraphicFramePr>
        <p:xfrm>
          <a:off x="848796" y="4996206"/>
          <a:ext cx="3851275" cy="1449387"/>
        </p:xfrm>
        <a:graphic>
          <a:graphicData uri="http://schemas.openxmlformats.org/drawingml/2006/table">
            <a:tbl>
              <a:tblPr/>
              <a:tblGrid>
                <a:gridCol w="1241425">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304925">
                  <a:extLst>
                    <a:ext uri="{9D8B030D-6E8A-4147-A177-3AD203B41FA5}">
                      <a16:colId xmlns:a16="http://schemas.microsoft.com/office/drawing/2014/main" xmlns="" val="20002"/>
                    </a:ext>
                  </a:extLst>
                </a:gridCol>
              </a:tblGrid>
              <a:tr h="530387">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200" b="0" i="0" u="none" strike="noStrike" cap="none" normalizeH="0" baseline="0" dirty="0" smtClean="0">
                        <a:ln>
                          <a:noFill/>
                        </a:ln>
                        <a:solidFill>
                          <a:srgbClr val="FFFFFF"/>
                        </a:solidFill>
                        <a:effectLst/>
                        <a:latin typeface="Arial" charset="0"/>
                      </a:endParaRPr>
                    </a:p>
                  </a:txBody>
                  <a:tcPr marL="90000" marR="18000" marT="46814" marB="46814"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200" b="0" i="0" u="none" strike="noStrike" cap="none" normalizeH="0" baseline="0" smtClean="0">
                          <a:ln>
                            <a:noFill/>
                          </a:ln>
                          <a:solidFill>
                            <a:srgbClr val="FFFFFF"/>
                          </a:solidFill>
                          <a:effectLst/>
                          <a:latin typeface="Arial" charset="0"/>
                        </a:rPr>
                        <a:t>Плацебо</a:t>
                      </a:r>
                      <a:r>
                        <a:rPr kumimoji="0" lang="it-IT" altLang="en-US" sz="1200" b="0" i="0" u="none" strike="noStrike" cap="none" normalizeH="0" baseline="0" smtClean="0">
                          <a:ln>
                            <a:noFill/>
                          </a:ln>
                          <a:solidFill>
                            <a:srgbClr val="FFFFFF"/>
                          </a:solidFill>
                          <a:effectLst/>
                          <a:latin typeface="Arial" charset="0"/>
                        </a:rPr>
                        <a:t/>
                      </a:r>
                      <a:br>
                        <a:rPr kumimoji="0" lang="it-IT" altLang="en-US" sz="1200" b="0" i="0" u="none" strike="noStrike" cap="none" normalizeH="0" baseline="0" smtClean="0">
                          <a:ln>
                            <a:noFill/>
                          </a:ln>
                          <a:solidFill>
                            <a:srgbClr val="FFFFFF"/>
                          </a:solidFill>
                          <a:effectLst/>
                          <a:latin typeface="Arial" charset="0"/>
                        </a:rPr>
                      </a:br>
                      <a:r>
                        <a:rPr kumimoji="0" lang="it-IT" altLang="en-US" sz="1200" b="0" i="0" u="none" strike="noStrike" cap="none" normalizeH="0" baseline="0" smtClean="0">
                          <a:ln>
                            <a:noFill/>
                          </a:ln>
                          <a:solidFill>
                            <a:srgbClr val="FFFFFF"/>
                          </a:solidFill>
                          <a:effectLst/>
                          <a:latin typeface="Arial" charset="0"/>
                        </a:rPr>
                        <a:t>n</a:t>
                      </a:r>
                      <a:r>
                        <a:rPr kumimoji="0" lang="ru-RU" altLang="en-US" sz="1200" b="0" i="0" u="none" strike="noStrike" cap="none" normalizeH="0" baseline="0" smtClean="0">
                          <a:ln>
                            <a:noFill/>
                          </a:ln>
                          <a:solidFill>
                            <a:srgbClr val="FFFFFF"/>
                          </a:solidFill>
                          <a:effectLst/>
                          <a:latin typeface="Arial" charset="0"/>
                        </a:rPr>
                        <a:t> </a:t>
                      </a:r>
                      <a:r>
                        <a:rPr kumimoji="0" lang="it-IT" altLang="en-US" sz="1200" b="0" i="0" u="none" strike="noStrike" cap="none" normalizeH="0" baseline="0" smtClean="0">
                          <a:ln>
                            <a:noFill/>
                          </a:ln>
                          <a:solidFill>
                            <a:srgbClr val="FFFFFF"/>
                          </a:solidFill>
                          <a:effectLst/>
                          <a:latin typeface="Arial" charset="0"/>
                        </a:rPr>
                        <a:t>=</a:t>
                      </a:r>
                      <a:r>
                        <a:rPr kumimoji="0" lang="ru-RU" altLang="en-US" sz="1200" b="0" i="0" u="none" strike="noStrike" cap="none" normalizeH="0" baseline="0" smtClean="0">
                          <a:ln>
                            <a:noFill/>
                          </a:ln>
                          <a:solidFill>
                            <a:srgbClr val="FFFFFF"/>
                          </a:solidFill>
                          <a:effectLst/>
                          <a:latin typeface="Arial" charset="0"/>
                        </a:rPr>
                        <a:t> </a:t>
                      </a:r>
                      <a:r>
                        <a:rPr kumimoji="0" lang="it-IT" altLang="en-US" sz="1200" b="0" i="0" u="none" strike="noStrike" cap="none" normalizeH="0" baseline="0" smtClean="0">
                          <a:ln>
                            <a:noFill/>
                          </a:ln>
                          <a:solidFill>
                            <a:srgbClr val="FFFFFF"/>
                          </a:solidFill>
                          <a:effectLst/>
                          <a:latin typeface="Arial" charset="0"/>
                        </a:rPr>
                        <a:t>37</a:t>
                      </a:r>
                    </a:p>
                  </a:txBody>
                  <a:tcPr marL="90000" marR="90000" marT="46814" marB="46814"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200" b="0" i="0" u="none" strike="noStrike" cap="none" normalizeH="0" baseline="0" dirty="0" smtClean="0">
                          <a:ln>
                            <a:noFill/>
                          </a:ln>
                          <a:solidFill>
                            <a:srgbClr val="FFFFFF"/>
                          </a:solidFill>
                          <a:effectLst/>
                          <a:latin typeface="Arial" charset="0"/>
                        </a:rPr>
                        <a:t>ACTEMRA</a:t>
                      </a:r>
                      <a:br>
                        <a:rPr kumimoji="0" lang="it-IT" altLang="en-US" sz="1200" b="0" i="0" u="none" strike="noStrike" cap="none" normalizeH="0" baseline="0" dirty="0" smtClean="0">
                          <a:ln>
                            <a:noFill/>
                          </a:ln>
                          <a:solidFill>
                            <a:srgbClr val="FFFFFF"/>
                          </a:solidFill>
                          <a:effectLst/>
                          <a:latin typeface="Arial" charset="0"/>
                        </a:rPr>
                      </a:br>
                      <a:r>
                        <a:rPr kumimoji="0" lang="it-IT" altLang="en-US" sz="1200" b="0" i="0" u="none" strike="noStrike" cap="none" normalizeH="0" baseline="0" dirty="0" smtClean="0">
                          <a:ln>
                            <a:noFill/>
                          </a:ln>
                          <a:solidFill>
                            <a:srgbClr val="FFFFFF"/>
                          </a:solidFill>
                          <a:effectLst/>
                          <a:latin typeface="Arial" charset="0"/>
                        </a:rPr>
                        <a:t>n</a:t>
                      </a:r>
                      <a:r>
                        <a:rPr kumimoji="0" lang="ru-RU" altLang="en-US" sz="1200" b="0" i="0" u="none" strike="noStrike" cap="none" normalizeH="0" baseline="0" dirty="0" smtClean="0">
                          <a:ln>
                            <a:noFill/>
                          </a:ln>
                          <a:solidFill>
                            <a:srgbClr val="FFFFFF"/>
                          </a:solidFill>
                          <a:effectLst/>
                          <a:latin typeface="Arial" charset="0"/>
                        </a:rPr>
                        <a:t> </a:t>
                      </a:r>
                      <a:r>
                        <a:rPr kumimoji="0" lang="it-IT" altLang="en-US" sz="1200" b="0" i="0" u="none" strike="noStrike" cap="none" normalizeH="0" baseline="0" dirty="0" smtClean="0">
                          <a:ln>
                            <a:noFill/>
                          </a:ln>
                          <a:solidFill>
                            <a:srgbClr val="FFFFFF"/>
                          </a:solidFill>
                          <a:effectLst/>
                          <a:latin typeface="Arial" charset="0"/>
                        </a:rPr>
                        <a:t>=</a:t>
                      </a:r>
                      <a:r>
                        <a:rPr kumimoji="0" lang="ru-RU" altLang="en-US" sz="1200" b="0" i="0" u="none" strike="noStrike" cap="none" normalizeH="0" baseline="0" dirty="0" smtClean="0">
                          <a:ln>
                            <a:noFill/>
                          </a:ln>
                          <a:solidFill>
                            <a:srgbClr val="FFFFFF"/>
                          </a:solidFill>
                          <a:effectLst/>
                          <a:latin typeface="Arial" charset="0"/>
                        </a:rPr>
                        <a:t> </a:t>
                      </a:r>
                      <a:r>
                        <a:rPr kumimoji="0" lang="it-IT" altLang="en-US" sz="1200" b="0" i="0" u="none" strike="noStrike" cap="none" normalizeH="0" baseline="0" dirty="0" smtClean="0">
                          <a:ln>
                            <a:noFill/>
                          </a:ln>
                          <a:solidFill>
                            <a:srgbClr val="FFFFFF"/>
                          </a:solidFill>
                          <a:effectLst/>
                          <a:latin typeface="Arial" charset="0"/>
                        </a:rPr>
                        <a:t>75</a:t>
                      </a:r>
                    </a:p>
                  </a:txBody>
                  <a:tcPr marL="90000" marR="90000" marT="46814" marB="46814"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459500">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200" b="0" i="0" u="none" strike="noStrike" cap="none" normalizeH="0" baseline="0" smtClean="0">
                          <a:ln>
                            <a:noFill/>
                          </a:ln>
                          <a:solidFill>
                            <a:schemeClr val="tx1"/>
                          </a:solidFill>
                          <a:effectLst/>
                          <a:latin typeface="Arial" charset="0"/>
                        </a:rPr>
                        <a:t>Исходный уровень</a:t>
                      </a:r>
                      <a:r>
                        <a:rPr kumimoji="0" lang="it-IT" altLang="en-US" sz="1200" b="0" i="0" u="none" strike="noStrike" cap="none" normalizeH="0" baseline="0" smtClean="0">
                          <a:ln>
                            <a:noFill/>
                          </a:ln>
                          <a:solidFill>
                            <a:schemeClr val="tx1"/>
                          </a:solidFill>
                          <a:effectLst/>
                          <a:latin typeface="Arial" charset="0"/>
                        </a:rPr>
                        <a:t>, n</a:t>
                      </a:r>
                    </a:p>
                  </a:txBody>
                  <a:tcPr marL="90000" marR="18000" marT="46814" marB="46814"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200" b="0" i="0" u="none" strike="noStrike" cap="none" normalizeH="0" baseline="0" smtClean="0">
                          <a:ln>
                            <a:noFill/>
                          </a:ln>
                          <a:solidFill>
                            <a:schemeClr val="tx1"/>
                          </a:solidFill>
                          <a:effectLst/>
                          <a:latin typeface="Arial" charset="0"/>
                        </a:rPr>
                        <a:t>29</a:t>
                      </a:r>
                    </a:p>
                  </a:txBody>
                  <a:tcPr marL="90000" marR="90000" marT="46814" marB="46814"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200" b="0" i="0" u="none" strike="noStrike" cap="none" normalizeH="0" baseline="0" smtClean="0">
                          <a:ln>
                            <a:noFill/>
                          </a:ln>
                          <a:solidFill>
                            <a:schemeClr val="tx1"/>
                          </a:solidFill>
                          <a:effectLst/>
                          <a:latin typeface="Arial" charset="0"/>
                        </a:rPr>
                        <a:t>50</a:t>
                      </a:r>
                    </a:p>
                  </a:txBody>
                  <a:tcPr marL="90000" marR="90000" marT="46814" marB="46814"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459500">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200" b="0" i="0" u="none" strike="noStrike" cap="none" normalizeH="0" baseline="0" smtClean="0">
                          <a:ln>
                            <a:noFill/>
                          </a:ln>
                          <a:solidFill>
                            <a:schemeClr val="tx1"/>
                          </a:solidFill>
                          <a:effectLst/>
                          <a:latin typeface="Arial" charset="0"/>
                        </a:rPr>
                        <a:t>12-я неделя</a:t>
                      </a:r>
                      <a:r>
                        <a:rPr kumimoji="0" lang="it-IT" altLang="en-US" sz="1200" b="0" i="0" u="none" strike="noStrike" cap="none" normalizeH="0" baseline="0" smtClean="0">
                          <a:ln>
                            <a:noFill/>
                          </a:ln>
                          <a:solidFill>
                            <a:schemeClr val="tx1"/>
                          </a:solidFill>
                          <a:effectLst/>
                          <a:latin typeface="Arial" charset="0"/>
                        </a:rPr>
                        <a:t>, n (%)</a:t>
                      </a:r>
                    </a:p>
                  </a:txBody>
                  <a:tcPr marL="90000" marR="18000" marT="46814" marB="46814"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altLang="en-US" sz="1200" b="0" i="0" u="none" strike="noStrike" cap="none" normalizeH="0" baseline="0" smtClean="0">
                          <a:ln>
                            <a:noFill/>
                          </a:ln>
                          <a:solidFill>
                            <a:schemeClr val="tx1"/>
                          </a:solidFill>
                          <a:effectLst/>
                          <a:latin typeface="Arial" charset="0"/>
                        </a:rPr>
                        <a:t>27 (93</a:t>
                      </a:r>
                      <a:r>
                        <a:rPr kumimoji="0" lang="ru-RU" altLang="en-US" sz="1200" b="0" i="0" u="none" strike="noStrike" cap="none" normalizeH="0" baseline="0" smtClean="0">
                          <a:ln>
                            <a:noFill/>
                          </a:ln>
                          <a:solidFill>
                            <a:schemeClr val="tx1"/>
                          </a:solidFill>
                          <a:effectLst/>
                          <a:latin typeface="Arial" charset="0"/>
                        </a:rPr>
                        <a:t>,</a:t>
                      </a:r>
                      <a:r>
                        <a:rPr kumimoji="0" lang="en-US" altLang="en-US" sz="1200" b="0" i="0" u="none" strike="noStrike" cap="none" normalizeH="0" baseline="0" smtClean="0">
                          <a:ln>
                            <a:noFill/>
                          </a:ln>
                          <a:solidFill>
                            <a:schemeClr val="tx1"/>
                          </a:solidFill>
                          <a:effectLst/>
                          <a:latin typeface="Arial" charset="0"/>
                        </a:rPr>
                        <a:t>1)</a:t>
                      </a:r>
                    </a:p>
                  </a:txBody>
                  <a:tcPr marL="90000" marR="90000" marT="46814" marB="46814"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en-US" altLang="en-US" sz="1200" b="0" i="0" u="none" strike="noStrike" cap="none" normalizeH="0" baseline="0" dirty="0" smtClean="0">
                          <a:ln>
                            <a:noFill/>
                          </a:ln>
                          <a:solidFill>
                            <a:schemeClr val="tx1"/>
                          </a:solidFill>
                          <a:effectLst/>
                          <a:latin typeface="Arial" charset="0"/>
                        </a:rPr>
                        <a:t>10 (20</a:t>
                      </a:r>
                      <a:r>
                        <a:rPr kumimoji="0" lang="ru-RU" altLang="en-US" sz="1200" b="0" i="0" u="none" strike="noStrike" cap="none" normalizeH="0" baseline="0" dirty="0" smtClean="0">
                          <a:ln>
                            <a:noFill/>
                          </a:ln>
                          <a:solidFill>
                            <a:schemeClr val="tx1"/>
                          </a:solidFill>
                          <a:effectLst/>
                          <a:latin typeface="Arial" charset="0"/>
                        </a:rPr>
                        <a:t>,</a:t>
                      </a:r>
                      <a:r>
                        <a:rPr kumimoji="0" lang="en-US" altLang="en-US" sz="1200" b="0" i="0" u="none" strike="noStrike" cap="none" normalizeH="0" baseline="0" dirty="0" smtClean="0">
                          <a:ln>
                            <a:noFill/>
                          </a:ln>
                          <a:solidFill>
                            <a:schemeClr val="tx1"/>
                          </a:solidFill>
                          <a:effectLst/>
                          <a:latin typeface="Arial" charset="0"/>
                        </a:rPr>
                        <a:t>0)</a:t>
                      </a:r>
                    </a:p>
                  </a:txBody>
                  <a:tcPr marL="90000" marR="90000" marT="46814" marB="46814"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graphicFrame>
        <p:nvGraphicFramePr>
          <p:cNvPr id="58488" name="Group 120"/>
          <p:cNvGraphicFramePr>
            <a:graphicFrameLocks noGrp="1"/>
          </p:cNvGraphicFramePr>
          <p:nvPr>
            <p:extLst>
              <p:ext uri="{D42A27DB-BD31-4B8C-83A1-F6EECF244321}">
                <p14:modId xmlns:p14="http://schemas.microsoft.com/office/powerpoint/2010/main" xmlns="" val="381550728"/>
              </p:ext>
            </p:extLst>
          </p:nvPr>
        </p:nvGraphicFramePr>
        <p:xfrm>
          <a:off x="4981852" y="4939509"/>
          <a:ext cx="3851275" cy="1449387"/>
        </p:xfrm>
        <a:graphic>
          <a:graphicData uri="http://schemas.openxmlformats.org/drawingml/2006/table">
            <a:tbl>
              <a:tblPr/>
              <a:tblGrid>
                <a:gridCol w="1241425">
                  <a:extLst>
                    <a:ext uri="{9D8B030D-6E8A-4147-A177-3AD203B41FA5}">
                      <a16:colId xmlns:a16="http://schemas.microsoft.com/office/drawing/2014/main" xmlns="" val="20000"/>
                    </a:ext>
                  </a:extLst>
                </a:gridCol>
                <a:gridCol w="1304925">
                  <a:extLst>
                    <a:ext uri="{9D8B030D-6E8A-4147-A177-3AD203B41FA5}">
                      <a16:colId xmlns:a16="http://schemas.microsoft.com/office/drawing/2014/main" xmlns="" val="20001"/>
                    </a:ext>
                  </a:extLst>
                </a:gridCol>
                <a:gridCol w="1304925">
                  <a:extLst>
                    <a:ext uri="{9D8B030D-6E8A-4147-A177-3AD203B41FA5}">
                      <a16:colId xmlns:a16="http://schemas.microsoft.com/office/drawing/2014/main" xmlns="" val="20002"/>
                    </a:ext>
                  </a:extLst>
                </a:gridCol>
              </a:tblGrid>
              <a:tr h="530387">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endParaRPr kumimoji="0" lang="it-IT" altLang="en-US" sz="1200" b="0" i="0" u="none" strike="noStrike" cap="none" normalizeH="0" baseline="0" dirty="0" smtClean="0">
                        <a:ln>
                          <a:noFill/>
                        </a:ln>
                        <a:solidFill>
                          <a:srgbClr val="FFFFFF"/>
                        </a:solidFill>
                        <a:effectLst/>
                        <a:latin typeface="Arial" charset="0"/>
                      </a:endParaRPr>
                    </a:p>
                  </a:txBody>
                  <a:tcPr marL="90000" marR="18000" marT="46814" marB="46814"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ru-RU" altLang="en-US" sz="1200" b="0" i="0" u="none" strike="noStrike" cap="none" normalizeH="0" baseline="0" dirty="0" smtClean="0">
                          <a:ln>
                            <a:noFill/>
                          </a:ln>
                          <a:solidFill>
                            <a:srgbClr val="FFFFFF"/>
                          </a:solidFill>
                          <a:effectLst/>
                          <a:latin typeface="Arial" charset="0"/>
                        </a:rPr>
                        <a:t>Плацебо</a:t>
                      </a:r>
                      <a:r>
                        <a:rPr kumimoji="0" lang="it-IT" altLang="en-US" sz="1200" b="0" i="0" u="none" strike="noStrike" cap="none" normalizeH="0" baseline="0" dirty="0" smtClean="0">
                          <a:ln>
                            <a:noFill/>
                          </a:ln>
                          <a:solidFill>
                            <a:srgbClr val="FFFFFF"/>
                          </a:solidFill>
                          <a:effectLst/>
                          <a:latin typeface="Arial" charset="0"/>
                        </a:rPr>
                        <a:t/>
                      </a:r>
                      <a:br>
                        <a:rPr kumimoji="0" lang="it-IT" altLang="en-US" sz="1200" b="0" i="0" u="none" strike="noStrike" cap="none" normalizeH="0" baseline="0" dirty="0" smtClean="0">
                          <a:ln>
                            <a:noFill/>
                          </a:ln>
                          <a:solidFill>
                            <a:srgbClr val="FFFFFF"/>
                          </a:solidFill>
                          <a:effectLst/>
                          <a:latin typeface="Arial" charset="0"/>
                        </a:rPr>
                      </a:br>
                      <a:r>
                        <a:rPr kumimoji="0" lang="it-IT" altLang="en-US" sz="1200" b="0" i="0" u="none" strike="noStrike" cap="none" normalizeH="0" baseline="0" dirty="0" smtClean="0">
                          <a:ln>
                            <a:noFill/>
                          </a:ln>
                          <a:solidFill>
                            <a:srgbClr val="FFFFFF"/>
                          </a:solidFill>
                          <a:effectLst/>
                          <a:latin typeface="Arial" charset="0"/>
                        </a:rPr>
                        <a:t>n</a:t>
                      </a:r>
                      <a:r>
                        <a:rPr kumimoji="0" lang="ru-RU" altLang="en-US" sz="1200" b="0" i="0" u="none" strike="noStrike" cap="none" normalizeH="0" baseline="0" dirty="0" smtClean="0">
                          <a:ln>
                            <a:noFill/>
                          </a:ln>
                          <a:solidFill>
                            <a:srgbClr val="FFFFFF"/>
                          </a:solidFill>
                          <a:effectLst/>
                          <a:latin typeface="Arial" charset="0"/>
                        </a:rPr>
                        <a:t> </a:t>
                      </a:r>
                      <a:r>
                        <a:rPr kumimoji="0" lang="it-IT" altLang="en-US" sz="1200" b="0" i="0" u="none" strike="noStrike" cap="none" normalizeH="0" baseline="0" dirty="0" smtClean="0">
                          <a:ln>
                            <a:noFill/>
                          </a:ln>
                          <a:solidFill>
                            <a:srgbClr val="FFFFFF"/>
                          </a:solidFill>
                          <a:effectLst/>
                          <a:latin typeface="Arial" charset="0"/>
                        </a:rPr>
                        <a:t>=</a:t>
                      </a:r>
                      <a:r>
                        <a:rPr kumimoji="0" lang="ru-RU" altLang="en-US" sz="1200" b="0" i="0" u="none" strike="noStrike" cap="none" normalizeH="0" baseline="0" dirty="0" smtClean="0">
                          <a:ln>
                            <a:noFill/>
                          </a:ln>
                          <a:solidFill>
                            <a:srgbClr val="FFFFFF"/>
                          </a:solidFill>
                          <a:effectLst/>
                          <a:latin typeface="Arial" charset="0"/>
                        </a:rPr>
                        <a:t> </a:t>
                      </a:r>
                      <a:r>
                        <a:rPr kumimoji="0" lang="it-IT" altLang="en-US" sz="1200" b="0" i="0" u="none" strike="noStrike" cap="none" normalizeH="0" baseline="0" dirty="0" smtClean="0">
                          <a:ln>
                            <a:noFill/>
                          </a:ln>
                          <a:solidFill>
                            <a:srgbClr val="FFFFFF"/>
                          </a:solidFill>
                          <a:effectLst/>
                          <a:latin typeface="Arial" charset="0"/>
                        </a:rPr>
                        <a:t>37</a:t>
                      </a:r>
                    </a:p>
                  </a:txBody>
                  <a:tcPr marL="90000" marR="90000" marT="46814" marB="46814" anchor="ctr" horzOverflow="overflow">
                    <a:lnL>
                      <a:noFill/>
                    </a:lnL>
                    <a:lnR>
                      <a:noFill/>
                    </a:lnR>
                    <a:lnT>
                      <a:noFill/>
                    </a:lnT>
                    <a:lnB>
                      <a:noFill/>
                    </a:lnB>
                    <a:lnTlToBr>
                      <a:noFill/>
                    </a:lnTlToBr>
                    <a:lnBlToTr>
                      <a:noFill/>
                    </a:lnBlToTr>
                    <a:solidFill>
                      <a:schemeClr val="accent2"/>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0"/>
                        </a:spcBef>
                        <a:spcAft>
                          <a:spcPct val="0"/>
                        </a:spcAft>
                        <a:buClr>
                          <a:schemeClr val="accent1"/>
                        </a:buClr>
                        <a:buSzPct val="65000"/>
                        <a:buFont typeface="Wingdings" pitchFamily="2" charset="2"/>
                        <a:buNone/>
                        <a:tabLst/>
                      </a:pPr>
                      <a:r>
                        <a:rPr kumimoji="0" lang="it-IT" altLang="en-US" sz="1200" b="0" i="0" u="none" strike="noStrike" cap="none" normalizeH="0" baseline="0" dirty="0" smtClean="0">
                          <a:ln>
                            <a:noFill/>
                          </a:ln>
                          <a:solidFill>
                            <a:srgbClr val="FFFFFF"/>
                          </a:solidFill>
                          <a:effectLst/>
                          <a:latin typeface="Arial" charset="0"/>
                        </a:rPr>
                        <a:t>ACTEMRA</a:t>
                      </a:r>
                      <a:br>
                        <a:rPr kumimoji="0" lang="it-IT" altLang="en-US" sz="1200" b="0" i="0" u="none" strike="noStrike" cap="none" normalizeH="0" baseline="0" dirty="0" smtClean="0">
                          <a:ln>
                            <a:noFill/>
                          </a:ln>
                          <a:solidFill>
                            <a:srgbClr val="FFFFFF"/>
                          </a:solidFill>
                          <a:effectLst/>
                          <a:latin typeface="Arial" charset="0"/>
                        </a:rPr>
                      </a:br>
                      <a:r>
                        <a:rPr kumimoji="0" lang="it-IT" altLang="en-US" sz="1200" b="0" i="0" u="none" strike="noStrike" cap="none" normalizeH="0" baseline="0" dirty="0" smtClean="0">
                          <a:ln>
                            <a:noFill/>
                          </a:ln>
                          <a:solidFill>
                            <a:srgbClr val="FFFFFF"/>
                          </a:solidFill>
                          <a:effectLst/>
                          <a:latin typeface="Arial" charset="0"/>
                        </a:rPr>
                        <a:t>n</a:t>
                      </a:r>
                      <a:r>
                        <a:rPr kumimoji="0" lang="ru-RU" altLang="en-US" sz="1200" b="0" i="0" u="none" strike="noStrike" cap="none" normalizeH="0" baseline="0" dirty="0" smtClean="0">
                          <a:ln>
                            <a:noFill/>
                          </a:ln>
                          <a:solidFill>
                            <a:srgbClr val="FFFFFF"/>
                          </a:solidFill>
                          <a:effectLst/>
                          <a:latin typeface="Arial" charset="0"/>
                        </a:rPr>
                        <a:t> </a:t>
                      </a:r>
                      <a:r>
                        <a:rPr kumimoji="0" lang="it-IT" altLang="en-US" sz="1200" b="0" i="0" u="none" strike="noStrike" cap="none" normalizeH="0" baseline="0" dirty="0" smtClean="0">
                          <a:ln>
                            <a:noFill/>
                          </a:ln>
                          <a:solidFill>
                            <a:srgbClr val="FFFFFF"/>
                          </a:solidFill>
                          <a:effectLst/>
                          <a:latin typeface="Arial" charset="0"/>
                        </a:rPr>
                        <a:t>=</a:t>
                      </a:r>
                      <a:r>
                        <a:rPr kumimoji="0" lang="ru-RU" altLang="en-US" sz="1200" b="0" i="0" u="none" strike="noStrike" cap="none" normalizeH="0" baseline="0" dirty="0" smtClean="0">
                          <a:ln>
                            <a:noFill/>
                          </a:ln>
                          <a:solidFill>
                            <a:srgbClr val="FFFFFF"/>
                          </a:solidFill>
                          <a:effectLst/>
                          <a:latin typeface="Arial" charset="0"/>
                        </a:rPr>
                        <a:t> </a:t>
                      </a:r>
                      <a:r>
                        <a:rPr kumimoji="0" lang="it-IT" altLang="en-US" sz="1200" b="0" i="0" u="none" strike="noStrike" cap="none" normalizeH="0" baseline="0" dirty="0" smtClean="0">
                          <a:ln>
                            <a:noFill/>
                          </a:ln>
                          <a:solidFill>
                            <a:srgbClr val="FFFFFF"/>
                          </a:solidFill>
                          <a:effectLst/>
                          <a:latin typeface="Arial" charset="0"/>
                        </a:rPr>
                        <a:t>75</a:t>
                      </a:r>
                    </a:p>
                  </a:txBody>
                  <a:tcPr marL="90000" marR="90000" marT="46814" marB="46814" anchor="ctr" horzOverflow="overflow">
                    <a:lnL>
                      <a:noFill/>
                    </a:lnL>
                    <a:lnR>
                      <a:noFill/>
                    </a:lnR>
                    <a:lnT>
                      <a:noFill/>
                    </a:lnT>
                    <a:lnB>
                      <a:noFill/>
                    </a:lnB>
                    <a:lnTlToBr>
                      <a:noFill/>
                    </a:lnTlToBr>
                    <a:lnBlToTr>
                      <a:noFill/>
                    </a:lnBlToTr>
                    <a:solidFill>
                      <a:schemeClr val="accent2"/>
                    </a:solidFill>
                  </a:tcPr>
                </a:tc>
                <a:extLst>
                  <a:ext uri="{0D108BD9-81ED-4DB2-BD59-A6C34878D82A}">
                    <a16:rowId xmlns:a16="http://schemas.microsoft.com/office/drawing/2014/main" xmlns="" val="10000"/>
                  </a:ext>
                </a:extLst>
              </a:tr>
              <a:tr h="459500">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200" b="0" i="0" u="none" strike="noStrike" cap="none" normalizeH="0" baseline="0" smtClean="0">
                          <a:ln>
                            <a:noFill/>
                          </a:ln>
                          <a:solidFill>
                            <a:schemeClr val="tx1"/>
                          </a:solidFill>
                          <a:effectLst/>
                          <a:latin typeface="Arial" charset="0"/>
                        </a:rPr>
                        <a:t>Исходный уровень</a:t>
                      </a:r>
                      <a:r>
                        <a:rPr kumimoji="0" lang="it-IT" altLang="en-US" sz="1200" b="0" i="0" u="none" strike="noStrike" cap="none" normalizeH="0" baseline="0" smtClean="0">
                          <a:ln>
                            <a:noFill/>
                          </a:ln>
                          <a:solidFill>
                            <a:schemeClr val="tx1"/>
                          </a:solidFill>
                          <a:effectLst/>
                          <a:latin typeface="Arial" charset="0"/>
                        </a:rPr>
                        <a:t>, n</a:t>
                      </a:r>
                    </a:p>
                  </a:txBody>
                  <a:tcPr marL="90000" marR="18000" marT="46814" marB="46814"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200" b="0" i="0" u="none" strike="noStrike" cap="none" normalizeH="0" baseline="0" smtClean="0">
                          <a:ln>
                            <a:noFill/>
                          </a:ln>
                          <a:solidFill>
                            <a:schemeClr val="tx1"/>
                          </a:solidFill>
                          <a:effectLst/>
                          <a:latin typeface="Arial" charset="0"/>
                        </a:rPr>
                        <a:t>26</a:t>
                      </a:r>
                    </a:p>
                  </a:txBody>
                  <a:tcPr marL="90000" marR="90000" marT="46814" marB="46814"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200" b="0" i="0" u="none" strike="noStrike" cap="none" normalizeH="0" baseline="0" smtClean="0">
                          <a:ln>
                            <a:noFill/>
                          </a:ln>
                          <a:solidFill>
                            <a:schemeClr val="tx1"/>
                          </a:solidFill>
                          <a:effectLst/>
                          <a:latin typeface="Arial" charset="0"/>
                        </a:rPr>
                        <a:t>52</a:t>
                      </a:r>
                    </a:p>
                  </a:txBody>
                  <a:tcPr marL="90000" marR="90000" marT="46814" marB="46814" anchor="ctr" horzOverflow="overflow">
                    <a:lnL>
                      <a:noFill/>
                    </a:lnL>
                    <a:lnR>
                      <a:noFill/>
                    </a:lnR>
                    <a:lnT>
                      <a:noFill/>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459500">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ru-RU" altLang="en-US" sz="1200" b="0" i="0" u="none" strike="noStrike" cap="none" normalizeH="0" baseline="0" smtClean="0">
                          <a:ln>
                            <a:noFill/>
                          </a:ln>
                          <a:solidFill>
                            <a:schemeClr val="tx1"/>
                          </a:solidFill>
                          <a:effectLst/>
                          <a:latin typeface="Arial" charset="0"/>
                        </a:rPr>
                        <a:t>12-я неделя</a:t>
                      </a:r>
                      <a:r>
                        <a:rPr kumimoji="0" lang="it-IT" altLang="en-US" sz="1200" b="0" i="0" u="none" strike="noStrike" cap="none" normalizeH="0" baseline="0" smtClean="0">
                          <a:ln>
                            <a:noFill/>
                          </a:ln>
                          <a:solidFill>
                            <a:schemeClr val="tx1"/>
                          </a:solidFill>
                          <a:effectLst/>
                          <a:latin typeface="Arial" charset="0"/>
                        </a:rPr>
                        <a:t>, n (%)</a:t>
                      </a:r>
                    </a:p>
                  </a:txBody>
                  <a:tcPr marL="90000" marR="18000" marT="46814" marB="46814"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200" b="0" i="0" u="none" strike="noStrike" cap="none" normalizeH="0" baseline="0" smtClean="0">
                          <a:ln>
                            <a:noFill/>
                          </a:ln>
                          <a:solidFill>
                            <a:schemeClr val="tx1"/>
                          </a:solidFill>
                          <a:effectLst/>
                          <a:latin typeface="Arial" charset="0"/>
                        </a:rPr>
                        <a:t>25 (96</a:t>
                      </a:r>
                      <a:r>
                        <a:rPr kumimoji="0" lang="ru-RU" altLang="en-US" sz="1200" b="0" i="0" u="none" strike="noStrike" cap="none" normalizeH="0" baseline="0" smtClean="0">
                          <a:ln>
                            <a:noFill/>
                          </a:ln>
                          <a:solidFill>
                            <a:schemeClr val="tx1"/>
                          </a:solidFill>
                          <a:effectLst/>
                          <a:latin typeface="Arial" charset="0"/>
                        </a:rPr>
                        <a:t>,</a:t>
                      </a:r>
                      <a:r>
                        <a:rPr kumimoji="0" lang="it-IT" altLang="en-US" sz="1200" b="0" i="0" u="none" strike="noStrike" cap="none" normalizeH="0" baseline="0" smtClean="0">
                          <a:ln>
                            <a:noFill/>
                          </a:ln>
                          <a:solidFill>
                            <a:schemeClr val="tx1"/>
                          </a:solidFill>
                          <a:effectLst/>
                          <a:latin typeface="Arial" charset="0"/>
                        </a:rPr>
                        <a:t>2)</a:t>
                      </a:r>
                    </a:p>
                  </a:txBody>
                  <a:tcPr marL="90000" marR="90000" marT="46814" marB="46814"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tc>
                  <a:txBody>
                    <a:bodyPr/>
                    <a:lstStyle>
                      <a:lvl1pPr algn="l">
                        <a:spcBef>
                          <a:spcPct val="20000"/>
                        </a:spcBef>
                        <a:buClr>
                          <a:schemeClr val="accent1"/>
                        </a:buClr>
                        <a:buSzPct val="65000"/>
                        <a:buFont typeface="Wingdings" pitchFamily="2" charset="2"/>
                        <a:defRPr sz="2600">
                          <a:solidFill>
                            <a:schemeClr val="tx1"/>
                          </a:solidFill>
                          <a:latin typeface="Arial" charset="0"/>
                        </a:defRPr>
                      </a:lvl1pPr>
                      <a:lvl2pPr marL="742950" indent="-285750" algn="l">
                        <a:spcBef>
                          <a:spcPct val="20000"/>
                        </a:spcBef>
                        <a:buClr>
                          <a:schemeClr val="accent2"/>
                        </a:buClr>
                        <a:buSzPct val="60000"/>
                        <a:buFont typeface="Wingdings" pitchFamily="2" charset="2"/>
                        <a:defRPr sz="2200">
                          <a:solidFill>
                            <a:schemeClr val="tx1"/>
                          </a:solidFill>
                          <a:latin typeface="Arial" charset="0"/>
                        </a:defRPr>
                      </a:lvl2pPr>
                      <a:lvl3pPr marL="1143000" indent="-228600" algn="l">
                        <a:spcBef>
                          <a:spcPct val="20000"/>
                        </a:spcBef>
                        <a:buClr>
                          <a:schemeClr val="accent1"/>
                        </a:buClr>
                        <a:buSzPct val="65000"/>
                        <a:buFont typeface="Wingdings" pitchFamily="2" charset="2"/>
                        <a:defRPr sz="2000">
                          <a:solidFill>
                            <a:schemeClr val="tx1"/>
                          </a:solidFill>
                          <a:latin typeface="Arial" charset="0"/>
                        </a:defRPr>
                      </a:lvl3pPr>
                      <a:lvl4pPr marL="1600200" indent="-228600" algn="l">
                        <a:spcBef>
                          <a:spcPct val="20000"/>
                        </a:spcBef>
                        <a:buClr>
                          <a:schemeClr val="accent2"/>
                        </a:buClr>
                        <a:buSzPct val="70000"/>
                        <a:buFont typeface="Wingdings" pitchFamily="2" charset="2"/>
                        <a:defRPr>
                          <a:solidFill>
                            <a:schemeClr val="tx1"/>
                          </a:solidFill>
                          <a:latin typeface="Arial" charset="0"/>
                        </a:defRPr>
                      </a:lvl4pPr>
                      <a:lvl5pPr marL="2057400" indent="-228600" algn="l">
                        <a:spcBef>
                          <a:spcPct val="20000"/>
                        </a:spcBef>
                        <a:buClr>
                          <a:schemeClr val="accent1"/>
                        </a:buClr>
                        <a:buSzPct val="75000"/>
                        <a:buFont typeface="Wingdings" pitchFamily="2" charset="2"/>
                        <a:defRPr>
                          <a:solidFill>
                            <a:schemeClr val="tx1"/>
                          </a:solidFill>
                          <a:latin typeface="Arial" charset="0"/>
                        </a:defRPr>
                      </a:lvl5pPr>
                      <a:lvl6pPr marL="25146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6pPr>
                      <a:lvl7pPr marL="29718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7pPr>
                      <a:lvl8pPr marL="34290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8pPr>
                      <a:lvl9pPr marL="3886200" indent="-228600" fontAlgn="base">
                        <a:spcBef>
                          <a:spcPct val="20000"/>
                        </a:spcBef>
                        <a:spcAft>
                          <a:spcPct val="0"/>
                        </a:spcAft>
                        <a:buClr>
                          <a:schemeClr val="accent1"/>
                        </a:buClr>
                        <a:buSzPct val="75000"/>
                        <a:buFont typeface="Wingdings" pitchFamily="2" charset="2"/>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
                          <a:schemeClr val="accent1"/>
                        </a:buClr>
                        <a:buSzPct val="65000"/>
                        <a:buFont typeface="Wingdings" pitchFamily="2" charset="2"/>
                        <a:buNone/>
                        <a:tabLst/>
                      </a:pPr>
                      <a:r>
                        <a:rPr kumimoji="0" lang="it-IT" altLang="en-US" sz="1200" b="0" i="0" u="none" strike="noStrike" cap="none" normalizeH="0" baseline="0" dirty="0" smtClean="0">
                          <a:ln>
                            <a:noFill/>
                          </a:ln>
                          <a:solidFill>
                            <a:schemeClr val="tx1"/>
                          </a:solidFill>
                          <a:effectLst/>
                          <a:latin typeface="Arial" charset="0"/>
                        </a:rPr>
                        <a:t>5 (9</a:t>
                      </a:r>
                      <a:r>
                        <a:rPr kumimoji="0" lang="ru-RU" altLang="en-US" sz="1200" b="0" i="0" u="none" strike="noStrike" cap="none" normalizeH="0" baseline="0" dirty="0" smtClean="0">
                          <a:ln>
                            <a:noFill/>
                          </a:ln>
                          <a:solidFill>
                            <a:schemeClr val="tx1"/>
                          </a:solidFill>
                          <a:effectLst/>
                          <a:latin typeface="Arial" charset="0"/>
                        </a:rPr>
                        <a:t>,</a:t>
                      </a:r>
                      <a:r>
                        <a:rPr kumimoji="0" lang="it-IT" altLang="en-US" sz="1200" b="0" i="0" u="none" strike="noStrike" cap="none" normalizeH="0" baseline="0" dirty="0" smtClean="0">
                          <a:ln>
                            <a:noFill/>
                          </a:ln>
                          <a:solidFill>
                            <a:schemeClr val="tx1"/>
                          </a:solidFill>
                          <a:effectLst/>
                          <a:latin typeface="Arial" charset="0"/>
                        </a:rPr>
                        <a:t>6)</a:t>
                      </a:r>
                    </a:p>
                  </a:txBody>
                  <a:tcPr marL="90000" marR="90000" marT="46814" marB="46814" anchor="ctr" horzOverflow="overflow">
                    <a:lnL>
                      <a:noFill/>
                    </a:lnL>
                    <a:lnR>
                      <a:noFill/>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grpSp>
        <p:nvGrpSpPr>
          <p:cNvPr id="3" name="Group 268"/>
          <p:cNvGrpSpPr>
            <a:grpSpLocks/>
          </p:cNvGrpSpPr>
          <p:nvPr/>
        </p:nvGrpSpPr>
        <p:grpSpPr bwMode="auto">
          <a:xfrm>
            <a:off x="6562726" y="2690815"/>
            <a:ext cx="752475" cy="2300287"/>
            <a:chOff x="4038" y="1596"/>
            <a:chExt cx="474" cy="1449"/>
          </a:xfrm>
        </p:grpSpPr>
        <p:sp>
          <p:nvSpPr>
            <p:cNvPr id="26728" name="AutoShape 246"/>
            <p:cNvSpPr>
              <a:spLocks noChangeArrowheads="1"/>
            </p:cNvSpPr>
            <p:nvPr/>
          </p:nvSpPr>
          <p:spPr bwMode="gray">
            <a:xfrm>
              <a:off x="4038" y="1596"/>
              <a:ext cx="474" cy="1449"/>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6729" name="Rectangle 143"/>
            <p:cNvSpPr>
              <a:spLocks noChangeArrowheads="1"/>
            </p:cNvSpPr>
            <p:nvPr/>
          </p:nvSpPr>
          <p:spPr bwMode="gray">
            <a:xfrm>
              <a:off x="4038" y="2931"/>
              <a:ext cx="474" cy="113"/>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grpSp>
        <p:nvGrpSpPr>
          <p:cNvPr id="4" name="Group 267"/>
          <p:cNvGrpSpPr>
            <a:grpSpLocks/>
          </p:cNvGrpSpPr>
          <p:nvPr/>
        </p:nvGrpSpPr>
        <p:grpSpPr bwMode="auto">
          <a:xfrm>
            <a:off x="2349500" y="2741613"/>
            <a:ext cx="752475" cy="2249487"/>
            <a:chOff x="1384" y="1634"/>
            <a:chExt cx="474" cy="1417"/>
          </a:xfrm>
        </p:grpSpPr>
        <p:sp>
          <p:nvSpPr>
            <p:cNvPr id="26726" name="AutoShape 223"/>
            <p:cNvSpPr>
              <a:spLocks noChangeArrowheads="1"/>
            </p:cNvSpPr>
            <p:nvPr/>
          </p:nvSpPr>
          <p:spPr bwMode="gray">
            <a:xfrm>
              <a:off x="1384" y="1634"/>
              <a:ext cx="474" cy="141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6727" name="Rectangle 149"/>
            <p:cNvSpPr>
              <a:spLocks noChangeArrowheads="1"/>
            </p:cNvSpPr>
            <p:nvPr/>
          </p:nvSpPr>
          <p:spPr bwMode="gray">
            <a:xfrm>
              <a:off x="1384" y="2983"/>
              <a:ext cx="474" cy="68"/>
            </a:xfrm>
            <a:prstGeom prst="rect">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grpSp>
        <p:nvGrpSpPr>
          <p:cNvPr id="5" name="Group 266"/>
          <p:cNvGrpSpPr>
            <a:grpSpLocks/>
          </p:cNvGrpSpPr>
          <p:nvPr/>
        </p:nvGrpSpPr>
        <p:grpSpPr bwMode="auto">
          <a:xfrm>
            <a:off x="3594101" y="4510090"/>
            <a:ext cx="752475" cy="485775"/>
            <a:chOff x="2168" y="2745"/>
            <a:chExt cx="474" cy="306"/>
          </a:xfrm>
        </p:grpSpPr>
        <p:sp>
          <p:nvSpPr>
            <p:cNvPr id="26724" name="AutoShape 224"/>
            <p:cNvSpPr>
              <a:spLocks noChangeArrowheads="1"/>
            </p:cNvSpPr>
            <p:nvPr/>
          </p:nvSpPr>
          <p:spPr bwMode="black">
            <a:xfrm>
              <a:off x="2168" y="2745"/>
              <a:ext cx="474" cy="302"/>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sp>
          <p:nvSpPr>
            <p:cNvPr id="26725" name="Rectangle 152"/>
            <p:cNvSpPr>
              <a:spLocks noChangeArrowheads="1"/>
            </p:cNvSpPr>
            <p:nvPr/>
          </p:nvSpPr>
          <p:spPr bwMode="black">
            <a:xfrm>
              <a:off x="2168" y="2983"/>
              <a:ext cx="474" cy="68"/>
            </a:xfrm>
            <a:prstGeom prst="rect">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endParaRPr lang="en-US" altLang="en-US" sz="1200"/>
            </a:p>
          </p:txBody>
        </p:sp>
      </p:grpSp>
      <p:sp>
        <p:nvSpPr>
          <p:cNvPr id="26657" name="Text Box 1146"/>
          <p:cNvSpPr txBox="1">
            <a:spLocks noChangeArrowheads="1"/>
          </p:cNvSpPr>
          <p:nvPr/>
        </p:nvSpPr>
        <p:spPr bwMode="gray">
          <a:xfrm>
            <a:off x="6907490" y="1485900"/>
            <a:ext cx="113133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a:spcBef>
                <a:spcPct val="0"/>
              </a:spcBef>
              <a:buClrTx/>
              <a:buSzTx/>
              <a:buFontTx/>
              <a:buNone/>
            </a:pPr>
            <a:r>
              <a:rPr lang="ru-RU" altLang="en-US" sz="1400" b="1">
                <a:solidFill>
                  <a:schemeClr val="accent2"/>
                </a:solidFill>
              </a:rPr>
              <a:t>Тромбоциты</a:t>
            </a:r>
            <a:r>
              <a:rPr lang="en-US" altLang="en-US" sz="1200" b="1">
                <a:solidFill>
                  <a:schemeClr val="accent2"/>
                </a:solidFill>
              </a:rPr>
              <a:t/>
            </a:r>
            <a:br>
              <a:rPr lang="en-US" altLang="en-US" sz="1200" b="1">
                <a:solidFill>
                  <a:schemeClr val="accent2"/>
                </a:solidFill>
              </a:rPr>
            </a:br>
            <a:r>
              <a:rPr lang="en-US" altLang="en-US" sz="1200" b="1" i="1"/>
              <a:t>P </a:t>
            </a:r>
            <a:r>
              <a:rPr lang="en-US" altLang="en-US" sz="1200" b="1"/>
              <a:t>&lt; 0,0001</a:t>
            </a:r>
            <a:endParaRPr lang="it-IT" altLang="en-US" sz="1200" b="1"/>
          </a:p>
        </p:txBody>
      </p:sp>
      <p:grpSp>
        <p:nvGrpSpPr>
          <p:cNvPr id="6" name="Group 155"/>
          <p:cNvGrpSpPr>
            <a:grpSpLocks/>
          </p:cNvGrpSpPr>
          <p:nvPr/>
        </p:nvGrpSpPr>
        <p:grpSpPr bwMode="auto">
          <a:xfrm>
            <a:off x="6175376" y="2114552"/>
            <a:ext cx="2120901" cy="163513"/>
            <a:chOff x="3794" y="1236"/>
            <a:chExt cx="1336" cy="103"/>
          </a:xfrm>
        </p:grpSpPr>
        <p:grpSp>
          <p:nvGrpSpPr>
            <p:cNvPr id="7" name="Group 156"/>
            <p:cNvGrpSpPr>
              <a:grpSpLocks/>
            </p:cNvGrpSpPr>
            <p:nvPr/>
          </p:nvGrpSpPr>
          <p:grpSpPr bwMode="auto">
            <a:xfrm>
              <a:off x="4557" y="1236"/>
              <a:ext cx="573" cy="103"/>
              <a:chOff x="4557" y="1236"/>
              <a:chExt cx="573" cy="103"/>
            </a:xfrm>
          </p:grpSpPr>
          <p:sp>
            <p:nvSpPr>
              <p:cNvPr id="26722" name="Text Box 36"/>
              <p:cNvSpPr txBox="1">
                <a:spLocks noChangeArrowheads="1"/>
              </p:cNvSpPr>
              <p:nvPr/>
            </p:nvSpPr>
            <p:spPr bwMode="auto">
              <a:xfrm>
                <a:off x="4725" y="1239"/>
                <a:ext cx="405"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000" b="1" dirty="0" smtClean="0">
                    <a:cs typeface="Arial" charset="0"/>
                  </a:rPr>
                  <a:t>ACTEMRA</a:t>
                </a:r>
                <a:endParaRPr lang="en-US" altLang="en-US" sz="1000" dirty="0">
                  <a:cs typeface="Arial" charset="0"/>
                </a:endParaRPr>
              </a:p>
            </p:txBody>
          </p:sp>
          <p:sp>
            <p:nvSpPr>
              <p:cNvPr id="26723" name="Rectangle 37"/>
              <p:cNvSpPr>
                <a:spLocks noChangeArrowheads="1"/>
              </p:cNvSpPr>
              <p:nvPr/>
            </p:nvSpPr>
            <p:spPr bwMode="black">
              <a:xfrm>
                <a:off x="4557" y="1236"/>
                <a:ext cx="98" cy="10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nvGrpSpPr>
            <p:cNvPr id="8" name="Group 159"/>
            <p:cNvGrpSpPr>
              <a:grpSpLocks/>
            </p:cNvGrpSpPr>
            <p:nvPr/>
          </p:nvGrpSpPr>
          <p:grpSpPr bwMode="auto">
            <a:xfrm>
              <a:off x="3794" y="1236"/>
              <a:ext cx="516" cy="103"/>
              <a:chOff x="3794" y="1236"/>
              <a:chExt cx="516" cy="103"/>
            </a:xfrm>
          </p:grpSpPr>
          <p:sp>
            <p:nvSpPr>
              <p:cNvPr id="26720" name="Text Box 22"/>
              <p:cNvSpPr txBox="1">
                <a:spLocks noChangeArrowheads="1"/>
              </p:cNvSpPr>
              <p:nvPr/>
            </p:nvSpPr>
            <p:spPr bwMode="auto">
              <a:xfrm>
                <a:off x="3963" y="1239"/>
                <a:ext cx="347"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000" b="1">
                    <a:cs typeface="Arial" charset="0"/>
                  </a:rPr>
                  <a:t>Плацебо</a:t>
                </a:r>
                <a:endParaRPr lang="en-US" altLang="en-US" sz="1000">
                  <a:cs typeface="Arial" charset="0"/>
                </a:endParaRPr>
              </a:p>
            </p:txBody>
          </p:sp>
          <p:sp>
            <p:nvSpPr>
              <p:cNvPr id="26721" name="Rectangle 38"/>
              <p:cNvSpPr>
                <a:spLocks noChangeArrowheads="1"/>
              </p:cNvSpPr>
              <p:nvPr/>
            </p:nvSpPr>
            <p:spPr bwMode="gray">
              <a:xfrm>
                <a:off x="3794" y="1236"/>
                <a:ext cx="98" cy="10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sp>
        <p:nvSpPr>
          <p:cNvPr id="26659" name="Text Box 1147"/>
          <p:cNvSpPr txBox="1">
            <a:spLocks noChangeArrowheads="1"/>
          </p:cNvSpPr>
          <p:nvPr/>
        </p:nvSpPr>
        <p:spPr bwMode="gray">
          <a:xfrm>
            <a:off x="2734090" y="1485900"/>
            <a:ext cx="1050096"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400" b="1">
                <a:solidFill>
                  <a:schemeClr val="accent2"/>
                </a:solidFill>
              </a:rPr>
              <a:t>Гемоглобин</a:t>
            </a:r>
            <a:endParaRPr lang="en-US" altLang="en-US" sz="1400" b="1">
              <a:solidFill>
                <a:schemeClr val="accent2"/>
              </a:solidFill>
            </a:endParaRPr>
          </a:p>
          <a:p>
            <a:pPr algn="ctr" eaLnBrk="1" hangingPunct="1">
              <a:spcBef>
                <a:spcPct val="0"/>
              </a:spcBef>
              <a:buClrTx/>
              <a:buSzTx/>
              <a:buFontTx/>
              <a:buNone/>
            </a:pPr>
            <a:r>
              <a:rPr lang="en-US" altLang="en-US" sz="1200" b="1" i="1"/>
              <a:t>P </a:t>
            </a:r>
            <a:r>
              <a:rPr lang="en-US" altLang="en-US" sz="1200" b="1"/>
              <a:t>&lt; 0,0001</a:t>
            </a:r>
            <a:endParaRPr lang="it-IT" altLang="en-US" sz="1200" b="1"/>
          </a:p>
        </p:txBody>
      </p:sp>
      <p:grpSp>
        <p:nvGrpSpPr>
          <p:cNvPr id="9" name="Group 187"/>
          <p:cNvGrpSpPr>
            <a:grpSpLocks/>
          </p:cNvGrpSpPr>
          <p:nvPr/>
        </p:nvGrpSpPr>
        <p:grpSpPr bwMode="auto">
          <a:xfrm>
            <a:off x="1962150" y="2114552"/>
            <a:ext cx="2120901" cy="163513"/>
            <a:chOff x="1043" y="1236"/>
            <a:chExt cx="1336" cy="103"/>
          </a:xfrm>
        </p:grpSpPr>
        <p:grpSp>
          <p:nvGrpSpPr>
            <p:cNvPr id="10" name="Group 188"/>
            <p:cNvGrpSpPr>
              <a:grpSpLocks/>
            </p:cNvGrpSpPr>
            <p:nvPr/>
          </p:nvGrpSpPr>
          <p:grpSpPr bwMode="auto">
            <a:xfrm>
              <a:off x="1806" y="1236"/>
              <a:ext cx="573" cy="103"/>
              <a:chOff x="1806" y="1236"/>
              <a:chExt cx="573" cy="103"/>
            </a:xfrm>
          </p:grpSpPr>
          <p:sp>
            <p:nvSpPr>
              <p:cNvPr id="26716" name="Text Box 36"/>
              <p:cNvSpPr txBox="1">
                <a:spLocks noChangeArrowheads="1"/>
              </p:cNvSpPr>
              <p:nvPr/>
            </p:nvSpPr>
            <p:spPr bwMode="auto">
              <a:xfrm>
                <a:off x="1974" y="1239"/>
                <a:ext cx="405"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en-US" altLang="en-US" sz="1000" b="1" dirty="0" smtClean="0">
                    <a:cs typeface="Arial" charset="0"/>
                  </a:rPr>
                  <a:t>ACTEMRA</a:t>
                </a:r>
                <a:endParaRPr lang="en-US" altLang="en-US" sz="1000" dirty="0">
                  <a:cs typeface="Arial" charset="0"/>
                </a:endParaRPr>
              </a:p>
            </p:txBody>
          </p:sp>
          <p:sp>
            <p:nvSpPr>
              <p:cNvPr id="26717" name="Rectangle 37"/>
              <p:cNvSpPr>
                <a:spLocks noChangeArrowheads="1"/>
              </p:cNvSpPr>
              <p:nvPr/>
            </p:nvSpPr>
            <p:spPr bwMode="black">
              <a:xfrm>
                <a:off x="1806" y="1236"/>
                <a:ext cx="98" cy="103"/>
              </a:xfrm>
              <a:prstGeom prst="roundRect">
                <a:avLst>
                  <a:gd name="adj" fmla="val 16667"/>
                </a:avLst>
              </a:prstGeom>
              <a:gradFill rotWithShape="1">
                <a:gsLst>
                  <a:gs pos="0">
                    <a:srgbClr val="CF7BCF"/>
                  </a:gs>
                  <a:gs pos="100000">
                    <a:schemeClr val="accent2"/>
                  </a:gs>
                </a:gsLst>
                <a:lin ang="0" scaled="1"/>
              </a:gradFill>
              <a:ln>
                <a:noFill/>
              </a:ln>
              <a:effectLst/>
              <a:extLst>
                <a:ext uri="{91240B29-F687-4F45-9708-019B960494DF}">
                  <a14:hiddenLine xmlns:a14="http://schemas.microsoft.com/office/drawing/2010/main" xmlns="" w="12700"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nvGrpSpPr>
            <p:cNvPr id="11" name="Group 191"/>
            <p:cNvGrpSpPr>
              <a:grpSpLocks/>
            </p:cNvGrpSpPr>
            <p:nvPr/>
          </p:nvGrpSpPr>
          <p:grpSpPr bwMode="auto">
            <a:xfrm>
              <a:off x="1043" y="1236"/>
              <a:ext cx="516" cy="103"/>
              <a:chOff x="1043" y="1236"/>
              <a:chExt cx="516" cy="103"/>
            </a:xfrm>
          </p:grpSpPr>
          <p:sp>
            <p:nvSpPr>
              <p:cNvPr id="26714" name="Text Box 22"/>
              <p:cNvSpPr txBox="1">
                <a:spLocks noChangeArrowheads="1"/>
              </p:cNvSpPr>
              <p:nvPr/>
            </p:nvSpPr>
            <p:spPr bwMode="auto">
              <a:xfrm>
                <a:off x="1212" y="1239"/>
                <a:ext cx="347" cy="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r>
                  <a:rPr lang="ru-RU" altLang="en-US" sz="1000" b="1">
                    <a:cs typeface="Arial" charset="0"/>
                  </a:rPr>
                  <a:t>Плацебо</a:t>
                </a:r>
                <a:endParaRPr lang="en-US" altLang="en-US" sz="1000">
                  <a:cs typeface="Arial" charset="0"/>
                </a:endParaRPr>
              </a:p>
            </p:txBody>
          </p:sp>
          <p:sp>
            <p:nvSpPr>
              <p:cNvPr id="26715" name="Rectangle 38"/>
              <p:cNvSpPr>
                <a:spLocks noChangeArrowheads="1"/>
              </p:cNvSpPr>
              <p:nvPr/>
            </p:nvSpPr>
            <p:spPr bwMode="gray">
              <a:xfrm>
                <a:off x="1043" y="1236"/>
                <a:ext cx="98" cy="103"/>
              </a:xfrm>
              <a:prstGeom prst="roundRect">
                <a:avLst>
                  <a:gd name="adj" fmla="val 16667"/>
                </a:avLst>
              </a:prstGeom>
              <a:gradFill rotWithShape="1">
                <a:gsLst>
                  <a:gs pos="0">
                    <a:srgbClr val="555555"/>
                  </a:gs>
                  <a:gs pos="50000">
                    <a:srgbClr val="7C7C7C"/>
                  </a:gs>
                  <a:gs pos="100000">
                    <a:srgbClr val="959595"/>
                  </a:gs>
                </a:gsLst>
                <a:lin ang="108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spcBef>
                    <a:spcPct val="0"/>
                  </a:spcBef>
                  <a:buClrTx/>
                  <a:buSzTx/>
                  <a:buFontTx/>
                  <a:buNone/>
                </a:pPr>
                <a:endParaRPr lang="en-US" altLang="en-US" sz="1400" b="1">
                  <a:solidFill>
                    <a:srgbClr val="4D4D4D"/>
                  </a:solidFill>
                  <a:cs typeface="Arial" charset="0"/>
                </a:endParaRPr>
              </a:p>
            </p:txBody>
          </p:sp>
        </p:grpSp>
      </p:grpSp>
      <p:sp>
        <p:nvSpPr>
          <p:cNvPr id="26661" name="Rectangle 194"/>
          <p:cNvSpPr>
            <a:spLocks noChangeArrowheads="1"/>
          </p:cNvSpPr>
          <p:nvPr/>
        </p:nvSpPr>
        <p:spPr bwMode="auto">
          <a:xfrm rot="-5400000">
            <a:off x="-1103312" y="3131623"/>
            <a:ext cx="427355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200" b="1">
                <a:solidFill>
                  <a:srgbClr val="4D4D4D"/>
                </a:solidFill>
              </a:rPr>
              <a:t>Персистенция</a:t>
            </a:r>
            <a:r>
              <a:rPr lang="en-GB" altLang="en-US" sz="1200" b="1">
                <a:solidFill>
                  <a:srgbClr val="4D4D4D"/>
                </a:solidFill>
              </a:rPr>
              <a:t> </a:t>
            </a:r>
            <a:br>
              <a:rPr lang="en-GB" altLang="en-US" sz="1200" b="1">
                <a:solidFill>
                  <a:srgbClr val="4D4D4D"/>
                </a:solidFill>
              </a:rPr>
            </a:br>
            <a:r>
              <a:rPr lang="ru-RU" altLang="en-US" sz="1200" b="1">
                <a:solidFill>
                  <a:srgbClr val="4D4D4D"/>
                </a:solidFill>
              </a:rPr>
              <a:t>анемии</a:t>
            </a:r>
            <a:r>
              <a:rPr lang="en-GB" altLang="en-US" sz="1200" b="1">
                <a:solidFill>
                  <a:srgbClr val="4D4D4D"/>
                </a:solidFill>
              </a:rPr>
              <a:t> (&lt;</a:t>
            </a:r>
            <a:r>
              <a:rPr lang="ru-RU" altLang="en-US" sz="1200" b="1">
                <a:solidFill>
                  <a:srgbClr val="4D4D4D"/>
                </a:solidFill>
              </a:rPr>
              <a:t> НГН</a:t>
            </a:r>
            <a:r>
              <a:rPr lang="en-GB" altLang="en-US" sz="1200" b="1">
                <a:solidFill>
                  <a:srgbClr val="4D4D4D"/>
                </a:solidFill>
              </a:rPr>
              <a:t>) (%)</a:t>
            </a:r>
          </a:p>
        </p:txBody>
      </p:sp>
      <p:sp>
        <p:nvSpPr>
          <p:cNvPr id="26662" name="Rectangle 235"/>
          <p:cNvSpPr>
            <a:spLocks noChangeArrowheads="1"/>
          </p:cNvSpPr>
          <p:nvPr/>
        </p:nvSpPr>
        <p:spPr bwMode="auto">
          <a:xfrm>
            <a:off x="2600719" y="2446338"/>
            <a:ext cx="246863"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93</a:t>
            </a:r>
            <a:r>
              <a:rPr lang="ru-RU" altLang="en-US" sz="1000" b="1">
                <a:solidFill>
                  <a:srgbClr val="4D4D4D"/>
                </a:solidFill>
              </a:rPr>
              <a:t>,</a:t>
            </a:r>
            <a:r>
              <a:rPr lang="en-GB" altLang="en-US" sz="1000" b="1">
                <a:solidFill>
                  <a:srgbClr val="4D4D4D"/>
                </a:solidFill>
              </a:rPr>
              <a:t>1</a:t>
            </a:r>
            <a:endParaRPr lang="en-GB" altLang="en-US" sz="1200"/>
          </a:p>
        </p:txBody>
      </p:sp>
      <p:sp>
        <p:nvSpPr>
          <p:cNvPr id="26663" name="Rectangle 236"/>
          <p:cNvSpPr>
            <a:spLocks noChangeArrowheads="1"/>
          </p:cNvSpPr>
          <p:nvPr/>
        </p:nvSpPr>
        <p:spPr bwMode="auto">
          <a:xfrm>
            <a:off x="3845320" y="4210050"/>
            <a:ext cx="246863"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20</a:t>
            </a:r>
            <a:r>
              <a:rPr lang="ru-RU" altLang="en-US" sz="1000" b="1">
                <a:solidFill>
                  <a:srgbClr val="4D4D4D"/>
                </a:solidFill>
              </a:rPr>
              <a:t>,</a:t>
            </a:r>
            <a:r>
              <a:rPr lang="en-GB" altLang="en-US" sz="1000" b="1">
                <a:solidFill>
                  <a:srgbClr val="4D4D4D"/>
                </a:solidFill>
              </a:rPr>
              <a:t>0</a:t>
            </a:r>
            <a:endParaRPr lang="en-GB" altLang="en-US" sz="1200"/>
          </a:p>
        </p:txBody>
      </p:sp>
      <p:sp>
        <p:nvSpPr>
          <p:cNvPr id="26664" name="Rectangle 258"/>
          <p:cNvSpPr>
            <a:spLocks noChangeArrowheads="1"/>
          </p:cNvSpPr>
          <p:nvPr/>
        </p:nvSpPr>
        <p:spPr bwMode="auto">
          <a:xfrm>
            <a:off x="6813944" y="2393950"/>
            <a:ext cx="246863" cy="153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000" b="1">
                <a:solidFill>
                  <a:srgbClr val="4D4D4D"/>
                </a:solidFill>
              </a:rPr>
              <a:t>96</a:t>
            </a:r>
            <a:r>
              <a:rPr lang="ru-RU" altLang="en-US" sz="1000" b="1">
                <a:solidFill>
                  <a:srgbClr val="4D4D4D"/>
                </a:solidFill>
              </a:rPr>
              <a:t>,</a:t>
            </a:r>
            <a:r>
              <a:rPr lang="en-GB" altLang="en-US" sz="1000" b="1">
                <a:solidFill>
                  <a:srgbClr val="4D4D4D"/>
                </a:solidFill>
              </a:rPr>
              <a:t>2</a:t>
            </a:r>
            <a:endParaRPr lang="en-GB" altLang="en-US" sz="1200"/>
          </a:p>
        </p:txBody>
      </p:sp>
      <p:grpSp>
        <p:nvGrpSpPr>
          <p:cNvPr id="12" name="Group 162"/>
          <p:cNvGrpSpPr>
            <a:grpSpLocks/>
          </p:cNvGrpSpPr>
          <p:nvPr/>
        </p:nvGrpSpPr>
        <p:grpSpPr bwMode="auto">
          <a:xfrm>
            <a:off x="4884738" y="2505075"/>
            <a:ext cx="3979862" cy="2568575"/>
            <a:chOff x="2981" y="1482"/>
            <a:chExt cx="2507" cy="1618"/>
          </a:xfrm>
        </p:grpSpPr>
        <p:sp>
          <p:nvSpPr>
            <p:cNvPr id="26689" name="Rectangle 163"/>
            <p:cNvSpPr>
              <a:spLocks noChangeArrowheads="1"/>
            </p:cNvSpPr>
            <p:nvPr/>
          </p:nvSpPr>
          <p:spPr bwMode="auto">
            <a:xfrm rot="16200000">
              <a:off x="2861" y="2045"/>
              <a:ext cx="706" cy="4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200" b="1">
                  <a:solidFill>
                    <a:srgbClr val="4D4D4D"/>
                  </a:solidFill>
                </a:rPr>
                <a:t>Персистенция</a:t>
              </a:r>
            </a:p>
            <a:p>
              <a:pPr algn="ctr" eaLnBrk="1" hangingPunct="1">
                <a:spcBef>
                  <a:spcPct val="0"/>
                </a:spcBef>
                <a:buClrTx/>
                <a:buSzTx/>
                <a:buFontTx/>
                <a:buNone/>
              </a:pPr>
              <a:r>
                <a:rPr lang="ru-RU" altLang="en-US" sz="1200" b="1">
                  <a:solidFill>
                    <a:srgbClr val="4D4D4D"/>
                  </a:solidFill>
                </a:rPr>
                <a:t>тромбоцитоза</a:t>
              </a:r>
              <a:r>
                <a:rPr lang="en-GB" altLang="en-US" sz="1200" b="1">
                  <a:solidFill>
                    <a:srgbClr val="4D4D4D"/>
                  </a:solidFill>
                </a:rPr>
                <a:t> </a:t>
              </a:r>
              <a:endParaRPr lang="ru-RU" altLang="en-US" sz="1200" b="1">
                <a:solidFill>
                  <a:srgbClr val="4D4D4D"/>
                </a:solidFill>
              </a:endParaRPr>
            </a:p>
            <a:p>
              <a:pPr algn="ctr" eaLnBrk="1" hangingPunct="1">
                <a:spcBef>
                  <a:spcPct val="0"/>
                </a:spcBef>
                <a:buClrTx/>
                <a:buSzTx/>
                <a:buFontTx/>
                <a:buNone/>
              </a:pPr>
              <a:r>
                <a:rPr lang="en-GB" altLang="en-US" sz="1200" b="1">
                  <a:solidFill>
                    <a:srgbClr val="4D4D4D"/>
                  </a:solidFill>
                </a:rPr>
                <a:t>(</a:t>
              </a:r>
              <a:r>
                <a:rPr lang="en-GB" altLang="en-US" sz="1200" b="1">
                  <a:solidFill>
                    <a:srgbClr val="4D4D4D"/>
                  </a:solidFill>
                  <a:cs typeface="Arial" charset="0"/>
                </a:rPr>
                <a:t>&gt;</a:t>
              </a:r>
              <a:r>
                <a:rPr lang="ru-RU" altLang="en-US" sz="1200" b="1">
                  <a:solidFill>
                    <a:srgbClr val="4D4D4D"/>
                  </a:solidFill>
                  <a:cs typeface="Arial" charset="0"/>
                </a:rPr>
                <a:t> ВГН</a:t>
              </a:r>
              <a:r>
                <a:rPr lang="en-GB" altLang="en-US" sz="1200" b="1">
                  <a:solidFill>
                    <a:srgbClr val="4D4D4D"/>
                  </a:solidFill>
                </a:rPr>
                <a:t>) </a:t>
              </a:r>
            </a:p>
            <a:p>
              <a:pPr algn="ctr" eaLnBrk="1" hangingPunct="1">
                <a:spcBef>
                  <a:spcPct val="0"/>
                </a:spcBef>
                <a:buClrTx/>
                <a:buSzTx/>
                <a:buFontTx/>
                <a:buNone/>
              </a:pPr>
              <a:r>
                <a:rPr lang="en-GB" altLang="en-US" sz="1200" b="1">
                  <a:solidFill>
                    <a:srgbClr val="4D4D4D"/>
                  </a:solidFill>
                </a:rPr>
                <a:t>(%)</a:t>
              </a:r>
            </a:p>
          </p:txBody>
        </p:sp>
        <p:grpSp>
          <p:nvGrpSpPr>
            <p:cNvPr id="13" name="Group 164"/>
            <p:cNvGrpSpPr>
              <a:grpSpLocks/>
            </p:cNvGrpSpPr>
            <p:nvPr/>
          </p:nvGrpSpPr>
          <p:grpSpPr bwMode="auto">
            <a:xfrm>
              <a:off x="3525" y="1482"/>
              <a:ext cx="1963" cy="1618"/>
              <a:chOff x="3525" y="1482"/>
              <a:chExt cx="1963" cy="1618"/>
            </a:xfrm>
          </p:grpSpPr>
          <p:grpSp>
            <p:nvGrpSpPr>
              <p:cNvPr id="14" name="Group 165"/>
              <p:cNvGrpSpPr>
                <a:grpSpLocks/>
              </p:cNvGrpSpPr>
              <p:nvPr/>
            </p:nvGrpSpPr>
            <p:grpSpPr bwMode="auto">
              <a:xfrm>
                <a:off x="3732" y="1532"/>
                <a:ext cx="1756" cy="1567"/>
                <a:chOff x="1030" y="1532"/>
                <a:chExt cx="1756" cy="1567"/>
              </a:xfrm>
            </p:grpSpPr>
            <p:grpSp>
              <p:nvGrpSpPr>
                <p:cNvPr id="15" name="Group 166"/>
                <p:cNvGrpSpPr>
                  <a:grpSpLocks/>
                </p:cNvGrpSpPr>
                <p:nvPr/>
              </p:nvGrpSpPr>
              <p:grpSpPr bwMode="auto">
                <a:xfrm>
                  <a:off x="1030" y="1532"/>
                  <a:ext cx="57" cy="1516"/>
                  <a:chOff x="1030" y="1532"/>
                  <a:chExt cx="57" cy="1516"/>
                </a:xfrm>
              </p:grpSpPr>
              <p:sp>
                <p:nvSpPr>
                  <p:cNvPr id="26704" name="Line 167"/>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16" name="Group 168"/>
                  <p:cNvGrpSpPr>
                    <a:grpSpLocks/>
                  </p:cNvGrpSpPr>
                  <p:nvPr/>
                </p:nvGrpSpPr>
                <p:grpSpPr bwMode="auto">
                  <a:xfrm>
                    <a:off x="1030" y="1538"/>
                    <a:ext cx="57" cy="1504"/>
                    <a:chOff x="1030" y="1538"/>
                    <a:chExt cx="57" cy="1504"/>
                  </a:xfrm>
                </p:grpSpPr>
                <p:sp>
                  <p:nvSpPr>
                    <p:cNvPr id="26706" name="Line 169"/>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07" name="Line 170"/>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08" name="Line 171"/>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09" name="Line 172"/>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10" name="Line 173"/>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11" name="Line 174"/>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7" name="Group 175"/>
                <p:cNvGrpSpPr>
                  <a:grpSpLocks/>
                </p:cNvGrpSpPr>
                <p:nvPr/>
              </p:nvGrpSpPr>
              <p:grpSpPr bwMode="auto">
                <a:xfrm>
                  <a:off x="1077" y="3042"/>
                  <a:ext cx="1709" cy="57"/>
                  <a:chOff x="1077" y="3042"/>
                  <a:chExt cx="1709" cy="57"/>
                </a:xfrm>
              </p:grpSpPr>
              <p:sp>
                <p:nvSpPr>
                  <p:cNvPr id="26701" name="Line 176"/>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02" name="Line 177"/>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703" name="Line 178"/>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18" name="Group 179"/>
              <p:cNvGrpSpPr>
                <a:grpSpLocks/>
              </p:cNvGrpSpPr>
              <p:nvPr/>
            </p:nvGrpSpPr>
            <p:grpSpPr bwMode="auto">
              <a:xfrm>
                <a:off x="3525" y="1482"/>
                <a:ext cx="160" cy="1618"/>
                <a:chOff x="650" y="1586"/>
                <a:chExt cx="155" cy="1312"/>
              </a:xfrm>
            </p:grpSpPr>
            <p:sp>
              <p:nvSpPr>
                <p:cNvPr id="26693" name="Rectangle 180"/>
                <p:cNvSpPr>
                  <a:spLocks noChangeArrowheads="1"/>
                </p:cNvSpPr>
                <p:nvPr/>
              </p:nvSpPr>
              <p:spPr bwMode="auto">
                <a:xfrm>
                  <a:off x="753" y="2804"/>
                  <a:ext cx="52"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0</a:t>
                  </a:r>
                  <a:endParaRPr lang="en-GB" altLang="en-US" sz="1200"/>
                </a:p>
              </p:txBody>
            </p:sp>
            <p:sp>
              <p:nvSpPr>
                <p:cNvPr id="26694" name="Rectangle 181"/>
                <p:cNvSpPr>
                  <a:spLocks noChangeArrowheads="1"/>
                </p:cNvSpPr>
                <p:nvPr/>
              </p:nvSpPr>
              <p:spPr bwMode="auto">
                <a:xfrm>
                  <a:off x="702" y="2558"/>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20</a:t>
                  </a:r>
                  <a:endParaRPr lang="en-GB" altLang="en-US" sz="1200"/>
                </a:p>
              </p:txBody>
            </p:sp>
            <p:sp>
              <p:nvSpPr>
                <p:cNvPr id="26695" name="Rectangle 182"/>
                <p:cNvSpPr>
                  <a:spLocks noChangeArrowheads="1"/>
                </p:cNvSpPr>
                <p:nvPr/>
              </p:nvSpPr>
              <p:spPr bwMode="auto">
                <a:xfrm>
                  <a:off x="702" y="231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40</a:t>
                  </a:r>
                  <a:endParaRPr lang="en-GB" altLang="en-US" sz="1200"/>
                </a:p>
              </p:txBody>
            </p:sp>
            <p:sp>
              <p:nvSpPr>
                <p:cNvPr id="26696" name="Rectangle 183"/>
                <p:cNvSpPr>
                  <a:spLocks noChangeArrowheads="1"/>
                </p:cNvSpPr>
                <p:nvPr/>
              </p:nvSpPr>
              <p:spPr bwMode="auto">
                <a:xfrm>
                  <a:off x="702" y="207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60</a:t>
                  </a:r>
                  <a:endParaRPr lang="en-GB" altLang="en-US" sz="1200"/>
                </a:p>
              </p:txBody>
            </p:sp>
            <p:sp>
              <p:nvSpPr>
                <p:cNvPr id="26697" name="Rectangle 184"/>
                <p:cNvSpPr>
                  <a:spLocks noChangeArrowheads="1"/>
                </p:cNvSpPr>
                <p:nvPr/>
              </p:nvSpPr>
              <p:spPr bwMode="auto">
                <a:xfrm>
                  <a:off x="702" y="1830"/>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80</a:t>
                  </a:r>
                  <a:endParaRPr lang="en-GB" altLang="en-US" sz="1200"/>
                </a:p>
              </p:txBody>
            </p:sp>
            <p:sp>
              <p:nvSpPr>
                <p:cNvPr id="26698" name="Rectangle 185"/>
                <p:cNvSpPr>
                  <a:spLocks noChangeArrowheads="1"/>
                </p:cNvSpPr>
                <p:nvPr/>
              </p:nvSpPr>
              <p:spPr bwMode="auto">
                <a:xfrm>
                  <a:off x="650" y="1586"/>
                  <a:ext cx="155"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100</a:t>
                  </a:r>
                  <a:endParaRPr lang="en-GB" altLang="en-US" sz="1200"/>
                </a:p>
              </p:txBody>
            </p:sp>
          </p:grpSp>
        </p:grpSp>
      </p:grpSp>
      <p:grpSp>
        <p:nvGrpSpPr>
          <p:cNvPr id="19" name="Group 195"/>
          <p:cNvGrpSpPr>
            <a:grpSpLocks/>
          </p:cNvGrpSpPr>
          <p:nvPr/>
        </p:nvGrpSpPr>
        <p:grpSpPr bwMode="auto">
          <a:xfrm>
            <a:off x="1535114" y="2505075"/>
            <a:ext cx="3116263" cy="2568575"/>
            <a:chOff x="871" y="1482"/>
            <a:chExt cx="1963" cy="1618"/>
          </a:xfrm>
        </p:grpSpPr>
        <p:grpSp>
          <p:nvGrpSpPr>
            <p:cNvPr id="20" name="Group 196"/>
            <p:cNvGrpSpPr>
              <a:grpSpLocks/>
            </p:cNvGrpSpPr>
            <p:nvPr/>
          </p:nvGrpSpPr>
          <p:grpSpPr bwMode="auto">
            <a:xfrm>
              <a:off x="1078" y="1532"/>
              <a:ext cx="1756" cy="1567"/>
              <a:chOff x="1030" y="1532"/>
              <a:chExt cx="1756" cy="1567"/>
            </a:xfrm>
          </p:grpSpPr>
          <p:grpSp>
            <p:nvGrpSpPr>
              <p:cNvPr id="21" name="Group 197"/>
              <p:cNvGrpSpPr>
                <a:grpSpLocks/>
              </p:cNvGrpSpPr>
              <p:nvPr/>
            </p:nvGrpSpPr>
            <p:grpSpPr bwMode="auto">
              <a:xfrm>
                <a:off x="1030" y="1532"/>
                <a:ext cx="57" cy="1516"/>
                <a:chOff x="1030" y="1532"/>
                <a:chExt cx="57" cy="1516"/>
              </a:xfrm>
            </p:grpSpPr>
            <p:sp>
              <p:nvSpPr>
                <p:cNvPr id="26681" name="Line 198"/>
                <p:cNvSpPr>
                  <a:spLocks noChangeShapeType="1"/>
                </p:cNvSpPr>
                <p:nvPr/>
              </p:nvSpPr>
              <p:spPr bwMode="auto">
                <a:xfrm>
                  <a:off x="1077" y="1532"/>
                  <a:ext cx="0" cy="1516"/>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nvGrpSpPr>
                <p:cNvPr id="22" name="Group 199"/>
                <p:cNvGrpSpPr>
                  <a:grpSpLocks/>
                </p:cNvGrpSpPr>
                <p:nvPr/>
              </p:nvGrpSpPr>
              <p:grpSpPr bwMode="auto">
                <a:xfrm>
                  <a:off x="1030" y="1538"/>
                  <a:ext cx="57" cy="1504"/>
                  <a:chOff x="1030" y="1538"/>
                  <a:chExt cx="57" cy="1504"/>
                </a:xfrm>
              </p:grpSpPr>
              <p:sp>
                <p:nvSpPr>
                  <p:cNvPr id="26683" name="Line 200"/>
                  <p:cNvSpPr>
                    <a:spLocks noChangeShapeType="1"/>
                  </p:cNvSpPr>
                  <p:nvPr/>
                </p:nvSpPr>
                <p:spPr bwMode="auto">
                  <a:xfrm>
                    <a:off x="1030" y="3042"/>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84" name="Line 201"/>
                  <p:cNvSpPr>
                    <a:spLocks noChangeShapeType="1"/>
                  </p:cNvSpPr>
                  <p:nvPr/>
                </p:nvSpPr>
                <p:spPr bwMode="auto">
                  <a:xfrm>
                    <a:off x="1030" y="2740"/>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85" name="Line 202"/>
                  <p:cNvSpPr>
                    <a:spLocks noChangeShapeType="1"/>
                  </p:cNvSpPr>
                  <p:nvPr/>
                </p:nvSpPr>
                <p:spPr bwMode="auto">
                  <a:xfrm>
                    <a:off x="1030" y="24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86" name="Line 203"/>
                  <p:cNvSpPr>
                    <a:spLocks noChangeShapeType="1"/>
                  </p:cNvSpPr>
                  <p:nvPr/>
                </p:nvSpPr>
                <p:spPr bwMode="auto">
                  <a:xfrm>
                    <a:off x="1030" y="2143"/>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87" name="Line 204"/>
                  <p:cNvSpPr>
                    <a:spLocks noChangeShapeType="1"/>
                  </p:cNvSpPr>
                  <p:nvPr/>
                </p:nvSpPr>
                <p:spPr bwMode="auto">
                  <a:xfrm>
                    <a:off x="1030" y="1841"/>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88" name="Line 205"/>
                  <p:cNvSpPr>
                    <a:spLocks noChangeShapeType="1"/>
                  </p:cNvSpPr>
                  <p:nvPr/>
                </p:nvSpPr>
                <p:spPr bwMode="auto">
                  <a:xfrm>
                    <a:off x="1030" y="1538"/>
                    <a:ext cx="57"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23" name="Group 206"/>
              <p:cNvGrpSpPr>
                <a:grpSpLocks/>
              </p:cNvGrpSpPr>
              <p:nvPr/>
            </p:nvGrpSpPr>
            <p:grpSpPr bwMode="auto">
              <a:xfrm>
                <a:off x="1077" y="3042"/>
                <a:ext cx="1709" cy="57"/>
                <a:chOff x="1077" y="3042"/>
                <a:chExt cx="1709" cy="57"/>
              </a:xfrm>
            </p:grpSpPr>
            <p:sp>
              <p:nvSpPr>
                <p:cNvPr id="26678" name="Line 207"/>
                <p:cNvSpPr>
                  <a:spLocks noChangeShapeType="1"/>
                </p:cNvSpPr>
                <p:nvPr/>
              </p:nvSpPr>
              <p:spPr bwMode="auto">
                <a:xfrm>
                  <a:off x="1077" y="3042"/>
                  <a:ext cx="1709" cy="0"/>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79" name="Line 208"/>
                <p:cNvSpPr>
                  <a:spLocks noChangeShapeType="1"/>
                </p:cNvSpPr>
                <p:nvPr/>
              </p:nvSpPr>
              <p:spPr bwMode="auto">
                <a:xfrm flipV="1">
                  <a:off x="1077"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6680" name="Line 209"/>
                <p:cNvSpPr>
                  <a:spLocks noChangeShapeType="1"/>
                </p:cNvSpPr>
                <p:nvPr/>
              </p:nvSpPr>
              <p:spPr bwMode="auto">
                <a:xfrm flipV="1">
                  <a:off x="2778" y="3042"/>
                  <a:ext cx="0" cy="57"/>
                </a:xfrm>
                <a:prstGeom prst="line">
                  <a:avLst/>
                </a:prstGeom>
                <a:noFill/>
                <a:ln w="2857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a:p>
              </p:txBody>
            </p:sp>
          </p:grpSp>
        </p:grpSp>
        <p:grpSp>
          <p:nvGrpSpPr>
            <p:cNvPr id="24" name="Group 210"/>
            <p:cNvGrpSpPr>
              <a:grpSpLocks/>
            </p:cNvGrpSpPr>
            <p:nvPr/>
          </p:nvGrpSpPr>
          <p:grpSpPr bwMode="auto">
            <a:xfrm>
              <a:off x="871" y="1482"/>
              <a:ext cx="160" cy="1618"/>
              <a:chOff x="650" y="1586"/>
              <a:chExt cx="155" cy="1312"/>
            </a:xfrm>
          </p:grpSpPr>
          <p:sp>
            <p:nvSpPr>
              <p:cNvPr id="26670" name="Rectangle 211"/>
              <p:cNvSpPr>
                <a:spLocks noChangeArrowheads="1"/>
              </p:cNvSpPr>
              <p:nvPr/>
            </p:nvSpPr>
            <p:spPr bwMode="auto">
              <a:xfrm>
                <a:off x="753" y="2804"/>
                <a:ext cx="52"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0</a:t>
                </a:r>
                <a:endParaRPr lang="en-GB" altLang="en-US" sz="1200"/>
              </a:p>
            </p:txBody>
          </p:sp>
          <p:sp>
            <p:nvSpPr>
              <p:cNvPr id="26671" name="Rectangle 212"/>
              <p:cNvSpPr>
                <a:spLocks noChangeArrowheads="1"/>
              </p:cNvSpPr>
              <p:nvPr/>
            </p:nvSpPr>
            <p:spPr bwMode="auto">
              <a:xfrm>
                <a:off x="702" y="2558"/>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20</a:t>
                </a:r>
                <a:endParaRPr lang="en-GB" altLang="en-US" sz="1200"/>
              </a:p>
            </p:txBody>
          </p:sp>
          <p:sp>
            <p:nvSpPr>
              <p:cNvPr id="26672" name="Rectangle 213"/>
              <p:cNvSpPr>
                <a:spLocks noChangeArrowheads="1"/>
              </p:cNvSpPr>
              <p:nvPr/>
            </p:nvSpPr>
            <p:spPr bwMode="auto">
              <a:xfrm>
                <a:off x="702" y="231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40</a:t>
                </a:r>
                <a:endParaRPr lang="en-GB" altLang="en-US" sz="1200"/>
              </a:p>
            </p:txBody>
          </p:sp>
          <p:sp>
            <p:nvSpPr>
              <p:cNvPr id="26673" name="Rectangle 214"/>
              <p:cNvSpPr>
                <a:spLocks noChangeArrowheads="1"/>
              </p:cNvSpPr>
              <p:nvPr/>
            </p:nvSpPr>
            <p:spPr bwMode="auto">
              <a:xfrm>
                <a:off x="702" y="2074"/>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60</a:t>
                </a:r>
                <a:endParaRPr lang="en-GB" altLang="en-US" sz="1200"/>
              </a:p>
            </p:txBody>
          </p:sp>
          <p:sp>
            <p:nvSpPr>
              <p:cNvPr id="26674" name="Rectangle 215"/>
              <p:cNvSpPr>
                <a:spLocks noChangeArrowheads="1"/>
              </p:cNvSpPr>
              <p:nvPr/>
            </p:nvSpPr>
            <p:spPr bwMode="auto">
              <a:xfrm>
                <a:off x="702" y="1830"/>
                <a:ext cx="103"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80</a:t>
                </a:r>
                <a:endParaRPr lang="en-GB" altLang="en-US" sz="1200"/>
              </a:p>
            </p:txBody>
          </p:sp>
          <p:sp>
            <p:nvSpPr>
              <p:cNvPr id="26675" name="Rectangle 216"/>
              <p:cNvSpPr>
                <a:spLocks noChangeArrowheads="1"/>
              </p:cNvSpPr>
              <p:nvPr/>
            </p:nvSpPr>
            <p:spPr bwMode="auto">
              <a:xfrm>
                <a:off x="650" y="1586"/>
                <a:ext cx="155" cy="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nchor="ct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b="1">
                    <a:solidFill>
                      <a:srgbClr val="4D4D4D"/>
                    </a:solidFill>
                  </a:rPr>
                  <a:t>100</a:t>
                </a:r>
                <a:endParaRPr lang="en-GB" altLang="en-US" sz="1200"/>
              </a:p>
            </p:txBody>
          </p:sp>
        </p:grpSp>
      </p:grpSp>
      <p:sp>
        <p:nvSpPr>
          <p:cNvPr id="26667" name="Text Box 108"/>
          <p:cNvSpPr txBox="1">
            <a:spLocks noChangeArrowheads="1"/>
          </p:cNvSpPr>
          <p:nvPr/>
        </p:nvSpPr>
        <p:spPr bwMode="auto">
          <a:xfrm>
            <a:off x="125414" y="6581002"/>
            <a:ext cx="2651125" cy="276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900" dirty="0"/>
              <a:t>ВГН = верхняя граница нормы</a:t>
            </a:r>
          </a:p>
          <a:p>
            <a:pPr algn="ctr" eaLnBrk="1" hangingPunct="1">
              <a:spcBef>
                <a:spcPct val="0"/>
              </a:spcBef>
              <a:buClrTx/>
              <a:buSzTx/>
              <a:buFontTx/>
              <a:buNone/>
            </a:pPr>
            <a:r>
              <a:rPr lang="ru-RU" altLang="en-US" sz="900" dirty="0"/>
              <a:t>НГН = нижняя граница нормы</a:t>
            </a:r>
          </a:p>
        </p:txBody>
      </p:sp>
      <p:sp>
        <p:nvSpPr>
          <p:cNvPr id="86" name="Rectangle 85"/>
          <p:cNvSpPr/>
          <p:nvPr/>
        </p:nvSpPr>
        <p:spPr>
          <a:xfrm>
            <a:off x="4682154" y="6467355"/>
            <a:ext cx="4572000" cy="415498"/>
          </a:xfrm>
          <a:prstGeom prst="rect">
            <a:avLst/>
          </a:prstGeom>
        </p:spPr>
        <p:txBody>
          <a:bodyPr>
            <a:spAutoFit/>
          </a:bodyPr>
          <a:lstStyle/>
          <a:p>
            <a:r>
              <a:rPr lang="en-US" sz="1050" dirty="0"/>
              <a:t>https://academic.oup.com/rheumatology/article/55/suppl_1/i56/1793708</a:t>
            </a:r>
          </a:p>
          <a:p>
            <a:r>
              <a:rPr lang="en-US" sz="1050" dirty="0"/>
              <a:t>https://www.actemrahcp.com/sjia/efficacy.html</a:t>
            </a:r>
          </a:p>
        </p:txBody>
      </p:sp>
    </p:spTree>
    <p:extLst>
      <p:ext uri="{BB962C8B-B14F-4D97-AF65-F5344CB8AC3E}">
        <p14:creationId xmlns:p14="http://schemas.microsoft.com/office/powerpoint/2010/main" xmlns="" val="32129613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8"/>
          <p:cNvSpPr>
            <a:spLocks noChangeArrowheads="1"/>
          </p:cNvSpPr>
          <p:nvPr/>
        </p:nvSpPr>
        <p:spPr bwMode="auto">
          <a:xfrm>
            <a:off x="620713" y="838200"/>
            <a:ext cx="8183562"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None/>
            </a:pPr>
            <a:r>
              <a:rPr lang="it-IT" altLang="en-US" sz="2800" b="1" dirty="0">
                <a:solidFill>
                  <a:srgbClr val="002060"/>
                </a:solidFill>
                <a:latin typeface="+mj-lt"/>
                <a:ea typeface="Arial Unicode MS" pitchFamily="34" charset="-128"/>
                <a:cs typeface="Arial Unicode MS" pitchFamily="34" charset="-128"/>
              </a:rPr>
              <a:t>TENDER: </a:t>
            </a:r>
            <a:r>
              <a:rPr lang="ru-RU" altLang="en-US" sz="2800" b="1" dirty="0">
                <a:solidFill>
                  <a:srgbClr val="002060"/>
                </a:solidFill>
                <a:latin typeface="+mj-lt"/>
                <a:ea typeface="Arial Unicode MS" pitchFamily="34" charset="-128"/>
                <a:cs typeface="Arial Unicode MS" pitchFamily="34" charset="-128"/>
              </a:rPr>
              <a:t>применение </a:t>
            </a:r>
            <a:r>
              <a:rPr lang="en-US" altLang="en-US" sz="2800" b="1" dirty="0">
                <a:solidFill>
                  <a:srgbClr val="002060"/>
                </a:solidFill>
                <a:latin typeface="+mj-lt"/>
                <a:ea typeface="Arial Unicode MS" pitchFamily="34" charset="-128"/>
                <a:cs typeface="Arial Unicode MS" pitchFamily="34" charset="-128"/>
              </a:rPr>
              <a:t>ACTEMRA </a:t>
            </a:r>
            <a:r>
              <a:rPr lang="ru-RU" altLang="en-US" sz="2800" b="1" dirty="0">
                <a:solidFill>
                  <a:srgbClr val="002060"/>
                </a:solidFill>
                <a:latin typeface="+mj-lt"/>
                <a:ea typeface="Arial Unicode MS" pitchFamily="34" charset="-128"/>
                <a:cs typeface="Arial Unicode MS" pitchFamily="34" charset="-128"/>
              </a:rPr>
              <a:t>позволило некоторым пациентам снизить дозу кортикостероидов либо отказаться от них</a:t>
            </a:r>
            <a:endParaRPr lang="en-GB" altLang="en-US" sz="2800" b="1" dirty="0">
              <a:solidFill>
                <a:srgbClr val="002060"/>
              </a:solidFill>
              <a:latin typeface="+mj-lt"/>
              <a:ea typeface="Arial Unicode MS" pitchFamily="34" charset="-128"/>
              <a:cs typeface="Arial Unicode MS" pitchFamily="34" charset="-128"/>
            </a:endParaRPr>
          </a:p>
        </p:txBody>
      </p:sp>
      <p:graphicFrame>
        <p:nvGraphicFramePr>
          <p:cNvPr id="27651" name="Object 3"/>
          <p:cNvGraphicFramePr>
            <a:graphicFrameLocks noChangeAspect="1"/>
          </p:cNvGraphicFramePr>
          <p:nvPr>
            <p:extLst>
              <p:ext uri="{D42A27DB-BD31-4B8C-83A1-F6EECF244321}">
                <p14:modId xmlns:p14="http://schemas.microsoft.com/office/powerpoint/2010/main" xmlns="" val="3879902730"/>
              </p:ext>
            </p:extLst>
          </p:nvPr>
        </p:nvGraphicFramePr>
        <p:xfrm>
          <a:off x="386557" y="1600200"/>
          <a:ext cx="7512050" cy="4984750"/>
        </p:xfrm>
        <a:graphic>
          <a:graphicData uri="http://schemas.openxmlformats.org/presentationml/2006/ole">
            <p:oleObj spid="_x0000_s43010" name="Chart" r:id="rId3" imgW="8210522" imgH="5448339" progId="MSGraph.Chart.8">
              <p:embed followColorScheme="full"/>
            </p:oleObj>
          </a:graphicData>
        </a:graphic>
      </p:graphicFrame>
      <p:sp>
        <p:nvSpPr>
          <p:cNvPr id="27652" name="Line 4"/>
          <p:cNvSpPr>
            <a:spLocks noChangeShapeType="1"/>
          </p:cNvSpPr>
          <p:nvPr/>
        </p:nvSpPr>
        <p:spPr bwMode="auto">
          <a:xfrm>
            <a:off x="7616825" y="4508502"/>
            <a:ext cx="0" cy="265113"/>
          </a:xfrm>
          <a:prstGeom prst="line">
            <a:avLst/>
          </a:prstGeom>
          <a:noFill/>
          <a:ln w="28575">
            <a:solidFill>
              <a:srgbClr val="4D4D4D"/>
            </a:solidFill>
            <a:round/>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p>
            <a:endParaRPr lang="en-US"/>
          </a:p>
        </p:txBody>
      </p:sp>
      <p:sp>
        <p:nvSpPr>
          <p:cNvPr id="27653" name="Text Box 5"/>
          <p:cNvSpPr txBox="1">
            <a:spLocks noChangeArrowheads="1"/>
          </p:cNvSpPr>
          <p:nvPr/>
        </p:nvSpPr>
        <p:spPr bwMode="auto">
          <a:xfrm>
            <a:off x="7057658" y="4213069"/>
            <a:ext cx="1061188" cy="24622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en-GB" altLang="en-US" sz="1600" b="1"/>
              <a:t>0</a:t>
            </a:r>
            <a:r>
              <a:rPr lang="ru-RU" altLang="en-US" sz="1600" b="1"/>
              <a:t>,</a:t>
            </a:r>
            <a:r>
              <a:rPr lang="en-GB" altLang="en-US" sz="1600" b="1"/>
              <a:t>07 mg/kg</a:t>
            </a:r>
            <a:endParaRPr lang="en-US" altLang="en-US" sz="1600" b="1"/>
          </a:p>
        </p:txBody>
      </p:sp>
      <p:sp>
        <p:nvSpPr>
          <p:cNvPr id="27654" name="Rectangle 8"/>
          <p:cNvSpPr>
            <a:spLocks noChangeArrowheads="1"/>
          </p:cNvSpPr>
          <p:nvPr/>
        </p:nvSpPr>
        <p:spPr bwMode="auto">
          <a:xfrm>
            <a:off x="4327526" y="1963738"/>
            <a:ext cx="1370013" cy="309562"/>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400" b="1"/>
              <a:t>8 или 12 мг/кг</a:t>
            </a:r>
            <a:endParaRPr lang="en-GB" altLang="en-US" sz="1400" b="1"/>
          </a:p>
        </p:txBody>
      </p:sp>
      <p:sp>
        <p:nvSpPr>
          <p:cNvPr id="27655" name="Rectangle 9"/>
          <p:cNvSpPr>
            <a:spLocks noChangeArrowheads="1"/>
          </p:cNvSpPr>
          <p:nvPr/>
        </p:nvSpPr>
        <p:spPr bwMode="auto">
          <a:xfrm rot="16200000">
            <a:off x="-720724" y="3506787"/>
            <a:ext cx="2913062" cy="309563"/>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400" b="1"/>
              <a:t>Средняя доза (мг/кг/сут)</a:t>
            </a:r>
            <a:endParaRPr lang="en-GB" altLang="en-US" sz="1400" b="1"/>
          </a:p>
        </p:txBody>
      </p:sp>
      <p:sp>
        <p:nvSpPr>
          <p:cNvPr id="27656" name="Rectangle 10"/>
          <p:cNvSpPr>
            <a:spLocks noChangeArrowheads="1"/>
          </p:cNvSpPr>
          <p:nvPr/>
        </p:nvSpPr>
        <p:spPr bwMode="auto">
          <a:xfrm>
            <a:off x="7518401" y="4144963"/>
            <a:ext cx="760413" cy="309562"/>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400" b="1"/>
              <a:t>мг/кг</a:t>
            </a:r>
            <a:endParaRPr lang="en-GB" altLang="en-US" sz="1400" b="1"/>
          </a:p>
        </p:txBody>
      </p:sp>
      <p:sp>
        <p:nvSpPr>
          <p:cNvPr id="27657" name="Rectangle 11"/>
          <p:cNvSpPr>
            <a:spLocks noChangeArrowheads="1"/>
          </p:cNvSpPr>
          <p:nvPr/>
        </p:nvSpPr>
        <p:spPr bwMode="auto">
          <a:xfrm>
            <a:off x="3822701" y="6059488"/>
            <a:ext cx="1427163" cy="309562"/>
          </a:xfrm>
          <a:prstGeom prst="rect">
            <a:avLst/>
          </a:prstGeom>
          <a:solidFill>
            <a:schemeClr val="bg1"/>
          </a:solidFill>
          <a:ln>
            <a:noFill/>
          </a:ln>
          <a:effectLst/>
          <a:extLs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nSpc>
                <a:spcPct val="90000"/>
              </a:lnSpc>
              <a:spcBef>
                <a:spcPct val="0"/>
              </a:spcBef>
              <a:buClrTx/>
              <a:buSzTx/>
              <a:buFontTx/>
              <a:buNone/>
            </a:pPr>
            <a:r>
              <a:rPr lang="ru-RU" altLang="en-US" sz="1400" b="1"/>
              <a:t>Время (недели)</a:t>
            </a:r>
            <a:endParaRPr lang="en-GB" altLang="en-US" sz="1400" b="1"/>
          </a:p>
        </p:txBody>
      </p:sp>
      <p:sp>
        <p:nvSpPr>
          <p:cNvPr id="10" name="Rectangle 9"/>
          <p:cNvSpPr/>
          <p:nvPr/>
        </p:nvSpPr>
        <p:spPr>
          <a:xfrm>
            <a:off x="307024" y="6577876"/>
            <a:ext cx="4572000" cy="369332"/>
          </a:xfrm>
          <a:prstGeom prst="rect">
            <a:avLst/>
          </a:prstGeom>
        </p:spPr>
        <p:txBody>
          <a:bodyPr>
            <a:spAutoFit/>
          </a:bodyPr>
          <a:lstStyle/>
          <a:p>
            <a:r>
              <a:rPr lang="en-US" dirty="0" smtClean="0"/>
              <a:t> </a:t>
            </a:r>
            <a:r>
              <a:rPr lang="en-US" sz="1100" dirty="0"/>
              <a:t>Hoffmann-La Roche. Data on file. Clinical study report (TENDER).</a:t>
            </a:r>
          </a:p>
        </p:txBody>
      </p:sp>
      <p:sp>
        <p:nvSpPr>
          <p:cNvPr id="2" name="Rectangle 1"/>
          <p:cNvSpPr/>
          <p:nvPr/>
        </p:nvSpPr>
        <p:spPr>
          <a:xfrm>
            <a:off x="4319565" y="6459899"/>
            <a:ext cx="4572000" cy="415498"/>
          </a:xfrm>
          <a:prstGeom prst="rect">
            <a:avLst/>
          </a:prstGeom>
        </p:spPr>
        <p:txBody>
          <a:bodyPr>
            <a:spAutoFit/>
          </a:bodyPr>
          <a:lstStyle/>
          <a:p>
            <a:r>
              <a:rPr lang="en-US" sz="1050" dirty="0"/>
              <a:t>https://academic.oup.com/rheumatology/article/55/suppl_1/i56/1793708</a:t>
            </a:r>
          </a:p>
          <a:p>
            <a:r>
              <a:rPr lang="en-US" sz="1050" dirty="0"/>
              <a:t>https://www.actemrahcp.com/sjia/efficacy.html</a:t>
            </a:r>
          </a:p>
        </p:txBody>
      </p:sp>
    </p:spTree>
    <p:extLst>
      <p:ext uri="{BB962C8B-B14F-4D97-AF65-F5344CB8AC3E}">
        <p14:creationId xmlns:p14="http://schemas.microsoft.com/office/powerpoint/2010/main" xmlns="" val="28011638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7271" t="25255" r="31059" b="27604"/>
          <a:stretch/>
        </p:blipFill>
        <p:spPr>
          <a:xfrm>
            <a:off x="205521" y="457200"/>
            <a:ext cx="8926287" cy="5680365"/>
          </a:xfrm>
          <a:prstGeom prst="rect">
            <a:avLst/>
          </a:prstGeom>
        </p:spPr>
      </p:pic>
    </p:spTree>
    <p:extLst>
      <p:ext uri="{BB962C8B-B14F-4D97-AF65-F5344CB8AC3E}">
        <p14:creationId xmlns:p14="http://schemas.microsoft.com/office/powerpoint/2010/main" xmlns="" val="38587761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1"/>
          <p:cNvSpPr>
            <a:spLocks noChangeArrowheads="1"/>
          </p:cNvSpPr>
          <p:nvPr/>
        </p:nvSpPr>
        <p:spPr bwMode="auto">
          <a:xfrm>
            <a:off x="304800" y="609600"/>
            <a:ext cx="87630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0" bIns="0" anchor="b"/>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669925" indent="-325438"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022350" indent="-350838"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339850" indent="-315913"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1681163" indent="-339725"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1383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5955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0527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509963" indent="-339725"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ja-JP" sz="2800" b="1" dirty="0">
                <a:solidFill>
                  <a:srgbClr val="002060"/>
                </a:solidFill>
                <a:latin typeface="+mj-lt"/>
              </a:rPr>
              <a:t>Классификация подтипов ювенильного идиопатического артрита (ЮИА), </a:t>
            </a:r>
            <a:r>
              <a:rPr lang="en-US" altLang="ja-JP" sz="2800" b="1" dirty="0">
                <a:solidFill>
                  <a:srgbClr val="002060"/>
                </a:solidFill>
                <a:latin typeface="+mj-lt"/>
                <a:ea typeface="ＭＳ Ｐゴシック" pitchFamily="34" charset="-128"/>
              </a:rPr>
              <a:t>ILAR, 2001</a:t>
            </a:r>
            <a:endParaRPr lang="en-GB" altLang="en-US" sz="2800" b="1" dirty="0">
              <a:solidFill>
                <a:srgbClr val="002060"/>
              </a:solidFill>
              <a:latin typeface="+mj-lt"/>
            </a:endParaRPr>
          </a:p>
        </p:txBody>
      </p:sp>
      <p:sp>
        <p:nvSpPr>
          <p:cNvPr id="4099" name="Text Box 4"/>
          <p:cNvSpPr txBox="1">
            <a:spLocks noChangeArrowheads="1"/>
          </p:cNvSpPr>
          <p:nvPr/>
        </p:nvSpPr>
        <p:spPr bwMode="auto">
          <a:xfrm>
            <a:off x="5696445" y="6380203"/>
            <a:ext cx="3369769" cy="55399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marL="342900" indent="-342900"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r" eaLnBrk="1" hangingPunct="1">
              <a:spcBef>
                <a:spcPct val="0"/>
              </a:spcBef>
              <a:buClrTx/>
              <a:buSzTx/>
              <a:buFontTx/>
              <a:buNone/>
            </a:pPr>
            <a:r>
              <a:rPr lang="en-GB" altLang="en-US" sz="1200"/>
              <a:t>Petty RE, </a:t>
            </a:r>
            <a:r>
              <a:rPr lang="en-GB" altLang="en-US" sz="1200" i="1"/>
              <a:t>et al.</a:t>
            </a:r>
            <a:r>
              <a:rPr lang="en-GB" altLang="en-US" sz="1200"/>
              <a:t> </a:t>
            </a:r>
            <a:r>
              <a:rPr lang="en-GB" altLang="en-US" sz="1200" i="1"/>
              <a:t>J Rheumatol</a:t>
            </a:r>
            <a:r>
              <a:rPr lang="en-GB" altLang="en-US" sz="1200"/>
              <a:t> 2004; </a:t>
            </a:r>
            <a:r>
              <a:rPr lang="en-GB" altLang="en-US" sz="1200" b="1"/>
              <a:t>31</a:t>
            </a:r>
            <a:r>
              <a:rPr lang="en-GB" altLang="en-US" sz="1200"/>
              <a:t>:390–392.</a:t>
            </a:r>
          </a:p>
          <a:p>
            <a:pPr algn="r" eaLnBrk="1" hangingPunct="1">
              <a:spcBef>
                <a:spcPct val="0"/>
              </a:spcBef>
              <a:buClrTx/>
              <a:buSzTx/>
              <a:buFontTx/>
              <a:buNone/>
            </a:pPr>
            <a:r>
              <a:rPr lang="en-GB" altLang="en-US" sz="1200"/>
              <a:t> Ravelli A &amp; Martini A.</a:t>
            </a:r>
            <a:r>
              <a:rPr lang="en-GB" altLang="en-US" sz="1200" i="1"/>
              <a:t> Lancet</a:t>
            </a:r>
            <a:r>
              <a:rPr lang="en-GB" altLang="en-US" sz="1200"/>
              <a:t> 2007; </a:t>
            </a:r>
            <a:r>
              <a:rPr lang="en-GB" altLang="en-US" sz="1200" b="1"/>
              <a:t>369</a:t>
            </a:r>
            <a:r>
              <a:rPr lang="en-GB" altLang="en-US" sz="1200"/>
              <a:t>:767–778.</a:t>
            </a:r>
          </a:p>
          <a:p>
            <a:pPr algn="r" eaLnBrk="1" hangingPunct="1">
              <a:spcBef>
                <a:spcPct val="0"/>
              </a:spcBef>
              <a:buClrTx/>
              <a:buSzTx/>
              <a:buFontTx/>
              <a:buNone/>
            </a:pPr>
            <a:r>
              <a:rPr lang="en-GB" altLang="en-US" sz="1200"/>
              <a:t> </a:t>
            </a:r>
          </a:p>
        </p:txBody>
      </p:sp>
      <p:sp>
        <p:nvSpPr>
          <p:cNvPr id="4100" name="AutoShape 6"/>
          <p:cNvSpPr>
            <a:spLocks noChangeArrowheads="1"/>
          </p:cNvSpPr>
          <p:nvPr/>
        </p:nvSpPr>
        <p:spPr bwMode="auto">
          <a:xfrm>
            <a:off x="3624263" y="1676400"/>
            <a:ext cx="1420812" cy="630238"/>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t>ЮИА</a:t>
            </a:r>
            <a:endParaRPr lang="en-GB" altLang="en-US" sz="1600" b="1"/>
          </a:p>
        </p:txBody>
      </p:sp>
      <p:sp>
        <p:nvSpPr>
          <p:cNvPr id="4101" name="AutoShape 7"/>
          <p:cNvSpPr>
            <a:spLocks noChangeArrowheads="1"/>
          </p:cNvSpPr>
          <p:nvPr/>
        </p:nvSpPr>
        <p:spPr bwMode="auto">
          <a:xfrm>
            <a:off x="1355726" y="2719390"/>
            <a:ext cx="1574800" cy="6937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500" b="1"/>
              <a:t>Олигоартику-лярный</a:t>
            </a:r>
          </a:p>
          <a:p>
            <a:pPr algn="ctr" eaLnBrk="1" hangingPunct="1">
              <a:spcBef>
                <a:spcPct val="0"/>
              </a:spcBef>
              <a:buClrTx/>
              <a:buSzTx/>
              <a:buFontTx/>
              <a:buNone/>
            </a:pPr>
            <a:r>
              <a:rPr lang="en-GB" altLang="en-US" sz="1500" b="1"/>
              <a:t> 27–56%</a:t>
            </a:r>
          </a:p>
        </p:txBody>
      </p:sp>
      <p:sp>
        <p:nvSpPr>
          <p:cNvPr id="4102" name="AutoShape 8"/>
          <p:cNvSpPr>
            <a:spLocks noChangeArrowheads="1"/>
          </p:cNvSpPr>
          <p:nvPr/>
        </p:nvSpPr>
        <p:spPr bwMode="auto">
          <a:xfrm>
            <a:off x="3016250" y="2693990"/>
            <a:ext cx="1485900" cy="7318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500" b="1"/>
              <a:t>Полиартику-лярный</a:t>
            </a:r>
          </a:p>
          <a:p>
            <a:pPr algn="ctr" eaLnBrk="1" hangingPunct="1">
              <a:spcBef>
                <a:spcPct val="0"/>
              </a:spcBef>
              <a:buClrTx/>
              <a:buSzTx/>
              <a:buFontTx/>
              <a:buNone/>
            </a:pPr>
            <a:r>
              <a:rPr lang="en-GB" altLang="en-US" sz="1500" b="1"/>
              <a:t> 18–30%</a:t>
            </a:r>
          </a:p>
        </p:txBody>
      </p:sp>
      <p:sp>
        <p:nvSpPr>
          <p:cNvPr id="4103" name="AutoShape 9"/>
          <p:cNvSpPr>
            <a:spLocks noChangeArrowheads="1"/>
          </p:cNvSpPr>
          <p:nvPr/>
        </p:nvSpPr>
        <p:spPr bwMode="auto">
          <a:xfrm>
            <a:off x="71438" y="2947990"/>
            <a:ext cx="1220787" cy="7191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400" b="1"/>
              <a:t>Системный</a:t>
            </a:r>
            <a:r>
              <a:rPr lang="en-GB" altLang="en-US" sz="1400" b="1"/>
              <a:t/>
            </a:r>
            <a:br>
              <a:rPr lang="en-GB" altLang="en-US" sz="1400" b="1"/>
            </a:br>
            <a:r>
              <a:rPr lang="en-GB" altLang="en-US" sz="1500" b="1"/>
              <a:t>4–17%</a:t>
            </a:r>
          </a:p>
        </p:txBody>
      </p:sp>
      <p:sp>
        <p:nvSpPr>
          <p:cNvPr id="4104" name="AutoShape 10"/>
          <p:cNvSpPr>
            <a:spLocks noChangeArrowheads="1"/>
          </p:cNvSpPr>
          <p:nvPr/>
        </p:nvSpPr>
        <p:spPr bwMode="auto">
          <a:xfrm>
            <a:off x="4584700" y="2706690"/>
            <a:ext cx="1309688" cy="7191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500" b="1"/>
              <a:t>Псориати-ческий</a:t>
            </a:r>
            <a:r>
              <a:rPr lang="en-GB" altLang="en-US" sz="1500" b="1"/>
              <a:t/>
            </a:r>
            <a:br>
              <a:rPr lang="en-GB" altLang="en-US" sz="1500" b="1"/>
            </a:br>
            <a:r>
              <a:rPr lang="en-GB" altLang="en-US" sz="1500" b="1"/>
              <a:t>2–11%</a:t>
            </a:r>
          </a:p>
        </p:txBody>
      </p:sp>
      <p:sp>
        <p:nvSpPr>
          <p:cNvPr id="4105" name="AutoShape 11"/>
          <p:cNvSpPr>
            <a:spLocks noChangeArrowheads="1"/>
          </p:cNvSpPr>
          <p:nvPr/>
        </p:nvSpPr>
        <p:spPr bwMode="auto">
          <a:xfrm>
            <a:off x="5929314" y="2719390"/>
            <a:ext cx="1271587" cy="7064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500" b="1"/>
              <a:t>Энтезит</a:t>
            </a:r>
            <a:r>
              <a:rPr lang="en-GB" altLang="en-US" sz="1500" b="1"/>
              <a:t> </a:t>
            </a:r>
            <a:br>
              <a:rPr lang="en-GB" altLang="en-US" sz="1500" b="1"/>
            </a:br>
            <a:r>
              <a:rPr lang="en-GB" altLang="en-US" sz="1500" b="1"/>
              <a:t>3–11%</a:t>
            </a:r>
          </a:p>
        </p:txBody>
      </p:sp>
      <p:sp>
        <p:nvSpPr>
          <p:cNvPr id="4106" name="AutoShape 12"/>
          <p:cNvSpPr>
            <a:spLocks noChangeArrowheads="1"/>
          </p:cNvSpPr>
          <p:nvPr/>
        </p:nvSpPr>
        <p:spPr bwMode="auto">
          <a:xfrm>
            <a:off x="7316789" y="2693990"/>
            <a:ext cx="1673225" cy="7318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500" b="1"/>
              <a:t>Недифференци-рованный</a:t>
            </a:r>
          </a:p>
          <a:p>
            <a:pPr algn="ctr" eaLnBrk="1" hangingPunct="1">
              <a:spcBef>
                <a:spcPct val="0"/>
              </a:spcBef>
              <a:buClrTx/>
              <a:buSzTx/>
              <a:buFontTx/>
              <a:buNone/>
            </a:pPr>
            <a:r>
              <a:rPr lang="en-GB" altLang="en-US" sz="1500" b="1"/>
              <a:t> 10%</a:t>
            </a:r>
          </a:p>
        </p:txBody>
      </p:sp>
      <p:cxnSp>
        <p:nvCxnSpPr>
          <p:cNvPr id="4107" name="AutoShape 13"/>
          <p:cNvCxnSpPr>
            <a:cxnSpLocks noChangeShapeType="1"/>
            <a:stCxn id="4101" idx="0"/>
            <a:endCxn id="4100" idx="2"/>
          </p:cNvCxnSpPr>
          <p:nvPr/>
        </p:nvCxnSpPr>
        <p:spPr bwMode="auto">
          <a:xfrm rot="-5400000">
            <a:off x="3047207" y="1416845"/>
            <a:ext cx="384175" cy="2192338"/>
          </a:xfrm>
          <a:prstGeom prst="bentConnector3">
            <a:avLst>
              <a:gd name="adj1" fmla="val 5000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08" name="AutoShape 14"/>
          <p:cNvCxnSpPr>
            <a:cxnSpLocks noChangeShapeType="1"/>
            <a:stCxn id="4102" idx="0"/>
            <a:endCxn id="4100" idx="2"/>
          </p:cNvCxnSpPr>
          <p:nvPr/>
        </p:nvCxnSpPr>
        <p:spPr bwMode="auto">
          <a:xfrm rot="-5400000">
            <a:off x="3867945" y="2212183"/>
            <a:ext cx="358775" cy="576263"/>
          </a:xfrm>
          <a:prstGeom prst="bentConnector3">
            <a:avLst>
              <a:gd name="adj1" fmla="val 5000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09" name="AutoShape 15"/>
          <p:cNvCxnSpPr>
            <a:cxnSpLocks noChangeShapeType="1"/>
            <a:stCxn id="4103" idx="0"/>
            <a:endCxn id="4100" idx="2"/>
          </p:cNvCxnSpPr>
          <p:nvPr/>
        </p:nvCxnSpPr>
        <p:spPr bwMode="auto">
          <a:xfrm rot="-5400000">
            <a:off x="2202657" y="800895"/>
            <a:ext cx="612775" cy="3652838"/>
          </a:xfrm>
          <a:prstGeom prst="bentConnector3">
            <a:avLst>
              <a:gd name="adj1" fmla="val 5000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10" name="AutoShape 17"/>
          <p:cNvCxnSpPr>
            <a:cxnSpLocks noChangeShapeType="1"/>
            <a:stCxn id="4104" idx="0"/>
            <a:endCxn id="4100" idx="2"/>
          </p:cNvCxnSpPr>
          <p:nvPr/>
        </p:nvCxnSpPr>
        <p:spPr bwMode="auto">
          <a:xfrm rot="5400000" flipH="1">
            <a:off x="4602164" y="2054226"/>
            <a:ext cx="371475" cy="904875"/>
          </a:xfrm>
          <a:prstGeom prst="bentConnector3">
            <a:avLst>
              <a:gd name="adj1" fmla="val 5000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11" name="AutoShape 18"/>
          <p:cNvCxnSpPr>
            <a:cxnSpLocks noChangeShapeType="1"/>
            <a:stCxn id="4105" idx="0"/>
            <a:endCxn id="4100" idx="2"/>
          </p:cNvCxnSpPr>
          <p:nvPr/>
        </p:nvCxnSpPr>
        <p:spPr bwMode="auto">
          <a:xfrm rot="5400000" flipH="1">
            <a:off x="5258595" y="1397795"/>
            <a:ext cx="384175" cy="2230437"/>
          </a:xfrm>
          <a:prstGeom prst="bentConnector3">
            <a:avLst>
              <a:gd name="adj1" fmla="val 5000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12" name="AutoShape 19"/>
          <p:cNvCxnSpPr>
            <a:cxnSpLocks noChangeShapeType="1"/>
            <a:stCxn id="4106" idx="0"/>
            <a:endCxn id="4100" idx="2"/>
          </p:cNvCxnSpPr>
          <p:nvPr/>
        </p:nvCxnSpPr>
        <p:spPr bwMode="auto">
          <a:xfrm rot="5400000" flipH="1">
            <a:off x="6065045" y="591344"/>
            <a:ext cx="358775" cy="3817937"/>
          </a:xfrm>
          <a:prstGeom prst="bentConnector3">
            <a:avLst>
              <a:gd name="adj1" fmla="val 5000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4113" name="AutoShape 20"/>
          <p:cNvSpPr>
            <a:spLocks noChangeArrowheads="1"/>
          </p:cNvSpPr>
          <p:nvPr/>
        </p:nvSpPr>
        <p:spPr bwMode="auto">
          <a:xfrm>
            <a:off x="581025" y="4049713"/>
            <a:ext cx="1131888" cy="6302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500" b="1"/>
              <a:t>Персисти-рующий</a:t>
            </a:r>
            <a:endParaRPr lang="en-GB" altLang="en-US" sz="1500" b="1"/>
          </a:p>
          <a:p>
            <a:pPr algn="ctr" eaLnBrk="1" hangingPunct="1">
              <a:spcBef>
                <a:spcPct val="0"/>
              </a:spcBef>
              <a:buClrTx/>
              <a:buSzTx/>
              <a:buFontTx/>
              <a:buNone/>
            </a:pPr>
            <a:r>
              <a:rPr lang="en-GB" altLang="en-US" sz="1500" b="1"/>
              <a:t>25–35%</a:t>
            </a:r>
          </a:p>
        </p:txBody>
      </p:sp>
      <p:sp>
        <p:nvSpPr>
          <p:cNvPr id="4114" name="AutoShape 21"/>
          <p:cNvSpPr>
            <a:spLocks noChangeArrowheads="1"/>
          </p:cNvSpPr>
          <p:nvPr/>
        </p:nvSpPr>
        <p:spPr bwMode="auto">
          <a:xfrm>
            <a:off x="1822450" y="4049713"/>
            <a:ext cx="1093788" cy="6302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400" b="1"/>
              <a:t>Распрост-ранённый</a:t>
            </a:r>
            <a:endParaRPr lang="en-GB" altLang="en-US" sz="1400" b="1"/>
          </a:p>
          <a:p>
            <a:pPr algn="ctr" eaLnBrk="1" hangingPunct="1">
              <a:spcBef>
                <a:spcPct val="0"/>
              </a:spcBef>
              <a:buClrTx/>
              <a:buSzTx/>
              <a:buFontTx/>
              <a:buNone/>
            </a:pPr>
            <a:r>
              <a:rPr lang="en-GB" altLang="en-US" sz="1400" b="1"/>
              <a:t>15–20%</a:t>
            </a:r>
          </a:p>
        </p:txBody>
      </p:sp>
      <p:cxnSp>
        <p:nvCxnSpPr>
          <p:cNvPr id="4115" name="AutoShape 22"/>
          <p:cNvCxnSpPr>
            <a:cxnSpLocks noChangeShapeType="1"/>
            <a:stCxn id="4113" idx="0"/>
            <a:endCxn id="4101" idx="2"/>
          </p:cNvCxnSpPr>
          <p:nvPr/>
        </p:nvCxnSpPr>
        <p:spPr bwMode="auto">
          <a:xfrm rot="-5400000">
            <a:off x="1341438" y="3233738"/>
            <a:ext cx="608012" cy="995362"/>
          </a:xfrm>
          <a:prstGeom prst="bentConnector3">
            <a:avLst>
              <a:gd name="adj1" fmla="val 5013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16" name="AutoShape 23"/>
          <p:cNvCxnSpPr>
            <a:cxnSpLocks noChangeShapeType="1"/>
            <a:stCxn id="4114" idx="0"/>
            <a:endCxn id="4101" idx="2"/>
          </p:cNvCxnSpPr>
          <p:nvPr/>
        </p:nvCxnSpPr>
        <p:spPr bwMode="auto">
          <a:xfrm rot="5400000" flipH="1">
            <a:off x="1952626" y="3617912"/>
            <a:ext cx="608012" cy="227013"/>
          </a:xfrm>
          <a:prstGeom prst="bentConnector3">
            <a:avLst>
              <a:gd name="adj1" fmla="val 50130"/>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4117" name="AutoShape 24"/>
          <p:cNvSpPr>
            <a:spLocks noChangeArrowheads="1"/>
          </p:cNvSpPr>
          <p:nvPr/>
        </p:nvSpPr>
        <p:spPr bwMode="auto">
          <a:xfrm>
            <a:off x="3021014" y="4049713"/>
            <a:ext cx="827087" cy="6302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t>РФ</a:t>
            </a:r>
            <a:r>
              <a:rPr lang="en-GB" altLang="en-US" sz="1600" b="1"/>
              <a:t> (+)</a:t>
            </a:r>
          </a:p>
          <a:p>
            <a:pPr algn="ctr" eaLnBrk="1" hangingPunct="1">
              <a:spcBef>
                <a:spcPct val="0"/>
              </a:spcBef>
              <a:buClrTx/>
              <a:buSzTx/>
              <a:buFontTx/>
              <a:buNone/>
            </a:pPr>
            <a:r>
              <a:rPr lang="en-GB" altLang="en-US" sz="1600" b="1"/>
              <a:t>2–7%</a:t>
            </a:r>
          </a:p>
        </p:txBody>
      </p:sp>
      <p:sp>
        <p:nvSpPr>
          <p:cNvPr id="4118" name="AutoShape 25"/>
          <p:cNvSpPr>
            <a:spLocks noChangeArrowheads="1"/>
          </p:cNvSpPr>
          <p:nvPr/>
        </p:nvSpPr>
        <p:spPr bwMode="auto">
          <a:xfrm>
            <a:off x="3944939" y="4049713"/>
            <a:ext cx="865187" cy="630237"/>
          </a:xfrm>
          <a:prstGeom prst="roundRect">
            <a:avLst>
              <a:gd name="adj" fmla="val 16667"/>
            </a:avLst>
          </a:prstGeom>
          <a:noFill/>
          <a:ln w="28575" algn="ctr">
            <a:solidFill>
              <a:schemeClr val="tx1"/>
            </a:solidFill>
            <a:round/>
            <a:headEnd/>
            <a:tailEnd/>
          </a:ln>
          <a:effectLst/>
          <a:extLst>
            <a:ext uri="{909E8E84-426E-40DD-AFC4-6F175D3DCCD1}">
              <a14:hiddenFill xmlns:a14="http://schemas.microsoft.com/office/drawing/2010/main" xmlns="">
                <a:gradFill rotWithShape="1">
                  <a:gsLst>
                    <a:gs pos="0">
                      <a:srgbClr val="FFFFFF"/>
                    </a:gs>
                    <a:gs pos="100000">
                      <a:srgbClr val="B1B4B6"/>
                    </a:gs>
                  </a:gsLst>
                  <a:path path="shape">
                    <a:fillToRect l="50000" t="50000" r="50000" b="50000"/>
                  </a:path>
                </a:gra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18000" tIns="18000" rIns="18000" bIns="18000" anchor="ct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600" b="1"/>
              <a:t>РФ</a:t>
            </a:r>
            <a:r>
              <a:rPr lang="en-GB" altLang="en-US" sz="1600" b="1"/>
              <a:t> (–)</a:t>
            </a:r>
          </a:p>
          <a:p>
            <a:pPr algn="ctr" eaLnBrk="1" hangingPunct="1">
              <a:spcBef>
                <a:spcPct val="0"/>
              </a:spcBef>
              <a:buClrTx/>
              <a:buSzTx/>
              <a:buFontTx/>
              <a:buNone/>
            </a:pPr>
            <a:r>
              <a:rPr lang="en-GB" altLang="en-US" sz="1600" b="1"/>
              <a:t>11–28%</a:t>
            </a:r>
          </a:p>
        </p:txBody>
      </p:sp>
      <p:cxnSp>
        <p:nvCxnSpPr>
          <p:cNvPr id="4119" name="AutoShape 26"/>
          <p:cNvCxnSpPr>
            <a:cxnSpLocks noChangeShapeType="1"/>
            <a:stCxn id="4117" idx="0"/>
            <a:endCxn id="4102" idx="2"/>
          </p:cNvCxnSpPr>
          <p:nvPr/>
        </p:nvCxnSpPr>
        <p:spPr bwMode="auto">
          <a:xfrm rot="-5400000">
            <a:off x="3299619" y="3575844"/>
            <a:ext cx="595312" cy="323850"/>
          </a:xfrm>
          <a:prstGeom prst="bentConnector3">
            <a:avLst>
              <a:gd name="adj1" fmla="val 50134"/>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4120" name="AutoShape 27"/>
          <p:cNvCxnSpPr>
            <a:cxnSpLocks noChangeShapeType="1"/>
            <a:stCxn id="4118" idx="0"/>
            <a:endCxn id="4102" idx="2"/>
          </p:cNvCxnSpPr>
          <p:nvPr/>
        </p:nvCxnSpPr>
        <p:spPr bwMode="auto">
          <a:xfrm rot="5400000" flipH="1">
            <a:off x="3771107" y="3428207"/>
            <a:ext cx="595312" cy="619125"/>
          </a:xfrm>
          <a:prstGeom prst="bentConnector3">
            <a:avLst>
              <a:gd name="adj1" fmla="val 50134"/>
            </a:avLst>
          </a:prstGeom>
          <a:noFill/>
          <a:ln w="28575">
            <a:solidFill>
              <a:schemeClr val="tx1"/>
            </a:solidFill>
            <a:miter lim="800000"/>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4121" name="Text Box 34"/>
          <p:cNvSpPr txBox="1">
            <a:spLocks noChangeArrowheads="1"/>
          </p:cNvSpPr>
          <p:nvPr/>
        </p:nvSpPr>
        <p:spPr bwMode="auto">
          <a:xfrm>
            <a:off x="149985" y="6310869"/>
            <a:ext cx="3414782"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28575" algn="ctr">
                <a:solidFill>
                  <a:srgbClr val="4D4D4D"/>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lIns="0" tIns="0" rIns="0" bIns="0" anchor="b">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algn="ctr" eaLnBrk="1" hangingPunct="1">
              <a:spcBef>
                <a:spcPct val="0"/>
              </a:spcBef>
              <a:buClrTx/>
              <a:buSzTx/>
              <a:buFontTx/>
              <a:buNone/>
            </a:pPr>
            <a:r>
              <a:rPr lang="ru-RU" altLang="en-US" sz="1200"/>
              <a:t>РФ</a:t>
            </a:r>
            <a:r>
              <a:rPr lang="en-GB" altLang="en-US" sz="1200"/>
              <a:t> (+) = </a:t>
            </a:r>
            <a:r>
              <a:rPr lang="ru-RU" altLang="en-US" sz="1200"/>
              <a:t>ревматоидный фактор положительный</a:t>
            </a:r>
            <a:endParaRPr lang="en-GB" altLang="en-US" sz="1200"/>
          </a:p>
          <a:p>
            <a:pPr algn="ctr" eaLnBrk="1" hangingPunct="1">
              <a:spcBef>
                <a:spcPct val="0"/>
              </a:spcBef>
              <a:buClrTx/>
              <a:buSzTx/>
              <a:buFontTx/>
              <a:buNone/>
            </a:pPr>
            <a:r>
              <a:rPr lang="ru-RU" altLang="en-US" sz="1200"/>
              <a:t>РФ</a:t>
            </a:r>
            <a:r>
              <a:rPr lang="en-GB" altLang="en-US" sz="1200"/>
              <a:t> (–) = </a:t>
            </a:r>
            <a:r>
              <a:rPr lang="ru-RU" altLang="en-US" sz="1200"/>
              <a:t>ревматоидный фактор отрицательный</a:t>
            </a:r>
            <a:endParaRPr lang="en-GB" altLang="en-US" sz="1200"/>
          </a:p>
        </p:txBody>
      </p:sp>
      <p:sp>
        <p:nvSpPr>
          <p:cNvPr id="4122" name="Rectangle 30"/>
          <p:cNvSpPr>
            <a:spLocks noChangeArrowheads="1"/>
          </p:cNvSpPr>
          <p:nvPr/>
        </p:nvSpPr>
        <p:spPr bwMode="auto">
          <a:xfrm>
            <a:off x="152400" y="5029200"/>
            <a:ext cx="8839200" cy="825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lgn="l" eaLnBrk="0" hangingPunct="0">
              <a:spcBef>
                <a:spcPct val="20000"/>
              </a:spcBef>
              <a:buClr>
                <a:schemeClr val="accent1"/>
              </a:buClr>
              <a:buSzPct val="65000"/>
              <a:buFont typeface="Wingdings" pitchFamily="2" charset="2"/>
              <a:buChar char="n"/>
              <a:defRPr sz="3000">
                <a:solidFill>
                  <a:schemeClr val="tx1"/>
                </a:solidFill>
                <a:latin typeface="Arial" charset="0"/>
              </a:defRPr>
            </a:lvl1pPr>
            <a:lvl2pPr marL="742950" indent="-285750" algn="l" eaLnBrk="0" hangingPunct="0">
              <a:spcBef>
                <a:spcPct val="20000"/>
              </a:spcBef>
              <a:buClr>
                <a:schemeClr val="accent2"/>
              </a:buClr>
              <a:buSzPct val="60000"/>
              <a:buFont typeface="Wingdings" pitchFamily="2" charset="2"/>
              <a:buChar char="q"/>
              <a:defRPr sz="2600">
                <a:solidFill>
                  <a:schemeClr val="tx1"/>
                </a:solidFill>
                <a:latin typeface="Arial" charset="0"/>
              </a:defRPr>
            </a:lvl2pPr>
            <a:lvl3pPr marL="1143000" indent="-228600" algn="l" eaLnBrk="0" hangingPunct="0">
              <a:spcBef>
                <a:spcPct val="20000"/>
              </a:spcBef>
              <a:buClr>
                <a:schemeClr val="accent1"/>
              </a:buClr>
              <a:buSzPct val="65000"/>
              <a:buFont typeface="Wingdings" pitchFamily="2" charset="2"/>
              <a:buChar char="n"/>
              <a:defRPr sz="2200">
                <a:solidFill>
                  <a:schemeClr val="tx1"/>
                </a:solidFill>
                <a:latin typeface="Arial" charset="0"/>
              </a:defRPr>
            </a:lvl3pPr>
            <a:lvl4pPr marL="1600200" indent="-228600" algn="l" eaLnBrk="0" hangingPunct="0">
              <a:spcBef>
                <a:spcPct val="20000"/>
              </a:spcBef>
              <a:buClr>
                <a:schemeClr val="accent2"/>
              </a:buClr>
              <a:buSzPct val="70000"/>
              <a:buFont typeface="Wingdings" pitchFamily="2" charset="2"/>
              <a:buChar char="q"/>
              <a:defRPr sz="2000">
                <a:solidFill>
                  <a:schemeClr val="tx1"/>
                </a:solidFill>
                <a:latin typeface="Arial" charset="0"/>
              </a:defRPr>
            </a:lvl4pPr>
            <a:lvl5pPr marL="2057400" indent="-228600" algn="l" eaLnBrk="0" hangingPunct="0">
              <a:spcBef>
                <a:spcPct val="20000"/>
              </a:spcBef>
              <a:buClr>
                <a:schemeClr val="accent1"/>
              </a:buClr>
              <a:buSzPct val="75000"/>
              <a:buFont typeface="Wingdings" pitchFamily="2" charset="2"/>
              <a:buChar char="§"/>
              <a:defRPr sz="2000">
                <a:solidFill>
                  <a:schemeClr val="tx1"/>
                </a:solidFill>
                <a:latin typeface="Arial" charset="0"/>
              </a:defRPr>
            </a:lvl5pPr>
            <a:lvl6pPr marL="25146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6pPr>
            <a:lvl7pPr marL="29718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7pPr>
            <a:lvl8pPr marL="34290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8pPr>
            <a:lvl9pPr marL="3886200" indent="-22860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rial" charset="0"/>
              </a:defRPr>
            </a:lvl9pPr>
          </a:lstStyle>
          <a:p>
            <a:pPr eaLnBrk="1" hangingPunct="1">
              <a:spcBef>
                <a:spcPct val="0"/>
              </a:spcBef>
              <a:buClrTx/>
              <a:buSzTx/>
              <a:buFontTx/>
              <a:buNone/>
            </a:pPr>
            <a:r>
              <a:rPr lang="ru-RU" altLang="en-US" sz="1600">
                <a:latin typeface="Garamond" pitchFamily="18" charset="0"/>
              </a:rPr>
              <a:t>ЮИА</a:t>
            </a:r>
            <a:r>
              <a:rPr lang="en-US" altLang="en-US" sz="1600">
                <a:latin typeface="Garamond" pitchFamily="18" charset="0"/>
              </a:rPr>
              <a:t> (</a:t>
            </a:r>
            <a:r>
              <a:rPr lang="ru-RU" altLang="en-US" sz="1600">
                <a:latin typeface="Garamond" pitchFamily="18" charset="0"/>
              </a:rPr>
              <a:t>ранее известный как ювенильный ревматоидный артрит</a:t>
            </a:r>
            <a:r>
              <a:rPr lang="en-US" altLang="en-US" sz="1600">
                <a:latin typeface="Garamond" pitchFamily="18" charset="0"/>
              </a:rPr>
              <a:t>) </a:t>
            </a:r>
            <a:r>
              <a:rPr lang="ru-RU" altLang="en-US" sz="1600">
                <a:latin typeface="Garamond" pitchFamily="18" charset="0"/>
              </a:rPr>
              <a:t>– это группа артритов неизвестной этиологии, развивающихся у детей в возрасте до </a:t>
            </a:r>
            <a:r>
              <a:rPr lang="en-US" altLang="en-US" sz="1600">
                <a:latin typeface="Garamond" pitchFamily="18" charset="0"/>
              </a:rPr>
              <a:t>16 </a:t>
            </a:r>
            <a:r>
              <a:rPr lang="ru-RU" altLang="en-US" sz="1600">
                <a:latin typeface="Garamond" pitchFamily="18" charset="0"/>
              </a:rPr>
              <a:t>лет, длительностью </a:t>
            </a:r>
            <a:r>
              <a:rPr lang="en-US" altLang="en-US" sz="1600">
                <a:latin typeface="Garamond" pitchFamily="18" charset="0"/>
              </a:rPr>
              <a:t>&gt;</a:t>
            </a:r>
            <a:r>
              <a:rPr lang="ru-RU" altLang="en-US" sz="1600">
                <a:latin typeface="Garamond" pitchFamily="18" charset="0"/>
              </a:rPr>
              <a:t> 6 недель</a:t>
            </a:r>
            <a:r>
              <a:rPr lang="en-US" altLang="en-US" sz="1600">
                <a:latin typeface="Garamond" pitchFamily="18" charset="0"/>
              </a:rPr>
              <a:t>*</a:t>
            </a:r>
            <a:r>
              <a:rPr lang="en-US" altLang="en-US" sz="1600" baseline="30000">
                <a:latin typeface="Garamond" pitchFamily="18" charset="0"/>
              </a:rPr>
              <a:t>1</a:t>
            </a:r>
          </a:p>
          <a:p>
            <a:pPr eaLnBrk="1" hangingPunct="1">
              <a:spcBef>
                <a:spcPct val="0"/>
              </a:spcBef>
              <a:buClrTx/>
              <a:buSzTx/>
              <a:buFontTx/>
              <a:buNone/>
            </a:pPr>
            <a:r>
              <a:rPr lang="ru-RU" altLang="en-US" sz="1600">
                <a:latin typeface="Garamond" pitchFamily="18" charset="0"/>
              </a:rPr>
              <a:t>Распространенность ЮИА</a:t>
            </a:r>
            <a:r>
              <a:rPr lang="en-US" altLang="en-US" sz="1600">
                <a:latin typeface="Garamond" pitchFamily="18" charset="0"/>
              </a:rPr>
              <a:t> </a:t>
            </a:r>
            <a:r>
              <a:rPr lang="ru-RU" altLang="en-US" sz="1600">
                <a:latin typeface="Garamond" pitchFamily="18" charset="0"/>
              </a:rPr>
              <a:t>варьирует от </a:t>
            </a:r>
            <a:r>
              <a:rPr lang="en-US" altLang="en-US" sz="1600">
                <a:latin typeface="Garamond" pitchFamily="18" charset="0"/>
              </a:rPr>
              <a:t>16 </a:t>
            </a:r>
            <a:r>
              <a:rPr lang="ru-RU" altLang="en-US" sz="1600">
                <a:latin typeface="Garamond" pitchFamily="18" charset="0"/>
              </a:rPr>
              <a:t>до</a:t>
            </a:r>
            <a:r>
              <a:rPr lang="en-US" altLang="en-US" sz="1600">
                <a:latin typeface="Garamond" pitchFamily="18" charset="0"/>
              </a:rPr>
              <a:t> 150 </a:t>
            </a:r>
            <a:r>
              <a:rPr lang="ru-RU" altLang="en-US" sz="1600">
                <a:latin typeface="Garamond" pitchFamily="18" charset="0"/>
              </a:rPr>
              <a:t>случаев на</a:t>
            </a:r>
            <a:r>
              <a:rPr lang="en-US" altLang="en-US" sz="1600">
                <a:latin typeface="Garamond" pitchFamily="18" charset="0"/>
              </a:rPr>
              <a:t> 100</a:t>
            </a:r>
            <a:r>
              <a:rPr lang="ru-RU" altLang="en-US" sz="1600">
                <a:latin typeface="Garamond" pitchFamily="18" charset="0"/>
              </a:rPr>
              <a:t> </a:t>
            </a:r>
            <a:r>
              <a:rPr lang="en-US" altLang="en-US" sz="1600">
                <a:latin typeface="Garamond" pitchFamily="18" charset="0"/>
              </a:rPr>
              <a:t>000</a:t>
            </a:r>
            <a:r>
              <a:rPr lang="ru-RU" altLang="en-US" sz="1600">
                <a:latin typeface="Garamond" pitchFamily="18" charset="0"/>
              </a:rPr>
              <a:t> детей</a:t>
            </a:r>
            <a:r>
              <a:rPr lang="en-US" altLang="en-US" sz="1600" baseline="30000">
                <a:latin typeface="Garamond" pitchFamily="18" charset="0"/>
              </a:rPr>
              <a:t>2</a:t>
            </a:r>
          </a:p>
        </p:txBody>
      </p:sp>
      <p:pic>
        <p:nvPicPr>
          <p:cNvPr id="27" name="Picture 4" descr="Картинки по запросу &quot;лого международного дня орфанных заболеваний&quot;"/>
          <p:cNvPicPr>
            <a:picLocks noChangeAspect="1" noChangeArrowheads="1"/>
          </p:cNvPicPr>
          <p:nvPr/>
        </p:nvPicPr>
        <p:blipFill>
          <a:blip r:embed="rId2" cstate="print"/>
          <a:srcRect/>
          <a:stretch>
            <a:fillRect/>
          </a:stretch>
        </p:blipFill>
        <p:spPr bwMode="auto">
          <a:xfrm>
            <a:off x="4357686" y="6195690"/>
            <a:ext cx="940187" cy="662310"/>
          </a:xfrm>
          <a:prstGeom prst="rect">
            <a:avLst/>
          </a:prstGeom>
          <a:noFill/>
        </p:spPr>
      </p:pic>
    </p:spTree>
    <p:extLst>
      <p:ext uri="{BB962C8B-B14F-4D97-AF65-F5344CB8AC3E}">
        <p14:creationId xmlns:p14="http://schemas.microsoft.com/office/powerpoint/2010/main" xmlns="" val="26438253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26324" t="20203" r="31059" b="32655"/>
          <a:stretch/>
        </p:blipFill>
        <p:spPr>
          <a:xfrm>
            <a:off x="174171" y="609600"/>
            <a:ext cx="8817429" cy="5486400"/>
          </a:xfrm>
          <a:prstGeom prst="rect">
            <a:avLst/>
          </a:prstGeom>
        </p:spPr>
      </p:pic>
    </p:spTree>
    <p:extLst>
      <p:ext uri="{BB962C8B-B14F-4D97-AF65-F5344CB8AC3E}">
        <p14:creationId xmlns:p14="http://schemas.microsoft.com/office/powerpoint/2010/main" xmlns="" val="22606306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a:srcRect l="30112" t="28621" r="32007" b="22553"/>
          <a:stretch/>
        </p:blipFill>
        <p:spPr>
          <a:xfrm>
            <a:off x="914400" y="533400"/>
            <a:ext cx="7620000" cy="5524500"/>
          </a:xfrm>
          <a:prstGeom prst="rect">
            <a:avLst/>
          </a:prstGeom>
        </p:spPr>
      </p:pic>
    </p:spTree>
    <p:extLst>
      <p:ext uri="{BB962C8B-B14F-4D97-AF65-F5344CB8AC3E}">
        <p14:creationId xmlns:p14="http://schemas.microsoft.com/office/powerpoint/2010/main" xmlns="" val="8667475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620713" y="88900"/>
            <a:ext cx="8183562" cy="762000"/>
          </a:xfrm>
          <a:prstGeom prst="rect">
            <a:avLst/>
          </a:prstGeom>
          <a:noFill/>
          <a:ln w="12700">
            <a:noFill/>
            <a:miter lim="800000"/>
            <a:headEnd/>
            <a:tailEnd/>
          </a:ln>
          <a:effectLst/>
        </p:spPr>
        <p:txBody>
          <a:bodyPr lIns="0" tIns="0" rIns="0" bIns="0" anchor="b"/>
          <a:lstStyle/>
          <a:p>
            <a:pPr algn="l"/>
            <a:r>
              <a:rPr lang="ru-RU" altLang="en-US" sz="3200" b="1" dirty="0">
                <a:solidFill>
                  <a:schemeClr val="tx2"/>
                </a:solidFill>
                <a:latin typeface="Garamond" pitchFamily="18" charset="0"/>
                <a:cs typeface="Arial" pitchFamily="34" charset="0"/>
              </a:rPr>
              <a:t>Японское исследование </a:t>
            </a:r>
            <a:r>
              <a:rPr lang="en-US" altLang="en-US" sz="3200" b="1" dirty="0">
                <a:solidFill>
                  <a:schemeClr val="tx2"/>
                </a:solidFill>
                <a:latin typeface="Garamond" pitchFamily="18" charset="0"/>
                <a:ea typeface="Arial Unicode MS" pitchFamily="34" charset="-128"/>
                <a:cs typeface="Arial" pitchFamily="34" charset="0"/>
              </a:rPr>
              <a:t>III</a:t>
            </a:r>
            <a:r>
              <a:rPr lang="ru-RU" altLang="en-US" sz="3200" b="1" dirty="0">
                <a:solidFill>
                  <a:schemeClr val="tx2"/>
                </a:solidFill>
                <a:latin typeface="Garamond" pitchFamily="18" charset="0"/>
                <a:cs typeface="Arial" pitchFamily="34" charset="0"/>
              </a:rPr>
              <a:t> фазы</a:t>
            </a:r>
            <a:r>
              <a:rPr lang="en-US" altLang="ja-JP" sz="3200" b="1" dirty="0">
                <a:solidFill>
                  <a:schemeClr val="tx2"/>
                </a:solidFill>
                <a:latin typeface="Garamond" pitchFamily="18" charset="0"/>
                <a:ea typeface="Arial Unicode MS" pitchFamily="34" charset="-128"/>
                <a:cs typeface="Arial Unicode MS" pitchFamily="34" charset="-128"/>
              </a:rPr>
              <a:t>:</a:t>
            </a:r>
            <a:r>
              <a:rPr lang="ru-RU" altLang="ja-JP" sz="3200" b="1" dirty="0">
                <a:solidFill>
                  <a:schemeClr val="tx2"/>
                </a:solidFill>
                <a:latin typeface="Garamond" pitchFamily="18" charset="0"/>
              </a:rPr>
              <a:t> обзор</a:t>
            </a:r>
            <a:endParaRPr lang="en-GB" altLang="en-US" sz="3200" b="1" dirty="0">
              <a:solidFill>
                <a:schemeClr val="tx2"/>
              </a:solidFill>
              <a:latin typeface="Garamond" pitchFamily="18" charset="0"/>
            </a:endParaRPr>
          </a:p>
        </p:txBody>
      </p:sp>
      <p:sp>
        <p:nvSpPr>
          <p:cNvPr id="28675" name="Text Box 3"/>
          <p:cNvSpPr txBox="1">
            <a:spLocks noChangeArrowheads="1"/>
          </p:cNvSpPr>
          <p:nvPr/>
        </p:nvSpPr>
        <p:spPr bwMode="auto">
          <a:xfrm>
            <a:off x="3192463" y="1719263"/>
            <a:ext cx="2698750" cy="720725"/>
          </a:xfrm>
          <a:prstGeom prst="rect">
            <a:avLst/>
          </a:prstGeom>
          <a:noFill/>
          <a:ln w="19050">
            <a:solidFill>
              <a:schemeClr val="tx1"/>
            </a:solidFill>
            <a:miter lim="800000"/>
            <a:headEnd/>
            <a:tailEnd/>
          </a:ln>
        </p:spPr>
        <p:txBody>
          <a:bodyPr lIns="18000" tIns="18000" rIns="18000" bIns="18000" anchor="ctr"/>
          <a:lstStyle/>
          <a:p>
            <a:r>
              <a:rPr kumimoji="1" lang="ru-RU" altLang="ja-JP" sz="1600" b="1"/>
              <a:t>Двойная слепая фаза</a:t>
            </a:r>
            <a:r>
              <a:rPr kumimoji="1" lang="en-US" altLang="ja-JP" sz="1600" b="1">
                <a:ea typeface="Arial Unicode MS" pitchFamily="34" charset="-128"/>
                <a:cs typeface="Arial" pitchFamily="34" charset="0"/>
              </a:rPr>
              <a:t> </a:t>
            </a:r>
          </a:p>
          <a:p>
            <a:r>
              <a:rPr kumimoji="1" lang="en-US" altLang="ja-JP" sz="1600" b="1">
                <a:ea typeface="Arial Unicode MS" pitchFamily="34" charset="-128"/>
                <a:cs typeface="Arial" pitchFamily="34" charset="0"/>
              </a:rPr>
              <a:t>(</a:t>
            </a:r>
            <a:r>
              <a:rPr kumimoji="1" lang="ru-RU" altLang="ja-JP" sz="1600" b="1">
                <a:cs typeface="Arial" pitchFamily="34" charset="0"/>
              </a:rPr>
              <a:t>часть</a:t>
            </a:r>
            <a:r>
              <a:rPr kumimoji="1" lang="en-US" altLang="ja-JP" sz="1600" b="1">
                <a:ea typeface="Arial Unicode MS" pitchFamily="34" charset="-128"/>
                <a:cs typeface="Arial Unicode MS" pitchFamily="34" charset="-128"/>
              </a:rPr>
              <a:t> II)*</a:t>
            </a:r>
          </a:p>
        </p:txBody>
      </p:sp>
      <p:sp>
        <p:nvSpPr>
          <p:cNvPr id="28676" name="Text Box 4"/>
          <p:cNvSpPr txBox="1">
            <a:spLocks noChangeArrowheads="1"/>
          </p:cNvSpPr>
          <p:nvPr/>
        </p:nvSpPr>
        <p:spPr bwMode="auto">
          <a:xfrm>
            <a:off x="3276600" y="2482850"/>
            <a:ext cx="2513013" cy="609600"/>
          </a:xfrm>
          <a:prstGeom prst="rect">
            <a:avLst/>
          </a:prstGeom>
          <a:noFill/>
          <a:ln w="9525">
            <a:noFill/>
            <a:miter lim="800000"/>
            <a:headEnd/>
            <a:tailEnd/>
          </a:ln>
        </p:spPr>
        <p:txBody>
          <a:bodyPr wrap="none" lIns="0" tIns="0" rIns="0" bIns="0">
            <a:spAutoFit/>
          </a:bodyPr>
          <a:lstStyle/>
          <a:p>
            <a:r>
              <a:rPr kumimoji="1" lang="en-US" altLang="ja-JP" sz="2000" b="1">
                <a:ea typeface="Arial Unicode MS" pitchFamily="34" charset="-128"/>
                <a:cs typeface="Arial" pitchFamily="34" charset="0"/>
              </a:rPr>
              <a:t>RoACTEMRA 8 </a:t>
            </a:r>
            <a:r>
              <a:rPr kumimoji="1" lang="ru-RU" altLang="ja-JP" sz="2000" b="1">
                <a:ea typeface="Arial Unicode MS" pitchFamily="34" charset="-128"/>
                <a:cs typeface="Arial" pitchFamily="34" charset="0"/>
              </a:rPr>
              <a:t>мг</a:t>
            </a:r>
            <a:r>
              <a:rPr kumimoji="1" lang="en-US" altLang="ja-JP" sz="2000" b="1">
                <a:ea typeface="Arial Unicode MS" pitchFamily="34" charset="-128"/>
                <a:cs typeface="Arial" pitchFamily="34" charset="0"/>
              </a:rPr>
              <a:t>/</a:t>
            </a:r>
            <a:r>
              <a:rPr kumimoji="1" lang="ru-RU" altLang="ja-JP" sz="2000" b="1">
                <a:ea typeface="Arial Unicode MS" pitchFamily="34" charset="-128"/>
                <a:cs typeface="Arial" pitchFamily="34" charset="0"/>
              </a:rPr>
              <a:t>кг</a:t>
            </a:r>
            <a:r>
              <a:rPr kumimoji="1" lang="en-US" altLang="ja-JP" sz="2000" b="1">
                <a:ea typeface="Arial Unicode MS" pitchFamily="34" charset="-128"/>
                <a:cs typeface="Arial" pitchFamily="34" charset="0"/>
              </a:rPr>
              <a:t> </a:t>
            </a:r>
          </a:p>
          <a:p>
            <a:r>
              <a:rPr kumimoji="1" lang="ru-RU" altLang="ja-JP" sz="2000" b="1">
                <a:ea typeface="Arial Unicode MS" pitchFamily="34" charset="-128"/>
                <a:cs typeface="Arial" pitchFamily="34" charset="0"/>
              </a:rPr>
              <a:t>12 недель</a:t>
            </a:r>
            <a:r>
              <a:rPr kumimoji="1" lang="en-US" altLang="ja-JP" sz="2000" b="1">
                <a:ea typeface="Arial Unicode MS" pitchFamily="34" charset="-128"/>
                <a:cs typeface="Arial" pitchFamily="34" charset="0"/>
              </a:rPr>
              <a:t> (n = 20)</a:t>
            </a:r>
          </a:p>
        </p:txBody>
      </p:sp>
      <p:sp>
        <p:nvSpPr>
          <p:cNvPr id="28677" name="Text Box 18"/>
          <p:cNvSpPr txBox="1">
            <a:spLocks noChangeArrowheads="1"/>
          </p:cNvSpPr>
          <p:nvPr/>
        </p:nvSpPr>
        <p:spPr bwMode="auto">
          <a:xfrm>
            <a:off x="333375" y="1719263"/>
            <a:ext cx="2698750" cy="720725"/>
          </a:xfrm>
          <a:prstGeom prst="rect">
            <a:avLst/>
          </a:prstGeom>
          <a:noFill/>
          <a:ln w="19050">
            <a:solidFill>
              <a:schemeClr val="tx1"/>
            </a:solidFill>
            <a:miter lim="800000"/>
            <a:headEnd/>
            <a:tailEnd/>
          </a:ln>
        </p:spPr>
        <p:txBody>
          <a:bodyPr lIns="18000" tIns="18000" rIns="18000" bIns="18000" anchor="ctr"/>
          <a:lstStyle/>
          <a:p>
            <a:r>
              <a:rPr kumimoji="1" lang="ru-RU" altLang="ja-JP" sz="1600" b="1"/>
              <a:t>Открытая фаза</a:t>
            </a:r>
            <a:endParaRPr kumimoji="1" lang="en-US" altLang="ja-JP" sz="1600" b="1">
              <a:ea typeface="Arial Unicode MS" pitchFamily="34" charset="-128"/>
              <a:cs typeface="Arial" pitchFamily="34" charset="0"/>
            </a:endParaRPr>
          </a:p>
          <a:p>
            <a:r>
              <a:rPr kumimoji="1" lang="en-US" altLang="ja-JP" sz="1600" b="1">
                <a:ea typeface="Arial Unicode MS" pitchFamily="34" charset="-128"/>
                <a:cs typeface="Arial" pitchFamily="34" charset="0"/>
              </a:rPr>
              <a:t>(</a:t>
            </a:r>
            <a:r>
              <a:rPr kumimoji="1" lang="ru-RU" altLang="ja-JP" sz="1600" b="1">
                <a:cs typeface="Arial" pitchFamily="34" charset="0"/>
              </a:rPr>
              <a:t>часть</a:t>
            </a:r>
            <a:r>
              <a:rPr kumimoji="1" lang="en-US" altLang="ja-JP" sz="1600" b="1">
                <a:ea typeface="Arial Unicode MS" pitchFamily="34" charset="-128"/>
                <a:cs typeface="Arial Unicode MS" pitchFamily="34" charset="-128"/>
              </a:rPr>
              <a:t> I)</a:t>
            </a:r>
          </a:p>
        </p:txBody>
      </p:sp>
      <p:sp>
        <p:nvSpPr>
          <p:cNvPr id="28678" name="Rectangle 27"/>
          <p:cNvSpPr>
            <a:spLocks noChangeArrowheads="1"/>
          </p:cNvSpPr>
          <p:nvPr/>
        </p:nvSpPr>
        <p:spPr bwMode="auto">
          <a:xfrm>
            <a:off x="461963" y="2847975"/>
            <a:ext cx="2216150" cy="609600"/>
          </a:xfrm>
          <a:prstGeom prst="rect">
            <a:avLst/>
          </a:prstGeom>
          <a:noFill/>
          <a:ln w="9525">
            <a:noFill/>
            <a:miter lim="800000"/>
            <a:headEnd/>
            <a:tailEnd/>
          </a:ln>
        </p:spPr>
        <p:txBody>
          <a:bodyPr wrap="none" lIns="0" tIns="0" rIns="0" bIns="0">
            <a:spAutoFit/>
          </a:bodyPr>
          <a:lstStyle/>
          <a:p>
            <a:r>
              <a:rPr kumimoji="1" lang="en-US" altLang="ja-JP" sz="2000" b="1">
                <a:ea typeface="Arial Unicode MS" pitchFamily="34" charset="-128"/>
                <a:cs typeface="Arial" pitchFamily="34" charset="0"/>
              </a:rPr>
              <a:t>RoACTEMRA </a:t>
            </a:r>
          </a:p>
          <a:p>
            <a:r>
              <a:rPr kumimoji="1" lang="en-US" altLang="ja-JP" sz="2000" b="1">
                <a:ea typeface="Arial Unicode MS" pitchFamily="34" charset="-128"/>
                <a:cs typeface="Arial" pitchFamily="34" charset="0"/>
              </a:rPr>
              <a:t>8 </a:t>
            </a:r>
            <a:r>
              <a:rPr kumimoji="1" lang="ru-RU" altLang="ja-JP" sz="2000" b="1">
                <a:ea typeface="Arial Unicode MS" pitchFamily="34" charset="-128"/>
                <a:cs typeface="Arial" pitchFamily="34" charset="0"/>
              </a:rPr>
              <a:t>мг</a:t>
            </a:r>
            <a:r>
              <a:rPr kumimoji="1" lang="en-US" altLang="ja-JP" sz="2000" b="1">
                <a:ea typeface="Arial Unicode MS" pitchFamily="34" charset="-128"/>
                <a:cs typeface="Arial" pitchFamily="34" charset="0"/>
              </a:rPr>
              <a:t>/</a:t>
            </a:r>
            <a:r>
              <a:rPr kumimoji="1" lang="ru-RU" altLang="ja-JP" sz="2000" b="1">
                <a:ea typeface="Arial Unicode MS" pitchFamily="34" charset="-128"/>
                <a:cs typeface="Arial" pitchFamily="34" charset="0"/>
              </a:rPr>
              <a:t>кг</a:t>
            </a:r>
            <a:r>
              <a:rPr kumimoji="1" lang="en-US" altLang="ja-JP" sz="2000" b="1">
                <a:ea typeface="Arial Unicode MS" pitchFamily="34" charset="-128"/>
                <a:cs typeface="Arial" pitchFamily="34" charset="0"/>
              </a:rPr>
              <a:t> x 3 (n = 56) </a:t>
            </a:r>
          </a:p>
        </p:txBody>
      </p:sp>
      <p:sp>
        <p:nvSpPr>
          <p:cNvPr id="28679" name="AutoShape 58"/>
          <p:cNvSpPr>
            <a:spLocks noChangeArrowheads="1"/>
          </p:cNvSpPr>
          <p:nvPr/>
        </p:nvSpPr>
        <p:spPr bwMode="auto">
          <a:xfrm>
            <a:off x="3092450" y="5691188"/>
            <a:ext cx="3173413" cy="508000"/>
          </a:xfrm>
          <a:prstGeom prst="rightArrow">
            <a:avLst>
              <a:gd name="adj1" fmla="val 70000"/>
              <a:gd name="adj2" fmla="val 90580"/>
            </a:avLst>
          </a:prstGeom>
          <a:noFill/>
          <a:ln w="19050">
            <a:solidFill>
              <a:schemeClr val="tx1"/>
            </a:solidFill>
            <a:miter lim="800000"/>
            <a:headEnd/>
            <a:tailEnd/>
          </a:ln>
        </p:spPr>
        <p:txBody>
          <a:bodyPr wrap="none" anchor="ctr"/>
          <a:lstStyle/>
          <a:p>
            <a:r>
              <a:rPr lang="ru-RU" altLang="en-US" sz="1200" b="1">
                <a:cs typeface="Arial" pitchFamily="34" charset="0"/>
              </a:rPr>
              <a:t>Прекращение исследуемого лечения </a:t>
            </a:r>
          </a:p>
          <a:p>
            <a:r>
              <a:rPr lang="ru-RU" altLang="en-US" sz="1200" b="1">
                <a:cs typeface="Arial" pitchFamily="34" charset="0"/>
              </a:rPr>
              <a:t>с назначением терапия спасения</a:t>
            </a:r>
            <a:endParaRPr lang="en-US" altLang="en-US" sz="1200" b="1">
              <a:cs typeface="Arial" pitchFamily="34" charset="0"/>
            </a:endParaRPr>
          </a:p>
        </p:txBody>
      </p:sp>
      <p:sp>
        <p:nvSpPr>
          <p:cNvPr id="28680" name="Text Box 71"/>
          <p:cNvSpPr txBox="1">
            <a:spLocks noChangeArrowheads="1"/>
          </p:cNvSpPr>
          <p:nvPr/>
        </p:nvSpPr>
        <p:spPr bwMode="auto">
          <a:xfrm>
            <a:off x="314325" y="1325563"/>
            <a:ext cx="3076575" cy="334962"/>
          </a:xfrm>
          <a:prstGeom prst="rect">
            <a:avLst/>
          </a:prstGeom>
          <a:noFill/>
          <a:ln w="9525">
            <a:noFill/>
            <a:miter lim="800000"/>
            <a:headEnd/>
            <a:tailEnd/>
          </a:ln>
        </p:spPr>
        <p:txBody>
          <a:bodyPr wrap="none" lIns="0" tIns="0" rIns="0" bIns="0">
            <a:spAutoFit/>
          </a:bodyPr>
          <a:lstStyle/>
          <a:p>
            <a:pPr algn="l"/>
            <a:r>
              <a:rPr lang="ru-RU" altLang="en-US" sz="2200" b="1">
                <a:solidFill>
                  <a:schemeClr val="accent2"/>
                </a:solidFill>
                <a:cs typeface="Arial" pitchFamily="34" charset="0"/>
              </a:rPr>
              <a:t>Дизайн исследования</a:t>
            </a:r>
            <a:endParaRPr lang="en-US" altLang="en-US" sz="2200" b="1">
              <a:solidFill>
                <a:schemeClr val="accent2"/>
              </a:solidFill>
              <a:cs typeface="Arial" pitchFamily="34" charset="0"/>
            </a:endParaRPr>
          </a:p>
        </p:txBody>
      </p:sp>
      <p:grpSp>
        <p:nvGrpSpPr>
          <p:cNvPr id="2" name="Group 9"/>
          <p:cNvGrpSpPr>
            <a:grpSpLocks/>
          </p:cNvGrpSpPr>
          <p:nvPr/>
        </p:nvGrpSpPr>
        <p:grpSpPr bwMode="auto">
          <a:xfrm>
            <a:off x="481013" y="3722688"/>
            <a:ext cx="2470150" cy="1139825"/>
            <a:chOff x="255" y="2351"/>
            <a:chExt cx="1556" cy="718"/>
          </a:xfrm>
        </p:grpSpPr>
        <p:grpSp>
          <p:nvGrpSpPr>
            <p:cNvPr id="3" name="Group 10"/>
            <p:cNvGrpSpPr>
              <a:grpSpLocks/>
            </p:cNvGrpSpPr>
            <p:nvPr/>
          </p:nvGrpSpPr>
          <p:grpSpPr bwMode="auto">
            <a:xfrm>
              <a:off x="1266" y="2360"/>
              <a:ext cx="545" cy="520"/>
              <a:chOff x="3150" y="2608"/>
              <a:chExt cx="945" cy="520"/>
            </a:xfrm>
          </p:grpSpPr>
          <p:sp>
            <p:nvSpPr>
              <p:cNvPr id="28746" name="Line 11"/>
              <p:cNvSpPr>
                <a:spLocks noChangeShapeType="1"/>
              </p:cNvSpPr>
              <p:nvPr/>
            </p:nvSpPr>
            <p:spPr bwMode="auto">
              <a:xfrm>
                <a:off x="3150" y="2878"/>
                <a:ext cx="680" cy="0"/>
              </a:xfrm>
              <a:prstGeom prst="line">
                <a:avLst/>
              </a:prstGeom>
              <a:noFill/>
              <a:ln w="76200">
                <a:solidFill>
                  <a:schemeClr val="tx1"/>
                </a:solidFill>
                <a:round/>
                <a:headEnd/>
                <a:tailEnd/>
              </a:ln>
              <a:effectLst/>
            </p:spPr>
            <p:txBody>
              <a:bodyPr wrap="none" anchor="ctr"/>
              <a:lstStyle/>
              <a:p>
                <a:endParaRPr lang="ru-RU"/>
              </a:p>
            </p:txBody>
          </p:sp>
          <p:sp>
            <p:nvSpPr>
              <p:cNvPr id="28747" name="Line 12"/>
              <p:cNvSpPr>
                <a:spLocks noChangeShapeType="1"/>
              </p:cNvSpPr>
              <p:nvPr/>
            </p:nvSpPr>
            <p:spPr bwMode="auto">
              <a:xfrm flipH="1" flipV="1">
                <a:off x="3759" y="2878"/>
                <a:ext cx="321" cy="250"/>
              </a:xfrm>
              <a:prstGeom prst="line">
                <a:avLst/>
              </a:prstGeom>
              <a:noFill/>
              <a:ln w="76200">
                <a:solidFill>
                  <a:schemeClr val="tx1"/>
                </a:solidFill>
                <a:round/>
                <a:headEnd type="triangle" w="med" len="med"/>
                <a:tailEnd/>
              </a:ln>
              <a:effectLst/>
            </p:spPr>
            <p:txBody>
              <a:bodyPr wrap="none" anchor="ctr"/>
              <a:lstStyle/>
              <a:p>
                <a:endParaRPr lang="ru-RU"/>
              </a:p>
            </p:txBody>
          </p:sp>
          <p:sp>
            <p:nvSpPr>
              <p:cNvPr id="28748" name="Line 13"/>
              <p:cNvSpPr>
                <a:spLocks noChangeShapeType="1"/>
              </p:cNvSpPr>
              <p:nvPr/>
            </p:nvSpPr>
            <p:spPr bwMode="auto">
              <a:xfrm flipH="1">
                <a:off x="3759" y="2608"/>
                <a:ext cx="336" cy="270"/>
              </a:xfrm>
              <a:prstGeom prst="line">
                <a:avLst/>
              </a:prstGeom>
              <a:noFill/>
              <a:ln w="76200">
                <a:solidFill>
                  <a:schemeClr val="tx1"/>
                </a:solidFill>
                <a:round/>
                <a:headEnd type="triangle" w="med" len="med"/>
                <a:tailEnd/>
              </a:ln>
              <a:effectLst/>
            </p:spPr>
            <p:txBody>
              <a:bodyPr wrap="none" anchor="ctr"/>
              <a:lstStyle/>
              <a:p>
                <a:endParaRPr lang="ru-RU"/>
              </a:p>
            </p:txBody>
          </p:sp>
        </p:grpSp>
        <p:grpSp>
          <p:nvGrpSpPr>
            <p:cNvPr id="4" name="Group 14"/>
            <p:cNvGrpSpPr>
              <a:grpSpLocks/>
            </p:cNvGrpSpPr>
            <p:nvPr/>
          </p:nvGrpSpPr>
          <p:grpSpPr bwMode="auto">
            <a:xfrm>
              <a:off x="255" y="2351"/>
              <a:ext cx="996" cy="566"/>
              <a:chOff x="255" y="2455"/>
              <a:chExt cx="1206" cy="566"/>
            </a:xfrm>
          </p:grpSpPr>
          <p:sp>
            <p:nvSpPr>
              <p:cNvPr id="28734" name="Line 6"/>
              <p:cNvSpPr>
                <a:spLocks noChangeShapeType="1"/>
              </p:cNvSpPr>
              <p:nvPr/>
            </p:nvSpPr>
            <p:spPr bwMode="auto">
              <a:xfrm>
                <a:off x="317" y="2728"/>
                <a:ext cx="1108" cy="1"/>
              </a:xfrm>
              <a:prstGeom prst="line">
                <a:avLst/>
              </a:prstGeom>
              <a:noFill/>
              <a:ln w="63500">
                <a:solidFill>
                  <a:schemeClr val="tx1"/>
                </a:solidFill>
                <a:round/>
                <a:headEnd/>
                <a:tailEnd/>
              </a:ln>
            </p:spPr>
            <p:txBody>
              <a:bodyPr/>
              <a:lstStyle/>
              <a:p>
                <a:endParaRPr lang="ru-RU"/>
              </a:p>
            </p:txBody>
          </p:sp>
          <p:sp>
            <p:nvSpPr>
              <p:cNvPr id="28735" name="Line 7"/>
              <p:cNvSpPr>
                <a:spLocks noChangeShapeType="1"/>
              </p:cNvSpPr>
              <p:nvPr/>
            </p:nvSpPr>
            <p:spPr bwMode="auto">
              <a:xfrm>
                <a:off x="317" y="2632"/>
                <a:ext cx="1" cy="192"/>
              </a:xfrm>
              <a:prstGeom prst="line">
                <a:avLst/>
              </a:prstGeom>
              <a:noFill/>
              <a:ln w="28575">
                <a:solidFill>
                  <a:schemeClr val="tx1"/>
                </a:solidFill>
                <a:round/>
                <a:headEnd/>
                <a:tailEnd/>
              </a:ln>
            </p:spPr>
            <p:txBody>
              <a:bodyPr/>
              <a:lstStyle/>
              <a:p>
                <a:endParaRPr lang="ru-RU"/>
              </a:p>
            </p:txBody>
          </p:sp>
          <p:sp>
            <p:nvSpPr>
              <p:cNvPr id="28736" name="Line 8"/>
              <p:cNvSpPr>
                <a:spLocks noChangeShapeType="1"/>
              </p:cNvSpPr>
              <p:nvPr/>
            </p:nvSpPr>
            <p:spPr bwMode="auto">
              <a:xfrm>
                <a:off x="682" y="2632"/>
                <a:ext cx="1" cy="192"/>
              </a:xfrm>
              <a:prstGeom prst="line">
                <a:avLst/>
              </a:prstGeom>
              <a:noFill/>
              <a:ln w="28575">
                <a:solidFill>
                  <a:schemeClr val="tx1"/>
                </a:solidFill>
                <a:round/>
                <a:headEnd/>
                <a:tailEnd/>
              </a:ln>
            </p:spPr>
            <p:txBody>
              <a:bodyPr/>
              <a:lstStyle/>
              <a:p>
                <a:endParaRPr lang="ru-RU"/>
              </a:p>
            </p:txBody>
          </p:sp>
          <p:sp>
            <p:nvSpPr>
              <p:cNvPr id="28737" name="Line 9"/>
              <p:cNvSpPr>
                <a:spLocks noChangeShapeType="1"/>
              </p:cNvSpPr>
              <p:nvPr/>
            </p:nvSpPr>
            <p:spPr bwMode="auto">
              <a:xfrm>
                <a:off x="1048" y="2632"/>
                <a:ext cx="1" cy="192"/>
              </a:xfrm>
              <a:prstGeom prst="line">
                <a:avLst/>
              </a:prstGeom>
              <a:noFill/>
              <a:ln w="28575">
                <a:solidFill>
                  <a:schemeClr val="tx1"/>
                </a:solidFill>
                <a:round/>
                <a:headEnd/>
                <a:tailEnd/>
              </a:ln>
            </p:spPr>
            <p:txBody>
              <a:bodyPr/>
              <a:lstStyle/>
              <a:p>
                <a:endParaRPr lang="ru-RU"/>
              </a:p>
            </p:txBody>
          </p:sp>
          <p:sp>
            <p:nvSpPr>
              <p:cNvPr id="28738" name="Line 10"/>
              <p:cNvSpPr>
                <a:spLocks noChangeShapeType="1"/>
              </p:cNvSpPr>
              <p:nvPr/>
            </p:nvSpPr>
            <p:spPr bwMode="auto">
              <a:xfrm>
                <a:off x="1422" y="2632"/>
                <a:ext cx="1" cy="192"/>
              </a:xfrm>
              <a:prstGeom prst="line">
                <a:avLst/>
              </a:prstGeom>
              <a:noFill/>
              <a:ln w="28575">
                <a:solidFill>
                  <a:schemeClr val="tx1"/>
                </a:solidFill>
                <a:round/>
                <a:headEnd/>
                <a:tailEnd/>
              </a:ln>
            </p:spPr>
            <p:txBody>
              <a:bodyPr/>
              <a:lstStyle/>
              <a:p>
                <a:endParaRPr lang="ru-RU"/>
              </a:p>
            </p:txBody>
          </p:sp>
          <p:sp>
            <p:nvSpPr>
              <p:cNvPr id="28739" name="AutoShape 11" descr="Wide downward diagonal"/>
              <p:cNvSpPr>
                <a:spLocks noChangeArrowheads="1"/>
              </p:cNvSpPr>
              <p:nvPr/>
            </p:nvSpPr>
            <p:spPr bwMode="auto">
              <a:xfrm>
                <a:off x="255" y="2455"/>
                <a:ext cx="115" cy="144"/>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40" name="AutoShape 12" descr="Wide downward diagonal"/>
              <p:cNvSpPr>
                <a:spLocks noChangeArrowheads="1"/>
              </p:cNvSpPr>
              <p:nvPr/>
            </p:nvSpPr>
            <p:spPr bwMode="auto">
              <a:xfrm>
                <a:off x="610" y="2455"/>
                <a:ext cx="115" cy="144"/>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41" name="AutoShape 13" descr="Wide downward diagonal"/>
              <p:cNvSpPr>
                <a:spLocks noChangeArrowheads="1"/>
              </p:cNvSpPr>
              <p:nvPr/>
            </p:nvSpPr>
            <p:spPr bwMode="auto">
              <a:xfrm>
                <a:off x="993" y="2455"/>
                <a:ext cx="115" cy="144"/>
              </a:xfrm>
              <a:prstGeom prst="downArrow">
                <a:avLst>
                  <a:gd name="adj1" fmla="val 50000"/>
                  <a:gd name="adj2" fmla="val 31304"/>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42" name="Text Box 51"/>
              <p:cNvSpPr txBox="1">
                <a:spLocks noChangeArrowheads="1"/>
              </p:cNvSpPr>
              <p:nvPr/>
            </p:nvSpPr>
            <p:spPr bwMode="auto">
              <a:xfrm>
                <a:off x="273" y="2848"/>
                <a:ext cx="97"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0</a:t>
                </a:r>
              </a:p>
            </p:txBody>
          </p:sp>
          <p:sp>
            <p:nvSpPr>
              <p:cNvPr id="28743" name="Text Box 51"/>
              <p:cNvSpPr txBox="1">
                <a:spLocks noChangeArrowheads="1"/>
              </p:cNvSpPr>
              <p:nvPr/>
            </p:nvSpPr>
            <p:spPr bwMode="auto">
              <a:xfrm>
                <a:off x="627" y="2848"/>
                <a:ext cx="97"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2</a:t>
                </a:r>
              </a:p>
            </p:txBody>
          </p:sp>
          <p:sp>
            <p:nvSpPr>
              <p:cNvPr id="28744" name="Text Box 51"/>
              <p:cNvSpPr txBox="1">
                <a:spLocks noChangeArrowheads="1"/>
              </p:cNvSpPr>
              <p:nvPr/>
            </p:nvSpPr>
            <p:spPr bwMode="auto">
              <a:xfrm>
                <a:off x="995" y="2848"/>
                <a:ext cx="97"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4</a:t>
                </a:r>
              </a:p>
            </p:txBody>
          </p:sp>
          <p:sp>
            <p:nvSpPr>
              <p:cNvPr id="28745" name="Text Box 51"/>
              <p:cNvSpPr txBox="1">
                <a:spLocks noChangeArrowheads="1"/>
              </p:cNvSpPr>
              <p:nvPr/>
            </p:nvSpPr>
            <p:spPr bwMode="auto">
              <a:xfrm>
                <a:off x="1365" y="2848"/>
                <a:ext cx="96"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6</a:t>
                </a:r>
              </a:p>
            </p:txBody>
          </p:sp>
        </p:grpSp>
        <p:sp>
          <p:nvSpPr>
            <p:cNvPr id="28733" name="Text Box 51"/>
            <p:cNvSpPr txBox="1">
              <a:spLocks noChangeArrowheads="1"/>
            </p:cNvSpPr>
            <p:nvPr/>
          </p:nvSpPr>
          <p:spPr bwMode="auto">
            <a:xfrm>
              <a:off x="484" y="2896"/>
              <a:ext cx="530" cy="173"/>
            </a:xfrm>
            <a:prstGeom prst="rect">
              <a:avLst/>
            </a:prstGeom>
            <a:noFill/>
            <a:ln w="9525">
              <a:noFill/>
              <a:miter lim="800000"/>
              <a:headEnd/>
              <a:tailEnd/>
            </a:ln>
          </p:spPr>
          <p:txBody>
            <a:bodyPr wrap="none" lIns="0" tIns="0" rIns="0" bIns="0">
              <a:spAutoFit/>
            </a:bodyPr>
            <a:lstStyle/>
            <a:p>
              <a:r>
                <a:rPr kumimoji="1" lang="ru-RU" altLang="ja-JP" b="1">
                  <a:cs typeface="Arial" pitchFamily="34" charset="0"/>
                </a:rPr>
                <a:t>Неделя</a:t>
              </a:r>
              <a:endParaRPr kumimoji="1" lang="en-US" altLang="ja-JP" b="1">
                <a:ea typeface="Arial Unicode MS" pitchFamily="34" charset="-128"/>
                <a:cs typeface="Arial" pitchFamily="34" charset="0"/>
              </a:endParaRPr>
            </a:p>
          </p:txBody>
        </p:sp>
      </p:grpSp>
      <p:grpSp>
        <p:nvGrpSpPr>
          <p:cNvPr id="5" name="Group 28"/>
          <p:cNvGrpSpPr>
            <a:grpSpLocks/>
          </p:cNvGrpSpPr>
          <p:nvPr/>
        </p:nvGrpSpPr>
        <p:grpSpPr bwMode="auto">
          <a:xfrm>
            <a:off x="3017838" y="4130675"/>
            <a:ext cx="3324225" cy="1614488"/>
            <a:chOff x="1901" y="2626"/>
            <a:chExt cx="2094" cy="1017"/>
          </a:xfrm>
        </p:grpSpPr>
        <p:sp>
          <p:nvSpPr>
            <p:cNvPr id="28707" name="Rectangle 49"/>
            <p:cNvSpPr>
              <a:spLocks noChangeArrowheads="1"/>
            </p:cNvSpPr>
            <p:nvPr/>
          </p:nvSpPr>
          <p:spPr bwMode="auto">
            <a:xfrm>
              <a:off x="2300" y="2626"/>
              <a:ext cx="1297" cy="192"/>
            </a:xfrm>
            <a:prstGeom prst="rect">
              <a:avLst/>
            </a:prstGeom>
            <a:noFill/>
            <a:ln w="9525">
              <a:noFill/>
              <a:miter lim="800000"/>
              <a:headEnd/>
              <a:tailEnd/>
            </a:ln>
          </p:spPr>
          <p:txBody>
            <a:bodyPr wrap="none" lIns="0" tIns="0" rIns="0" bIns="0">
              <a:spAutoFit/>
            </a:bodyPr>
            <a:lstStyle/>
            <a:p>
              <a:r>
                <a:rPr kumimoji="1" lang="ru-RU" altLang="ja-JP" sz="2000" b="1">
                  <a:cs typeface="Arial" pitchFamily="34" charset="0"/>
                </a:rPr>
                <a:t>Плацебо</a:t>
              </a:r>
              <a:r>
                <a:rPr kumimoji="1" lang="en-US" altLang="ja-JP" sz="2000" b="1">
                  <a:ea typeface="Arial Unicode MS" pitchFamily="34" charset="-128"/>
                  <a:cs typeface="Arial" pitchFamily="34" charset="0"/>
                </a:rPr>
                <a:t> (n = 23)</a:t>
              </a:r>
            </a:p>
          </p:txBody>
        </p:sp>
        <p:grpSp>
          <p:nvGrpSpPr>
            <p:cNvPr id="6" name="Group 30"/>
            <p:cNvGrpSpPr>
              <a:grpSpLocks/>
            </p:cNvGrpSpPr>
            <p:nvPr/>
          </p:nvGrpSpPr>
          <p:grpSpPr bwMode="auto">
            <a:xfrm>
              <a:off x="1901" y="2908"/>
              <a:ext cx="2094" cy="735"/>
              <a:chOff x="1901" y="2908"/>
              <a:chExt cx="2094" cy="735"/>
            </a:xfrm>
          </p:grpSpPr>
          <p:sp>
            <p:nvSpPr>
              <p:cNvPr id="28709" name="Text Box 51"/>
              <p:cNvSpPr txBox="1">
                <a:spLocks noChangeArrowheads="1"/>
              </p:cNvSpPr>
              <p:nvPr/>
            </p:nvSpPr>
            <p:spPr bwMode="auto">
              <a:xfrm>
                <a:off x="2686" y="3470"/>
                <a:ext cx="530" cy="173"/>
              </a:xfrm>
              <a:prstGeom prst="rect">
                <a:avLst/>
              </a:prstGeom>
              <a:noFill/>
              <a:ln w="9525">
                <a:noFill/>
                <a:miter lim="800000"/>
                <a:headEnd/>
                <a:tailEnd/>
              </a:ln>
            </p:spPr>
            <p:txBody>
              <a:bodyPr wrap="none" lIns="0" tIns="0" rIns="0" bIns="0">
                <a:spAutoFit/>
              </a:bodyPr>
              <a:lstStyle/>
              <a:p>
                <a:r>
                  <a:rPr kumimoji="1" lang="ru-RU" altLang="ja-JP" b="1">
                    <a:cs typeface="Arial" pitchFamily="34" charset="0"/>
                  </a:rPr>
                  <a:t>Неделя</a:t>
                </a:r>
                <a:endParaRPr kumimoji="1" lang="en-US" altLang="ja-JP" b="1">
                  <a:ea typeface="Arial Unicode MS" pitchFamily="34" charset="-128"/>
                  <a:cs typeface="Arial" pitchFamily="34" charset="0"/>
                </a:endParaRPr>
              </a:p>
            </p:txBody>
          </p:sp>
          <p:sp>
            <p:nvSpPr>
              <p:cNvPr id="28710" name="Line 35"/>
              <p:cNvSpPr>
                <a:spLocks noChangeShapeType="1"/>
              </p:cNvSpPr>
              <p:nvPr/>
            </p:nvSpPr>
            <p:spPr bwMode="auto">
              <a:xfrm>
                <a:off x="1956" y="3196"/>
                <a:ext cx="1960" cy="1"/>
              </a:xfrm>
              <a:prstGeom prst="line">
                <a:avLst/>
              </a:prstGeom>
              <a:noFill/>
              <a:ln w="28575">
                <a:solidFill>
                  <a:schemeClr val="tx1"/>
                </a:solidFill>
                <a:round/>
                <a:headEnd/>
                <a:tailEnd/>
              </a:ln>
            </p:spPr>
            <p:txBody>
              <a:bodyPr/>
              <a:lstStyle/>
              <a:p>
                <a:endParaRPr lang="ru-RU"/>
              </a:p>
            </p:txBody>
          </p:sp>
          <p:sp>
            <p:nvSpPr>
              <p:cNvPr id="28711" name="Line 36"/>
              <p:cNvSpPr>
                <a:spLocks noChangeShapeType="1"/>
              </p:cNvSpPr>
              <p:nvPr/>
            </p:nvSpPr>
            <p:spPr bwMode="auto">
              <a:xfrm>
                <a:off x="1956" y="3100"/>
                <a:ext cx="1" cy="192"/>
              </a:xfrm>
              <a:prstGeom prst="line">
                <a:avLst/>
              </a:prstGeom>
              <a:noFill/>
              <a:ln w="28575">
                <a:solidFill>
                  <a:schemeClr val="tx1"/>
                </a:solidFill>
                <a:round/>
                <a:headEnd/>
                <a:tailEnd/>
              </a:ln>
            </p:spPr>
            <p:txBody>
              <a:bodyPr/>
              <a:lstStyle/>
              <a:p>
                <a:endParaRPr lang="ru-RU"/>
              </a:p>
            </p:txBody>
          </p:sp>
          <p:sp>
            <p:nvSpPr>
              <p:cNvPr id="28712" name="Line 37"/>
              <p:cNvSpPr>
                <a:spLocks noChangeShapeType="1"/>
              </p:cNvSpPr>
              <p:nvPr/>
            </p:nvSpPr>
            <p:spPr bwMode="auto">
              <a:xfrm>
                <a:off x="2276" y="3100"/>
                <a:ext cx="1" cy="192"/>
              </a:xfrm>
              <a:prstGeom prst="line">
                <a:avLst/>
              </a:prstGeom>
              <a:noFill/>
              <a:ln w="28575">
                <a:solidFill>
                  <a:schemeClr val="tx1"/>
                </a:solidFill>
                <a:round/>
                <a:headEnd/>
                <a:tailEnd/>
              </a:ln>
            </p:spPr>
            <p:txBody>
              <a:bodyPr/>
              <a:lstStyle/>
              <a:p>
                <a:endParaRPr lang="ru-RU"/>
              </a:p>
            </p:txBody>
          </p:sp>
          <p:sp>
            <p:nvSpPr>
              <p:cNvPr id="28713" name="Line 38"/>
              <p:cNvSpPr>
                <a:spLocks noChangeShapeType="1"/>
              </p:cNvSpPr>
              <p:nvPr/>
            </p:nvSpPr>
            <p:spPr bwMode="auto">
              <a:xfrm>
                <a:off x="2636" y="3100"/>
                <a:ext cx="1" cy="192"/>
              </a:xfrm>
              <a:prstGeom prst="line">
                <a:avLst/>
              </a:prstGeom>
              <a:noFill/>
              <a:ln w="28575">
                <a:solidFill>
                  <a:schemeClr val="tx1"/>
                </a:solidFill>
                <a:round/>
                <a:headEnd/>
                <a:tailEnd/>
              </a:ln>
            </p:spPr>
            <p:txBody>
              <a:bodyPr/>
              <a:lstStyle/>
              <a:p>
                <a:endParaRPr lang="ru-RU"/>
              </a:p>
            </p:txBody>
          </p:sp>
          <p:sp>
            <p:nvSpPr>
              <p:cNvPr id="28714" name="Line 39"/>
              <p:cNvSpPr>
                <a:spLocks noChangeShapeType="1"/>
              </p:cNvSpPr>
              <p:nvPr/>
            </p:nvSpPr>
            <p:spPr bwMode="auto">
              <a:xfrm>
                <a:off x="3276" y="3100"/>
                <a:ext cx="1" cy="192"/>
              </a:xfrm>
              <a:prstGeom prst="line">
                <a:avLst/>
              </a:prstGeom>
              <a:noFill/>
              <a:ln w="28575">
                <a:solidFill>
                  <a:schemeClr val="tx1"/>
                </a:solidFill>
                <a:round/>
                <a:headEnd/>
                <a:tailEnd/>
              </a:ln>
            </p:spPr>
            <p:txBody>
              <a:bodyPr/>
              <a:lstStyle/>
              <a:p>
                <a:endParaRPr lang="ru-RU"/>
              </a:p>
            </p:txBody>
          </p:sp>
          <p:sp>
            <p:nvSpPr>
              <p:cNvPr id="28715" name="Line 40"/>
              <p:cNvSpPr>
                <a:spLocks noChangeShapeType="1"/>
              </p:cNvSpPr>
              <p:nvPr/>
            </p:nvSpPr>
            <p:spPr bwMode="auto">
              <a:xfrm>
                <a:off x="2956" y="3100"/>
                <a:ext cx="1" cy="192"/>
              </a:xfrm>
              <a:prstGeom prst="line">
                <a:avLst/>
              </a:prstGeom>
              <a:noFill/>
              <a:ln w="28575">
                <a:solidFill>
                  <a:schemeClr val="tx1"/>
                </a:solidFill>
                <a:round/>
                <a:headEnd/>
                <a:tailEnd/>
              </a:ln>
            </p:spPr>
            <p:txBody>
              <a:bodyPr/>
              <a:lstStyle/>
              <a:p>
                <a:endParaRPr lang="ru-RU"/>
              </a:p>
            </p:txBody>
          </p:sp>
          <p:sp>
            <p:nvSpPr>
              <p:cNvPr id="28716" name="Line 41"/>
              <p:cNvSpPr>
                <a:spLocks noChangeShapeType="1"/>
              </p:cNvSpPr>
              <p:nvPr/>
            </p:nvSpPr>
            <p:spPr bwMode="auto">
              <a:xfrm>
                <a:off x="3595" y="3100"/>
                <a:ext cx="1" cy="192"/>
              </a:xfrm>
              <a:prstGeom prst="line">
                <a:avLst/>
              </a:prstGeom>
              <a:noFill/>
              <a:ln w="28575">
                <a:solidFill>
                  <a:schemeClr val="tx1"/>
                </a:solidFill>
                <a:round/>
                <a:headEnd/>
                <a:tailEnd/>
              </a:ln>
            </p:spPr>
            <p:txBody>
              <a:bodyPr/>
              <a:lstStyle/>
              <a:p>
                <a:endParaRPr lang="ru-RU"/>
              </a:p>
            </p:txBody>
          </p:sp>
          <p:sp>
            <p:nvSpPr>
              <p:cNvPr id="28717" name="Line 42"/>
              <p:cNvSpPr>
                <a:spLocks noChangeShapeType="1"/>
              </p:cNvSpPr>
              <p:nvPr/>
            </p:nvSpPr>
            <p:spPr bwMode="auto">
              <a:xfrm>
                <a:off x="3916" y="3100"/>
                <a:ext cx="1" cy="192"/>
              </a:xfrm>
              <a:prstGeom prst="line">
                <a:avLst/>
              </a:prstGeom>
              <a:noFill/>
              <a:ln w="28575">
                <a:solidFill>
                  <a:schemeClr val="tx1"/>
                </a:solidFill>
                <a:round/>
                <a:headEnd/>
                <a:tailEnd/>
              </a:ln>
            </p:spPr>
            <p:txBody>
              <a:bodyPr/>
              <a:lstStyle/>
              <a:p>
                <a:endParaRPr lang="ru-RU"/>
              </a:p>
            </p:txBody>
          </p:sp>
          <p:sp>
            <p:nvSpPr>
              <p:cNvPr id="28718" name="AutoShape 43"/>
              <p:cNvSpPr>
                <a:spLocks noChangeArrowheads="1"/>
              </p:cNvSpPr>
              <p:nvPr/>
            </p:nvSpPr>
            <p:spPr bwMode="auto">
              <a:xfrm>
                <a:off x="1901" y="2908"/>
                <a:ext cx="104" cy="144"/>
              </a:xfrm>
              <a:prstGeom prst="downArrow">
                <a:avLst>
                  <a:gd name="adj1" fmla="val 50000"/>
                  <a:gd name="adj2" fmla="val 34615"/>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19" name="AutoShape 44"/>
              <p:cNvSpPr>
                <a:spLocks noChangeArrowheads="1"/>
              </p:cNvSpPr>
              <p:nvPr/>
            </p:nvSpPr>
            <p:spPr bwMode="auto">
              <a:xfrm>
                <a:off x="2220" y="2908"/>
                <a:ext cx="104" cy="144"/>
              </a:xfrm>
              <a:prstGeom prst="downArrow">
                <a:avLst>
                  <a:gd name="adj1" fmla="val 50000"/>
                  <a:gd name="adj2" fmla="val 34615"/>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20" name="AutoShape 45"/>
              <p:cNvSpPr>
                <a:spLocks noChangeArrowheads="1"/>
              </p:cNvSpPr>
              <p:nvPr/>
            </p:nvSpPr>
            <p:spPr bwMode="auto">
              <a:xfrm>
                <a:off x="2580" y="2908"/>
                <a:ext cx="104" cy="144"/>
              </a:xfrm>
              <a:prstGeom prst="downArrow">
                <a:avLst>
                  <a:gd name="adj1" fmla="val 50000"/>
                  <a:gd name="adj2" fmla="val 34615"/>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21" name="AutoShape 46"/>
              <p:cNvSpPr>
                <a:spLocks noChangeArrowheads="1"/>
              </p:cNvSpPr>
              <p:nvPr/>
            </p:nvSpPr>
            <p:spPr bwMode="auto">
              <a:xfrm>
                <a:off x="2901" y="2908"/>
                <a:ext cx="103" cy="144"/>
              </a:xfrm>
              <a:prstGeom prst="downArrow">
                <a:avLst>
                  <a:gd name="adj1" fmla="val 50000"/>
                  <a:gd name="adj2" fmla="val 34951"/>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22" name="AutoShape 47"/>
              <p:cNvSpPr>
                <a:spLocks noChangeArrowheads="1"/>
              </p:cNvSpPr>
              <p:nvPr/>
            </p:nvSpPr>
            <p:spPr bwMode="auto">
              <a:xfrm>
                <a:off x="3220" y="2908"/>
                <a:ext cx="104" cy="144"/>
              </a:xfrm>
              <a:prstGeom prst="downArrow">
                <a:avLst>
                  <a:gd name="adj1" fmla="val 50000"/>
                  <a:gd name="adj2" fmla="val 34615"/>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23" name="AutoShape 48"/>
              <p:cNvSpPr>
                <a:spLocks noChangeArrowheads="1"/>
              </p:cNvSpPr>
              <p:nvPr/>
            </p:nvSpPr>
            <p:spPr bwMode="auto">
              <a:xfrm>
                <a:off x="3540" y="2908"/>
                <a:ext cx="104" cy="144"/>
              </a:xfrm>
              <a:prstGeom prst="downArrow">
                <a:avLst>
                  <a:gd name="adj1" fmla="val 50000"/>
                  <a:gd name="adj2" fmla="val 34615"/>
                </a:avLst>
              </a:prstGeom>
              <a:solidFill>
                <a:schemeClr val="tx1"/>
              </a:solidFill>
              <a:ln w="1905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24" name="Text Box 51"/>
              <p:cNvSpPr txBox="1">
                <a:spLocks noChangeArrowheads="1"/>
              </p:cNvSpPr>
              <p:nvPr/>
            </p:nvSpPr>
            <p:spPr bwMode="auto">
              <a:xfrm>
                <a:off x="1915" y="3310"/>
                <a:ext cx="8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0</a:t>
                </a:r>
              </a:p>
            </p:txBody>
          </p:sp>
          <p:sp>
            <p:nvSpPr>
              <p:cNvPr id="28725" name="Text Box 51"/>
              <p:cNvSpPr txBox="1">
                <a:spLocks noChangeArrowheads="1"/>
              </p:cNvSpPr>
              <p:nvPr/>
            </p:nvSpPr>
            <p:spPr bwMode="auto">
              <a:xfrm>
                <a:off x="2235" y="3310"/>
                <a:ext cx="8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2</a:t>
                </a:r>
              </a:p>
            </p:txBody>
          </p:sp>
          <p:sp>
            <p:nvSpPr>
              <p:cNvPr id="28726" name="Text Box 51"/>
              <p:cNvSpPr txBox="1">
                <a:spLocks noChangeArrowheads="1"/>
              </p:cNvSpPr>
              <p:nvPr/>
            </p:nvSpPr>
            <p:spPr bwMode="auto">
              <a:xfrm>
                <a:off x="2595" y="3310"/>
                <a:ext cx="8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4</a:t>
                </a:r>
              </a:p>
            </p:txBody>
          </p:sp>
          <p:sp>
            <p:nvSpPr>
              <p:cNvPr id="28727" name="Text Box 51"/>
              <p:cNvSpPr txBox="1">
                <a:spLocks noChangeArrowheads="1"/>
              </p:cNvSpPr>
              <p:nvPr/>
            </p:nvSpPr>
            <p:spPr bwMode="auto">
              <a:xfrm>
                <a:off x="2915" y="3310"/>
                <a:ext cx="8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6</a:t>
                </a:r>
              </a:p>
            </p:txBody>
          </p:sp>
          <p:sp>
            <p:nvSpPr>
              <p:cNvPr id="28728" name="Text Box 51"/>
              <p:cNvSpPr txBox="1">
                <a:spLocks noChangeArrowheads="1"/>
              </p:cNvSpPr>
              <p:nvPr/>
            </p:nvSpPr>
            <p:spPr bwMode="auto">
              <a:xfrm>
                <a:off x="3236" y="3310"/>
                <a:ext cx="8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8</a:t>
                </a:r>
              </a:p>
            </p:txBody>
          </p:sp>
          <p:sp>
            <p:nvSpPr>
              <p:cNvPr id="28729" name="Text Box 51"/>
              <p:cNvSpPr txBox="1">
                <a:spLocks noChangeArrowheads="1"/>
              </p:cNvSpPr>
              <p:nvPr/>
            </p:nvSpPr>
            <p:spPr bwMode="auto">
              <a:xfrm>
                <a:off x="3517" y="3310"/>
                <a:ext cx="16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10</a:t>
                </a:r>
              </a:p>
            </p:txBody>
          </p:sp>
          <p:sp>
            <p:nvSpPr>
              <p:cNvPr id="28730" name="Text Box 51"/>
              <p:cNvSpPr txBox="1">
                <a:spLocks noChangeArrowheads="1"/>
              </p:cNvSpPr>
              <p:nvPr/>
            </p:nvSpPr>
            <p:spPr bwMode="auto">
              <a:xfrm>
                <a:off x="3835" y="3310"/>
                <a:ext cx="160" cy="173"/>
              </a:xfrm>
              <a:prstGeom prst="rect">
                <a:avLst/>
              </a:prstGeom>
              <a:noFill/>
              <a:ln w="9525">
                <a:noFill/>
                <a:miter lim="800000"/>
                <a:headEnd/>
                <a:tailEnd/>
              </a:ln>
            </p:spPr>
            <p:txBody>
              <a:bodyPr wrap="none" lIns="0" tIns="0" rIns="0" bIns="0">
                <a:spAutoFit/>
              </a:bodyPr>
              <a:lstStyle/>
              <a:p>
                <a:pPr>
                  <a:spcBef>
                    <a:spcPct val="50000"/>
                  </a:spcBef>
                </a:pPr>
                <a:r>
                  <a:rPr kumimoji="1" lang="en-US" altLang="ja-JP" b="1">
                    <a:ea typeface="Arial Unicode MS" pitchFamily="34" charset="-128"/>
                    <a:cs typeface="Arial" pitchFamily="34" charset="0"/>
                  </a:rPr>
                  <a:t>12</a:t>
                </a:r>
              </a:p>
            </p:txBody>
          </p:sp>
        </p:grpSp>
      </p:grpSp>
      <p:grpSp>
        <p:nvGrpSpPr>
          <p:cNvPr id="7" name="Group 53"/>
          <p:cNvGrpSpPr>
            <a:grpSpLocks/>
          </p:cNvGrpSpPr>
          <p:nvPr/>
        </p:nvGrpSpPr>
        <p:grpSpPr bwMode="auto">
          <a:xfrm>
            <a:off x="3017838" y="3213100"/>
            <a:ext cx="3198812" cy="560388"/>
            <a:chOff x="1901" y="2024"/>
            <a:chExt cx="2015" cy="353"/>
          </a:xfrm>
        </p:grpSpPr>
        <p:sp>
          <p:nvSpPr>
            <p:cNvPr id="28693" name="Line 19"/>
            <p:cNvSpPr>
              <a:spLocks noChangeShapeType="1"/>
            </p:cNvSpPr>
            <p:nvPr/>
          </p:nvSpPr>
          <p:spPr bwMode="auto">
            <a:xfrm>
              <a:off x="1956" y="2312"/>
              <a:ext cx="1960" cy="1"/>
            </a:xfrm>
            <a:prstGeom prst="line">
              <a:avLst/>
            </a:prstGeom>
            <a:noFill/>
            <a:ln w="63500">
              <a:solidFill>
                <a:schemeClr val="tx1"/>
              </a:solidFill>
              <a:round/>
              <a:headEnd/>
              <a:tailEnd/>
            </a:ln>
          </p:spPr>
          <p:txBody>
            <a:bodyPr/>
            <a:lstStyle/>
            <a:p>
              <a:endParaRPr lang="ru-RU"/>
            </a:p>
          </p:txBody>
        </p:sp>
        <p:sp>
          <p:nvSpPr>
            <p:cNvPr id="28694" name="Line 20"/>
            <p:cNvSpPr>
              <a:spLocks noChangeShapeType="1"/>
            </p:cNvSpPr>
            <p:nvPr/>
          </p:nvSpPr>
          <p:spPr bwMode="auto">
            <a:xfrm>
              <a:off x="1956" y="2185"/>
              <a:ext cx="1" cy="192"/>
            </a:xfrm>
            <a:prstGeom prst="line">
              <a:avLst/>
            </a:prstGeom>
            <a:noFill/>
            <a:ln w="28575">
              <a:solidFill>
                <a:schemeClr val="tx1"/>
              </a:solidFill>
              <a:round/>
              <a:headEnd/>
              <a:tailEnd/>
            </a:ln>
          </p:spPr>
          <p:txBody>
            <a:bodyPr/>
            <a:lstStyle/>
            <a:p>
              <a:endParaRPr lang="ru-RU"/>
            </a:p>
          </p:txBody>
        </p:sp>
        <p:sp>
          <p:nvSpPr>
            <p:cNvPr id="28695" name="Line 21"/>
            <p:cNvSpPr>
              <a:spLocks noChangeShapeType="1"/>
            </p:cNvSpPr>
            <p:nvPr/>
          </p:nvSpPr>
          <p:spPr bwMode="auto">
            <a:xfrm>
              <a:off x="2276" y="2185"/>
              <a:ext cx="1" cy="192"/>
            </a:xfrm>
            <a:prstGeom prst="line">
              <a:avLst/>
            </a:prstGeom>
            <a:noFill/>
            <a:ln w="28575">
              <a:solidFill>
                <a:schemeClr val="tx1"/>
              </a:solidFill>
              <a:round/>
              <a:headEnd/>
              <a:tailEnd/>
            </a:ln>
          </p:spPr>
          <p:txBody>
            <a:bodyPr/>
            <a:lstStyle/>
            <a:p>
              <a:endParaRPr lang="ru-RU"/>
            </a:p>
          </p:txBody>
        </p:sp>
        <p:sp>
          <p:nvSpPr>
            <p:cNvPr id="28696" name="Line 22"/>
            <p:cNvSpPr>
              <a:spLocks noChangeShapeType="1"/>
            </p:cNvSpPr>
            <p:nvPr/>
          </p:nvSpPr>
          <p:spPr bwMode="auto">
            <a:xfrm>
              <a:off x="2622" y="2185"/>
              <a:ext cx="1" cy="192"/>
            </a:xfrm>
            <a:prstGeom prst="line">
              <a:avLst/>
            </a:prstGeom>
            <a:noFill/>
            <a:ln w="28575">
              <a:solidFill>
                <a:schemeClr val="tx1"/>
              </a:solidFill>
              <a:round/>
              <a:headEnd/>
              <a:tailEnd/>
            </a:ln>
          </p:spPr>
          <p:txBody>
            <a:bodyPr/>
            <a:lstStyle/>
            <a:p>
              <a:endParaRPr lang="ru-RU"/>
            </a:p>
          </p:txBody>
        </p:sp>
        <p:sp>
          <p:nvSpPr>
            <p:cNvPr id="28697" name="Line 23"/>
            <p:cNvSpPr>
              <a:spLocks noChangeShapeType="1"/>
            </p:cNvSpPr>
            <p:nvPr/>
          </p:nvSpPr>
          <p:spPr bwMode="auto">
            <a:xfrm>
              <a:off x="3276" y="2185"/>
              <a:ext cx="1" cy="192"/>
            </a:xfrm>
            <a:prstGeom prst="line">
              <a:avLst/>
            </a:prstGeom>
            <a:noFill/>
            <a:ln w="28575">
              <a:solidFill>
                <a:schemeClr val="tx1"/>
              </a:solidFill>
              <a:round/>
              <a:headEnd/>
              <a:tailEnd/>
            </a:ln>
          </p:spPr>
          <p:txBody>
            <a:bodyPr/>
            <a:lstStyle/>
            <a:p>
              <a:endParaRPr lang="ru-RU"/>
            </a:p>
          </p:txBody>
        </p:sp>
        <p:sp>
          <p:nvSpPr>
            <p:cNvPr id="28698" name="Line 24"/>
            <p:cNvSpPr>
              <a:spLocks noChangeShapeType="1"/>
            </p:cNvSpPr>
            <p:nvPr/>
          </p:nvSpPr>
          <p:spPr bwMode="auto">
            <a:xfrm>
              <a:off x="2956" y="2185"/>
              <a:ext cx="1" cy="192"/>
            </a:xfrm>
            <a:prstGeom prst="line">
              <a:avLst/>
            </a:prstGeom>
            <a:noFill/>
            <a:ln w="28575">
              <a:solidFill>
                <a:schemeClr val="tx1"/>
              </a:solidFill>
              <a:round/>
              <a:headEnd/>
              <a:tailEnd/>
            </a:ln>
          </p:spPr>
          <p:txBody>
            <a:bodyPr/>
            <a:lstStyle/>
            <a:p>
              <a:endParaRPr lang="ru-RU"/>
            </a:p>
          </p:txBody>
        </p:sp>
        <p:sp>
          <p:nvSpPr>
            <p:cNvPr id="28699" name="Line 25"/>
            <p:cNvSpPr>
              <a:spLocks noChangeShapeType="1"/>
            </p:cNvSpPr>
            <p:nvPr/>
          </p:nvSpPr>
          <p:spPr bwMode="auto">
            <a:xfrm>
              <a:off x="3595" y="2185"/>
              <a:ext cx="1" cy="192"/>
            </a:xfrm>
            <a:prstGeom prst="line">
              <a:avLst/>
            </a:prstGeom>
            <a:noFill/>
            <a:ln w="28575">
              <a:solidFill>
                <a:schemeClr val="tx1"/>
              </a:solidFill>
              <a:round/>
              <a:headEnd/>
              <a:tailEnd/>
            </a:ln>
          </p:spPr>
          <p:txBody>
            <a:bodyPr/>
            <a:lstStyle/>
            <a:p>
              <a:endParaRPr lang="ru-RU"/>
            </a:p>
          </p:txBody>
        </p:sp>
        <p:sp>
          <p:nvSpPr>
            <p:cNvPr id="28700" name="AutoShape 28" descr="Wide downward diagonal"/>
            <p:cNvSpPr>
              <a:spLocks noChangeArrowheads="1"/>
            </p:cNvSpPr>
            <p:nvPr/>
          </p:nvSpPr>
          <p:spPr bwMode="auto">
            <a:xfrm>
              <a:off x="1901" y="2024"/>
              <a:ext cx="104" cy="144"/>
            </a:xfrm>
            <a:prstGeom prst="downArrow">
              <a:avLst>
                <a:gd name="adj1" fmla="val 50000"/>
                <a:gd name="adj2" fmla="val 34615"/>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01" name="AutoShape 29" descr="Wide downward diagonal"/>
            <p:cNvSpPr>
              <a:spLocks noChangeArrowheads="1"/>
            </p:cNvSpPr>
            <p:nvPr/>
          </p:nvSpPr>
          <p:spPr bwMode="auto">
            <a:xfrm>
              <a:off x="2220" y="2024"/>
              <a:ext cx="104" cy="144"/>
            </a:xfrm>
            <a:prstGeom prst="downArrow">
              <a:avLst>
                <a:gd name="adj1" fmla="val 50000"/>
                <a:gd name="adj2" fmla="val 34615"/>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02" name="AutoShape 30" descr="Wide downward diagonal"/>
            <p:cNvSpPr>
              <a:spLocks noChangeArrowheads="1"/>
            </p:cNvSpPr>
            <p:nvPr/>
          </p:nvSpPr>
          <p:spPr bwMode="auto">
            <a:xfrm>
              <a:off x="2566" y="2024"/>
              <a:ext cx="104" cy="144"/>
            </a:xfrm>
            <a:prstGeom prst="downArrow">
              <a:avLst>
                <a:gd name="adj1" fmla="val 50000"/>
                <a:gd name="adj2" fmla="val 34615"/>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03" name="AutoShape 31" descr="Wide downward diagonal"/>
            <p:cNvSpPr>
              <a:spLocks noChangeArrowheads="1"/>
            </p:cNvSpPr>
            <p:nvPr/>
          </p:nvSpPr>
          <p:spPr bwMode="auto">
            <a:xfrm>
              <a:off x="2901" y="2024"/>
              <a:ext cx="103" cy="144"/>
            </a:xfrm>
            <a:prstGeom prst="downArrow">
              <a:avLst>
                <a:gd name="adj1" fmla="val 50000"/>
                <a:gd name="adj2" fmla="val 34951"/>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04" name="AutoShape 32" descr="Wide downward diagonal"/>
            <p:cNvSpPr>
              <a:spLocks noChangeArrowheads="1"/>
            </p:cNvSpPr>
            <p:nvPr/>
          </p:nvSpPr>
          <p:spPr bwMode="auto">
            <a:xfrm>
              <a:off x="3220" y="2024"/>
              <a:ext cx="104" cy="144"/>
            </a:xfrm>
            <a:prstGeom prst="downArrow">
              <a:avLst>
                <a:gd name="adj1" fmla="val 50000"/>
                <a:gd name="adj2" fmla="val 34615"/>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05" name="AutoShape 33" descr="Wide downward diagonal"/>
            <p:cNvSpPr>
              <a:spLocks noChangeArrowheads="1"/>
            </p:cNvSpPr>
            <p:nvPr/>
          </p:nvSpPr>
          <p:spPr bwMode="auto">
            <a:xfrm>
              <a:off x="3540" y="2024"/>
              <a:ext cx="104" cy="144"/>
            </a:xfrm>
            <a:prstGeom prst="downArrow">
              <a:avLst>
                <a:gd name="adj1" fmla="val 50000"/>
                <a:gd name="adj2" fmla="val 34615"/>
              </a:avLst>
            </a:prstGeom>
            <a:noFill/>
            <a:ln w="38100">
              <a:solidFill>
                <a:schemeClr val="tx1"/>
              </a:solidFill>
              <a:miter lim="800000"/>
              <a:headEnd/>
              <a:tailEnd/>
            </a:ln>
          </p:spPr>
          <p:txBody>
            <a:bodyPr vert="eaVert" wrap="none" anchor="ctr"/>
            <a:lstStyle/>
            <a:p>
              <a:pPr eaLnBrk="0" hangingPunct="0">
                <a:spcBef>
                  <a:spcPct val="50000"/>
                </a:spcBef>
              </a:pPr>
              <a:endParaRPr lang="it-IT" altLang="en-US">
                <a:latin typeface="Imago" pitchFamily="2" charset="0"/>
                <a:cs typeface="Arial" pitchFamily="34" charset="0"/>
              </a:endParaRPr>
            </a:p>
          </p:txBody>
        </p:sp>
        <p:sp>
          <p:nvSpPr>
            <p:cNvPr id="28706" name="Line 25"/>
            <p:cNvSpPr>
              <a:spLocks noChangeShapeType="1"/>
            </p:cNvSpPr>
            <p:nvPr/>
          </p:nvSpPr>
          <p:spPr bwMode="auto">
            <a:xfrm>
              <a:off x="3906" y="2185"/>
              <a:ext cx="1" cy="192"/>
            </a:xfrm>
            <a:prstGeom prst="line">
              <a:avLst/>
            </a:prstGeom>
            <a:noFill/>
            <a:ln w="28575">
              <a:solidFill>
                <a:schemeClr val="tx1"/>
              </a:solidFill>
              <a:round/>
              <a:headEnd/>
              <a:tailEnd/>
            </a:ln>
          </p:spPr>
          <p:txBody>
            <a:bodyPr/>
            <a:lstStyle/>
            <a:p>
              <a:endParaRPr lang="ru-RU"/>
            </a:p>
          </p:txBody>
        </p:sp>
      </p:grpSp>
      <p:sp>
        <p:nvSpPr>
          <p:cNvPr id="28684" name="Text Box 3"/>
          <p:cNvSpPr txBox="1">
            <a:spLocks noChangeArrowheads="1"/>
          </p:cNvSpPr>
          <p:nvPr/>
        </p:nvSpPr>
        <p:spPr bwMode="auto">
          <a:xfrm>
            <a:off x="6051550" y="1719263"/>
            <a:ext cx="2698750" cy="720725"/>
          </a:xfrm>
          <a:prstGeom prst="rect">
            <a:avLst/>
          </a:prstGeom>
          <a:noFill/>
          <a:ln w="19050">
            <a:solidFill>
              <a:schemeClr val="tx1"/>
            </a:solidFill>
            <a:miter lim="800000"/>
            <a:headEnd/>
            <a:tailEnd/>
          </a:ln>
        </p:spPr>
        <p:txBody>
          <a:bodyPr lIns="18000" tIns="18000" rIns="18000" bIns="18000" anchor="ctr"/>
          <a:lstStyle/>
          <a:p>
            <a:r>
              <a:rPr kumimoji="1" lang="ru-RU" altLang="ja-JP" sz="1600" b="1"/>
              <a:t>Открытая расширенная фаза</a:t>
            </a:r>
            <a:endParaRPr kumimoji="1" lang="en-US" altLang="ja-JP" sz="1600" b="1">
              <a:ea typeface="Arial Unicode MS" pitchFamily="34" charset="-128"/>
              <a:cs typeface="Arial" pitchFamily="34" charset="0"/>
            </a:endParaRPr>
          </a:p>
          <a:p>
            <a:r>
              <a:rPr kumimoji="1" lang="en-US" altLang="ja-JP" sz="1600" b="1">
                <a:ea typeface="Arial Unicode MS" pitchFamily="34" charset="-128"/>
                <a:cs typeface="Arial" pitchFamily="34" charset="0"/>
              </a:rPr>
              <a:t>(</a:t>
            </a:r>
            <a:r>
              <a:rPr kumimoji="1" lang="ru-RU" altLang="ja-JP" sz="1600" b="1">
                <a:cs typeface="Arial" pitchFamily="34" charset="0"/>
              </a:rPr>
              <a:t>часть</a:t>
            </a:r>
            <a:r>
              <a:rPr kumimoji="1" lang="en-US" altLang="ja-JP" sz="1600" b="1">
                <a:ea typeface="Arial Unicode MS" pitchFamily="34" charset="-128"/>
                <a:cs typeface="Arial Unicode MS" pitchFamily="34" charset="-128"/>
              </a:rPr>
              <a:t> III)</a:t>
            </a:r>
          </a:p>
        </p:txBody>
      </p:sp>
      <p:sp>
        <p:nvSpPr>
          <p:cNvPr id="28685" name="Text Box 50"/>
          <p:cNvSpPr txBox="1">
            <a:spLocks noChangeArrowheads="1"/>
          </p:cNvSpPr>
          <p:nvPr/>
        </p:nvSpPr>
        <p:spPr bwMode="auto">
          <a:xfrm>
            <a:off x="7346950" y="4594225"/>
            <a:ext cx="1173163" cy="396875"/>
          </a:xfrm>
          <a:prstGeom prst="rect">
            <a:avLst/>
          </a:prstGeom>
          <a:noFill/>
          <a:ln w="9525">
            <a:noFill/>
            <a:miter lim="800000"/>
            <a:headEnd/>
            <a:tailEnd/>
          </a:ln>
        </p:spPr>
        <p:txBody>
          <a:bodyPr/>
          <a:lstStyle/>
          <a:p>
            <a:pPr>
              <a:spcBef>
                <a:spcPct val="50000"/>
              </a:spcBef>
            </a:pPr>
            <a:endParaRPr kumimoji="1" lang="en-US" altLang="ja-JP" sz="2000" b="1">
              <a:ea typeface="Arial Unicode MS" pitchFamily="34" charset="-128"/>
              <a:cs typeface="Arial" pitchFamily="34" charset="0"/>
            </a:endParaRPr>
          </a:p>
        </p:txBody>
      </p:sp>
      <p:grpSp>
        <p:nvGrpSpPr>
          <p:cNvPr id="8" name="Group 70"/>
          <p:cNvGrpSpPr>
            <a:grpSpLocks/>
          </p:cNvGrpSpPr>
          <p:nvPr/>
        </p:nvGrpSpPr>
        <p:grpSpPr bwMode="auto">
          <a:xfrm>
            <a:off x="6234113" y="3848100"/>
            <a:ext cx="815975" cy="652463"/>
            <a:chOff x="2823" y="2608"/>
            <a:chExt cx="1007" cy="520"/>
          </a:xfrm>
        </p:grpSpPr>
        <p:sp>
          <p:nvSpPr>
            <p:cNvPr id="28690" name="Line 71"/>
            <p:cNvSpPr>
              <a:spLocks noChangeShapeType="1"/>
            </p:cNvSpPr>
            <p:nvPr/>
          </p:nvSpPr>
          <p:spPr bwMode="auto">
            <a:xfrm>
              <a:off x="3150" y="2878"/>
              <a:ext cx="680" cy="0"/>
            </a:xfrm>
            <a:prstGeom prst="line">
              <a:avLst/>
            </a:prstGeom>
            <a:noFill/>
            <a:ln w="76200">
              <a:solidFill>
                <a:schemeClr val="tx1"/>
              </a:solidFill>
              <a:round/>
              <a:headEnd/>
              <a:tailEnd type="triangle" w="med" len="med"/>
            </a:ln>
            <a:effectLst/>
          </p:spPr>
          <p:txBody>
            <a:bodyPr wrap="none" anchor="ctr"/>
            <a:lstStyle/>
            <a:p>
              <a:endParaRPr lang="ru-RU"/>
            </a:p>
          </p:txBody>
        </p:sp>
        <p:sp>
          <p:nvSpPr>
            <p:cNvPr id="28691" name="Line 72"/>
            <p:cNvSpPr>
              <a:spLocks noChangeShapeType="1"/>
            </p:cNvSpPr>
            <p:nvPr/>
          </p:nvSpPr>
          <p:spPr bwMode="auto">
            <a:xfrm flipV="1">
              <a:off x="2823" y="2878"/>
              <a:ext cx="321" cy="250"/>
            </a:xfrm>
            <a:prstGeom prst="line">
              <a:avLst/>
            </a:prstGeom>
            <a:noFill/>
            <a:ln w="76200">
              <a:solidFill>
                <a:schemeClr val="tx1"/>
              </a:solidFill>
              <a:round/>
              <a:headEnd/>
              <a:tailEnd/>
            </a:ln>
            <a:effectLst/>
          </p:spPr>
          <p:txBody>
            <a:bodyPr wrap="none" anchor="ctr"/>
            <a:lstStyle/>
            <a:p>
              <a:endParaRPr lang="ru-RU"/>
            </a:p>
          </p:txBody>
        </p:sp>
        <p:sp>
          <p:nvSpPr>
            <p:cNvPr id="28692" name="Line 73"/>
            <p:cNvSpPr>
              <a:spLocks noChangeShapeType="1"/>
            </p:cNvSpPr>
            <p:nvPr/>
          </p:nvSpPr>
          <p:spPr bwMode="auto">
            <a:xfrm>
              <a:off x="2823" y="2608"/>
              <a:ext cx="336" cy="270"/>
            </a:xfrm>
            <a:prstGeom prst="line">
              <a:avLst/>
            </a:prstGeom>
            <a:noFill/>
            <a:ln w="76200">
              <a:solidFill>
                <a:schemeClr val="tx1"/>
              </a:solidFill>
              <a:round/>
              <a:headEnd/>
              <a:tailEnd/>
            </a:ln>
            <a:effectLst/>
          </p:spPr>
          <p:txBody>
            <a:bodyPr wrap="none" anchor="ctr"/>
            <a:lstStyle/>
            <a:p>
              <a:endParaRPr lang="ru-RU"/>
            </a:p>
          </p:txBody>
        </p:sp>
      </p:grpSp>
      <p:sp>
        <p:nvSpPr>
          <p:cNvPr id="28687" name="Text Box 4"/>
          <p:cNvSpPr txBox="1">
            <a:spLocks noChangeArrowheads="1"/>
          </p:cNvSpPr>
          <p:nvPr/>
        </p:nvSpPr>
        <p:spPr bwMode="auto">
          <a:xfrm>
            <a:off x="7078663" y="3581400"/>
            <a:ext cx="1682750" cy="1219200"/>
          </a:xfrm>
          <a:prstGeom prst="rect">
            <a:avLst/>
          </a:prstGeom>
          <a:noFill/>
          <a:ln w="9525">
            <a:noFill/>
            <a:miter lim="800000"/>
            <a:headEnd/>
            <a:tailEnd/>
          </a:ln>
        </p:spPr>
        <p:txBody>
          <a:bodyPr wrap="none" lIns="0" tIns="0" rIns="0" bIns="0">
            <a:spAutoFit/>
          </a:bodyPr>
          <a:lstStyle/>
          <a:p>
            <a:r>
              <a:rPr kumimoji="1" lang="en-US" altLang="ja-JP" sz="2000" b="1">
                <a:ea typeface="Arial Unicode MS" pitchFamily="34" charset="-128"/>
                <a:cs typeface="Arial" pitchFamily="34" charset="0"/>
              </a:rPr>
              <a:t>RoACTEMRA </a:t>
            </a:r>
            <a:br>
              <a:rPr kumimoji="1" lang="en-US" altLang="ja-JP" sz="2000" b="1">
                <a:ea typeface="Arial Unicode MS" pitchFamily="34" charset="-128"/>
                <a:cs typeface="Arial" pitchFamily="34" charset="0"/>
              </a:rPr>
            </a:br>
            <a:r>
              <a:rPr kumimoji="1" lang="en-US" altLang="ja-JP" sz="2000" b="1">
                <a:ea typeface="Arial Unicode MS" pitchFamily="34" charset="-128"/>
                <a:cs typeface="Arial" pitchFamily="34" charset="0"/>
              </a:rPr>
              <a:t>8 </a:t>
            </a:r>
            <a:r>
              <a:rPr kumimoji="1" lang="ru-RU" altLang="ja-JP" sz="2000" b="1">
                <a:ea typeface="Arial Unicode MS" pitchFamily="34" charset="-128"/>
                <a:cs typeface="Arial" pitchFamily="34" charset="0"/>
              </a:rPr>
              <a:t>мг</a:t>
            </a:r>
            <a:r>
              <a:rPr kumimoji="1" lang="en-US" altLang="ja-JP" sz="2000" b="1">
                <a:ea typeface="Arial Unicode MS" pitchFamily="34" charset="-128"/>
                <a:cs typeface="Arial" pitchFamily="34" charset="0"/>
              </a:rPr>
              <a:t>/</a:t>
            </a:r>
            <a:r>
              <a:rPr kumimoji="1" lang="ru-RU" altLang="ja-JP" sz="2000" b="1">
                <a:ea typeface="Arial Unicode MS" pitchFamily="34" charset="-128"/>
                <a:cs typeface="Arial" pitchFamily="34" charset="0"/>
              </a:rPr>
              <a:t>кг</a:t>
            </a:r>
            <a:r>
              <a:rPr kumimoji="1" lang="en-US" altLang="ja-JP" sz="2000" b="1">
                <a:ea typeface="Arial Unicode MS" pitchFamily="34" charset="-128"/>
                <a:cs typeface="Arial" pitchFamily="34" charset="0"/>
              </a:rPr>
              <a:t> </a:t>
            </a:r>
          </a:p>
          <a:p>
            <a:r>
              <a:rPr kumimoji="1" lang="ru-RU" altLang="ja-JP" sz="2000" b="1">
                <a:ea typeface="Arial Unicode MS" pitchFamily="34" charset="-128"/>
                <a:cs typeface="Arial" pitchFamily="34" charset="0"/>
              </a:rPr>
              <a:t>48 недель</a:t>
            </a:r>
            <a:endParaRPr kumimoji="1" lang="en-US" altLang="ja-JP" sz="2000" b="1">
              <a:ea typeface="Arial Unicode MS" pitchFamily="34" charset="-128"/>
              <a:cs typeface="Arial" pitchFamily="34" charset="0"/>
            </a:endParaRPr>
          </a:p>
          <a:p>
            <a:r>
              <a:rPr kumimoji="1" lang="en-GB" altLang="ja-JP" sz="2000" b="1">
                <a:ea typeface="Arial Unicode MS" pitchFamily="34" charset="-128"/>
                <a:cs typeface="Arial" pitchFamily="34" charset="0"/>
              </a:rPr>
              <a:t>(n = 48)</a:t>
            </a:r>
            <a:endParaRPr kumimoji="1" lang="en-US" altLang="ja-JP" sz="2000" b="1">
              <a:ea typeface="Arial Unicode MS" pitchFamily="34" charset="-128"/>
              <a:cs typeface="Arial" pitchFamily="34" charset="0"/>
            </a:endParaRPr>
          </a:p>
        </p:txBody>
      </p:sp>
      <p:sp>
        <p:nvSpPr>
          <p:cNvPr id="28688" name="Text Box 75">
            <a:hlinkClick r:id="rId2"/>
          </p:cNvPr>
          <p:cNvSpPr txBox="1">
            <a:spLocks noChangeArrowheads="1"/>
          </p:cNvSpPr>
          <p:nvPr/>
        </p:nvSpPr>
        <p:spPr bwMode="auto">
          <a:xfrm>
            <a:off x="6057900" y="6599238"/>
            <a:ext cx="3008313" cy="182562"/>
          </a:xfrm>
          <a:prstGeom prst="rect">
            <a:avLst/>
          </a:prstGeom>
          <a:noFill/>
          <a:ln w="12700">
            <a:noFill/>
            <a:miter lim="800000"/>
            <a:headEnd/>
            <a:tailEnd/>
          </a:ln>
          <a:effectLst/>
        </p:spPr>
        <p:txBody>
          <a:bodyPr wrap="none" lIns="0" tIns="0" rIns="0" bIns="0" anchor="b">
            <a:spAutoFit/>
          </a:bodyPr>
          <a:lstStyle/>
          <a:p>
            <a:pPr algn="r" eaLnBrk="0" hangingPunct="0"/>
            <a:r>
              <a:rPr lang="en-GB" altLang="en-US" sz="1200"/>
              <a:t>Yokota S, </a:t>
            </a:r>
            <a:r>
              <a:rPr lang="en-GB" altLang="en-US" sz="1200" i="1"/>
              <a:t>et al.</a:t>
            </a:r>
            <a:r>
              <a:rPr lang="en-GB" altLang="en-US" sz="1200"/>
              <a:t> </a:t>
            </a:r>
            <a:r>
              <a:rPr lang="en-GB" altLang="en-US" sz="1200" i="1"/>
              <a:t>Lancet </a:t>
            </a:r>
            <a:r>
              <a:rPr lang="en-GB" altLang="en-US" sz="1200"/>
              <a:t>2008; </a:t>
            </a:r>
            <a:r>
              <a:rPr lang="en-GB" altLang="en-US" sz="1200" b="1"/>
              <a:t>371</a:t>
            </a:r>
            <a:r>
              <a:rPr lang="en-GB" altLang="en-US" sz="1200"/>
              <a:t>:998–1006.</a:t>
            </a:r>
            <a:endParaRPr lang="en-US" altLang="en-US" sz="1200"/>
          </a:p>
        </p:txBody>
      </p:sp>
      <p:sp>
        <p:nvSpPr>
          <p:cNvPr id="28689" name="Text Box 76"/>
          <p:cNvSpPr txBox="1">
            <a:spLocks noChangeArrowheads="1"/>
          </p:cNvSpPr>
          <p:nvPr/>
        </p:nvSpPr>
        <p:spPr bwMode="auto">
          <a:xfrm>
            <a:off x="76200" y="6234113"/>
            <a:ext cx="4672013" cy="547687"/>
          </a:xfrm>
          <a:prstGeom prst="rect">
            <a:avLst/>
          </a:prstGeom>
          <a:noFill/>
          <a:ln w="12700" algn="ctr">
            <a:noFill/>
            <a:miter lim="800000"/>
            <a:headEnd/>
            <a:tailEnd/>
          </a:ln>
          <a:effectLst/>
        </p:spPr>
        <p:txBody>
          <a:bodyPr wrap="none" lIns="0" tIns="0" rIns="0" bIns="0" anchor="b">
            <a:spAutoFit/>
          </a:bodyPr>
          <a:lstStyle/>
          <a:p>
            <a:pPr algn="l"/>
            <a:r>
              <a:rPr lang="en-GB" altLang="en-US" sz="1200"/>
              <a:t>* </a:t>
            </a:r>
            <a:r>
              <a:rPr lang="ru-RU" altLang="en-US" sz="1200"/>
              <a:t>Пациенты, не соответствующие критериям для рандомизации</a:t>
            </a:r>
            <a:r>
              <a:rPr lang="en-GB" altLang="en-US" sz="1200"/>
              <a:t>, </a:t>
            </a:r>
          </a:p>
          <a:p>
            <a:pPr algn="l"/>
            <a:r>
              <a:rPr lang="ru-RU" altLang="en-US" sz="1200"/>
              <a:t>но завершившие вводную фазу со снижением уровня СРБ, были</a:t>
            </a:r>
            <a:r>
              <a:rPr lang="en-GB" altLang="en-US" sz="1200"/>
              <a:t> </a:t>
            </a:r>
          </a:p>
          <a:p>
            <a:pPr algn="l"/>
            <a:r>
              <a:rPr lang="ru-RU" altLang="en-US" sz="1200"/>
              <a:t>пригодны для участия в открытой расширенной фазе</a:t>
            </a:r>
            <a:endParaRPr lang="en-US" altLang="en-US" sz="120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533400" y="228600"/>
            <a:ext cx="8523288" cy="762000"/>
          </a:xfrm>
          <a:prstGeom prst="rect">
            <a:avLst/>
          </a:prstGeom>
          <a:noFill/>
          <a:ln w="12700">
            <a:noFill/>
            <a:miter lim="800000"/>
            <a:headEnd/>
            <a:tailEnd/>
          </a:ln>
          <a:effectLst/>
        </p:spPr>
        <p:txBody>
          <a:bodyPr lIns="0" tIns="0" rIns="0" bIns="0" anchor="b"/>
          <a:lstStyle/>
          <a:p>
            <a:pPr algn="l"/>
            <a:r>
              <a:rPr lang="ru-RU" altLang="en-US" sz="2400" b="1" dirty="0">
                <a:solidFill>
                  <a:srgbClr val="002060"/>
                </a:solidFill>
                <a:latin typeface="Garamond" pitchFamily="18" charset="0"/>
                <a:cs typeface="Arial" pitchFamily="34" charset="0"/>
              </a:rPr>
              <a:t>Японское исследование </a:t>
            </a:r>
            <a:r>
              <a:rPr lang="en-US" altLang="en-US" sz="2400" b="1" dirty="0">
                <a:solidFill>
                  <a:srgbClr val="002060"/>
                </a:solidFill>
                <a:latin typeface="Garamond" pitchFamily="18" charset="0"/>
                <a:ea typeface="Arial Unicode MS" pitchFamily="34" charset="-128"/>
                <a:cs typeface="Arial" pitchFamily="34" charset="0"/>
              </a:rPr>
              <a:t>III</a:t>
            </a:r>
            <a:r>
              <a:rPr lang="ru-RU" altLang="en-US" sz="2400" b="1" dirty="0">
                <a:solidFill>
                  <a:srgbClr val="002060"/>
                </a:solidFill>
                <a:latin typeface="Garamond" pitchFamily="18" charset="0"/>
                <a:cs typeface="Arial" pitchFamily="34" charset="0"/>
              </a:rPr>
              <a:t> фазы</a:t>
            </a:r>
            <a:r>
              <a:rPr lang="en-US" altLang="ja-JP" sz="2400" b="1" dirty="0">
                <a:solidFill>
                  <a:srgbClr val="002060"/>
                </a:solidFill>
                <a:latin typeface="Garamond" pitchFamily="18" charset="0"/>
                <a:ea typeface="Arial Unicode MS" pitchFamily="34" charset="-128"/>
                <a:cs typeface="Arial Unicode MS" pitchFamily="34" charset="-128"/>
              </a:rPr>
              <a:t>: </a:t>
            </a:r>
            <a:r>
              <a:rPr lang="en-GB" altLang="ja-JP" sz="2400" b="1" dirty="0" err="1">
                <a:solidFill>
                  <a:srgbClr val="002060"/>
                </a:solidFill>
                <a:latin typeface="Garamond" pitchFamily="18" charset="0"/>
                <a:ea typeface="Arial Unicode MS" pitchFamily="34" charset="-128"/>
                <a:cs typeface="Arial Unicode MS" pitchFamily="34" charset="-128"/>
              </a:rPr>
              <a:t>RoACTEMRA</a:t>
            </a:r>
            <a:r>
              <a:rPr lang="en-GB" altLang="ja-JP" sz="2400" b="1" dirty="0">
                <a:solidFill>
                  <a:srgbClr val="002060"/>
                </a:solidFill>
                <a:latin typeface="Garamond" pitchFamily="18" charset="0"/>
                <a:ea typeface="Arial Unicode MS" pitchFamily="34" charset="-128"/>
                <a:cs typeface="Arial Unicode MS" pitchFamily="34" charset="-128"/>
              </a:rPr>
              <a:t> </a:t>
            </a:r>
            <a:r>
              <a:rPr lang="ru-RU" altLang="ja-JP" sz="2400" b="1" dirty="0">
                <a:solidFill>
                  <a:srgbClr val="002060"/>
                </a:solidFill>
                <a:latin typeface="Garamond" pitchFamily="18" charset="0"/>
              </a:rPr>
              <a:t>демонстрирует стойкую эффективность с течением времени</a:t>
            </a:r>
            <a:endParaRPr lang="en-GB" altLang="en-US" sz="2400" b="1" dirty="0">
              <a:solidFill>
                <a:srgbClr val="002060"/>
              </a:solidFill>
              <a:latin typeface="Garamond" pitchFamily="18" charset="0"/>
            </a:endParaRPr>
          </a:p>
        </p:txBody>
      </p:sp>
      <p:sp>
        <p:nvSpPr>
          <p:cNvPr id="29699" name="Text Box 3">
            <a:hlinkClick r:id="rId2"/>
          </p:cNvPr>
          <p:cNvSpPr txBox="1">
            <a:spLocks noChangeArrowheads="1"/>
          </p:cNvSpPr>
          <p:nvPr/>
        </p:nvSpPr>
        <p:spPr bwMode="auto">
          <a:xfrm>
            <a:off x="6057900" y="6599238"/>
            <a:ext cx="3008313" cy="182562"/>
          </a:xfrm>
          <a:prstGeom prst="rect">
            <a:avLst/>
          </a:prstGeom>
          <a:noFill/>
          <a:ln w="12700">
            <a:noFill/>
            <a:miter lim="800000"/>
            <a:headEnd/>
            <a:tailEnd/>
          </a:ln>
          <a:effectLst/>
        </p:spPr>
        <p:txBody>
          <a:bodyPr wrap="none" lIns="0" tIns="0" rIns="0" bIns="0" anchor="b">
            <a:spAutoFit/>
          </a:bodyPr>
          <a:lstStyle/>
          <a:p>
            <a:pPr algn="r" eaLnBrk="0" hangingPunct="0"/>
            <a:r>
              <a:rPr lang="en-GB" altLang="en-US" sz="1200"/>
              <a:t>Yokota, S </a:t>
            </a:r>
            <a:r>
              <a:rPr lang="en-GB" altLang="en-US" sz="1200" i="1"/>
              <a:t>et al.</a:t>
            </a:r>
            <a:r>
              <a:rPr lang="en-GB" altLang="en-US" sz="1200"/>
              <a:t> </a:t>
            </a:r>
            <a:r>
              <a:rPr lang="en-GB" altLang="en-US" sz="1200" i="1"/>
              <a:t>Lancet </a:t>
            </a:r>
            <a:r>
              <a:rPr lang="en-GB" altLang="en-US" sz="1200"/>
              <a:t>2008; </a:t>
            </a:r>
            <a:r>
              <a:rPr lang="en-GB" altLang="en-US" sz="1200" b="1"/>
              <a:t>371</a:t>
            </a:r>
            <a:r>
              <a:rPr lang="en-GB" altLang="en-US" sz="1200"/>
              <a:t>:998–1006.</a:t>
            </a:r>
            <a:endParaRPr lang="en-US" altLang="en-US" sz="1200"/>
          </a:p>
        </p:txBody>
      </p:sp>
      <p:sp>
        <p:nvSpPr>
          <p:cNvPr id="29700" name="Freeform 4"/>
          <p:cNvSpPr>
            <a:spLocks/>
          </p:cNvSpPr>
          <p:nvPr/>
        </p:nvSpPr>
        <p:spPr bwMode="auto">
          <a:xfrm>
            <a:off x="2681288" y="4511675"/>
            <a:ext cx="1027112" cy="628650"/>
          </a:xfrm>
          <a:custGeom>
            <a:avLst/>
            <a:gdLst>
              <a:gd name="T0" fmla="*/ 2147483647 w 648"/>
              <a:gd name="T1" fmla="*/ 2147483647 h 431"/>
              <a:gd name="T2" fmla="*/ 2147483647 w 648"/>
              <a:gd name="T3" fmla="*/ 2147483647 h 431"/>
              <a:gd name="T4" fmla="*/ 2147483647 w 648"/>
              <a:gd name="T5" fmla="*/ 2147483647 h 431"/>
              <a:gd name="T6" fmla="*/ 2147483647 w 648"/>
              <a:gd name="T7" fmla="*/ 2147483647 h 431"/>
              <a:gd name="T8" fmla="*/ 2147483647 w 648"/>
              <a:gd name="T9" fmla="*/ 2147483647 h 431"/>
              <a:gd name="T10" fmla="*/ 2147483647 w 648"/>
              <a:gd name="T11" fmla="*/ 2147483647 h 431"/>
              <a:gd name="T12" fmla="*/ 0 w 648"/>
              <a:gd name="T13" fmla="*/ 0 h 4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8" h="431">
                <a:moveTo>
                  <a:pt x="648" y="431"/>
                </a:moveTo>
                <a:lnTo>
                  <a:pt x="543" y="391"/>
                </a:lnTo>
                <a:lnTo>
                  <a:pt x="426" y="389"/>
                </a:lnTo>
                <a:lnTo>
                  <a:pt x="323" y="355"/>
                </a:lnTo>
                <a:lnTo>
                  <a:pt x="215" y="194"/>
                </a:lnTo>
                <a:lnTo>
                  <a:pt x="104" y="116"/>
                </a:lnTo>
                <a:lnTo>
                  <a:pt x="0" y="0"/>
                </a:lnTo>
              </a:path>
            </a:pathLst>
          </a:custGeom>
          <a:noFill/>
          <a:ln w="28575" cap="flat" cmpd="sng">
            <a:solidFill>
              <a:schemeClr val="accent1"/>
            </a:solidFill>
            <a:prstDash val="dash"/>
            <a:round/>
            <a:headEnd type="none" w="med" len="med"/>
            <a:tailEnd type="none" w="med" len="med"/>
          </a:ln>
          <a:effectLst/>
        </p:spPr>
        <p:txBody>
          <a:bodyPr lIns="0" tIns="0" rIns="0" bIns="0" anchor="b">
            <a:spAutoFit/>
          </a:bodyPr>
          <a:lstStyle/>
          <a:p>
            <a:endParaRPr lang="ru-RU"/>
          </a:p>
        </p:txBody>
      </p:sp>
      <p:sp>
        <p:nvSpPr>
          <p:cNvPr id="29701" name="Freeform 5"/>
          <p:cNvSpPr>
            <a:spLocks/>
          </p:cNvSpPr>
          <p:nvPr/>
        </p:nvSpPr>
        <p:spPr bwMode="auto">
          <a:xfrm>
            <a:off x="4243388" y="4400550"/>
            <a:ext cx="4135437" cy="747713"/>
          </a:xfrm>
          <a:custGeom>
            <a:avLst/>
            <a:gdLst>
              <a:gd name="T0" fmla="*/ 0 w 2608"/>
              <a:gd name="T1" fmla="*/ 2147483647 h 512"/>
              <a:gd name="T2" fmla="*/ 2147483647 w 2608"/>
              <a:gd name="T3" fmla="*/ 2147483647 h 512"/>
              <a:gd name="T4" fmla="*/ 2147483647 w 2608"/>
              <a:gd name="T5" fmla="*/ 2147483647 h 512"/>
              <a:gd name="T6" fmla="*/ 2147483647 w 2608"/>
              <a:gd name="T7" fmla="*/ 2147483647 h 512"/>
              <a:gd name="T8" fmla="*/ 2147483647 w 2608"/>
              <a:gd name="T9" fmla="*/ 0 h 512"/>
              <a:gd name="T10" fmla="*/ 2147483647 w 2608"/>
              <a:gd name="T11" fmla="*/ 2147483647 h 512"/>
              <a:gd name="T12" fmla="*/ 2147483647 w 2608"/>
              <a:gd name="T13" fmla="*/ 2147483647 h 512"/>
              <a:gd name="T14" fmla="*/ 2147483647 w 2608"/>
              <a:gd name="T15" fmla="*/ 2147483647 h 512"/>
              <a:gd name="T16" fmla="*/ 2147483647 w 2608"/>
              <a:gd name="T17" fmla="*/ 2147483647 h 5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8" h="512">
                <a:moveTo>
                  <a:pt x="0" y="512"/>
                </a:moveTo>
                <a:lnTo>
                  <a:pt x="325" y="84"/>
                </a:lnTo>
                <a:lnTo>
                  <a:pt x="652" y="2"/>
                </a:lnTo>
                <a:lnTo>
                  <a:pt x="976" y="3"/>
                </a:lnTo>
                <a:lnTo>
                  <a:pt x="1297" y="0"/>
                </a:lnTo>
                <a:lnTo>
                  <a:pt x="1633" y="38"/>
                </a:lnTo>
                <a:lnTo>
                  <a:pt x="1957" y="23"/>
                </a:lnTo>
                <a:lnTo>
                  <a:pt x="2289" y="3"/>
                </a:lnTo>
                <a:lnTo>
                  <a:pt x="2608" y="48"/>
                </a:lnTo>
              </a:path>
            </a:pathLst>
          </a:custGeom>
          <a:noFill/>
          <a:ln w="28575" cap="flat" cmpd="sng">
            <a:solidFill>
              <a:schemeClr val="accent1"/>
            </a:solidFill>
            <a:prstDash val="dash"/>
            <a:round/>
            <a:headEnd type="none" w="med" len="med"/>
            <a:tailEnd type="none" w="med" len="med"/>
          </a:ln>
          <a:effectLst/>
        </p:spPr>
        <p:txBody>
          <a:bodyPr lIns="0" tIns="0" rIns="0" bIns="0" anchor="b">
            <a:spAutoFit/>
          </a:bodyPr>
          <a:lstStyle/>
          <a:p>
            <a:endParaRPr lang="ru-RU"/>
          </a:p>
        </p:txBody>
      </p:sp>
      <p:sp>
        <p:nvSpPr>
          <p:cNvPr id="29702" name="Oval 6"/>
          <p:cNvSpPr>
            <a:spLocks noChangeArrowheads="1"/>
          </p:cNvSpPr>
          <p:nvPr/>
        </p:nvSpPr>
        <p:spPr bwMode="auto">
          <a:xfrm flipH="1">
            <a:off x="2806700" y="294957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03" name="Freeform 7"/>
          <p:cNvSpPr>
            <a:spLocks/>
          </p:cNvSpPr>
          <p:nvPr/>
        </p:nvSpPr>
        <p:spPr bwMode="auto">
          <a:xfrm>
            <a:off x="4257675" y="2759075"/>
            <a:ext cx="4100513" cy="509588"/>
          </a:xfrm>
          <a:custGeom>
            <a:avLst/>
            <a:gdLst>
              <a:gd name="T0" fmla="*/ 0 w 2586"/>
              <a:gd name="T1" fmla="*/ 2147483647 h 350"/>
              <a:gd name="T2" fmla="*/ 2147483647 w 2586"/>
              <a:gd name="T3" fmla="*/ 2147483647 h 350"/>
              <a:gd name="T4" fmla="*/ 2147483647 w 2586"/>
              <a:gd name="T5" fmla="*/ 2147483647 h 350"/>
              <a:gd name="T6" fmla="*/ 2147483647 w 2586"/>
              <a:gd name="T7" fmla="*/ 0 h 350"/>
              <a:gd name="T8" fmla="*/ 2147483647 w 2586"/>
              <a:gd name="T9" fmla="*/ 2147483647 h 350"/>
              <a:gd name="T10" fmla="*/ 2147483647 w 2586"/>
              <a:gd name="T11" fmla="*/ 2147483647 h 350"/>
              <a:gd name="T12" fmla="*/ 2147483647 w 2586"/>
              <a:gd name="T13" fmla="*/ 2147483647 h 350"/>
              <a:gd name="T14" fmla="*/ 2147483647 w 2586"/>
              <a:gd name="T15" fmla="*/ 2147483647 h 350"/>
              <a:gd name="T16" fmla="*/ 2147483647 w 2586"/>
              <a:gd name="T17" fmla="*/ 2147483647 h 3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86" h="350">
                <a:moveTo>
                  <a:pt x="0" y="350"/>
                </a:moveTo>
                <a:lnTo>
                  <a:pt x="312" y="86"/>
                </a:lnTo>
                <a:lnTo>
                  <a:pt x="640" y="42"/>
                </a:lnTo>
                <a:lnTo>
                  <a:pt x="968" y="0"/>
                </a:lnTo>
                <a:lnTo>
                  <a:pt x="1290" y="44"/>
                </a:lnTo>
                <a:lnTo>
                  <a:pt x="1602" y="2"/>
                </a:lnTo>
                <a:lnTo>
                  <a:pt x="1936" y="54"/>
                </a:lnTo>
                <a:lnTo>
                  <a:pt x="2256" y="44"/>
                </a:lnTo>
                <a:lnTo>
                  <a:pt x="2586" y="50"/>
                </a:lnTo>
              </a:path>
            </a:pathLst>
          </a:custGeom>
          <a:noFill/>
          <a:ln w="28575" cap="flat" cmpd="sng">
            <a:solidFill>
              <a:schemeClr val="accent1"/>
            </a:solidFill>
            <a:prstDash val="dash"/>
            <a:round/>
            <a:headEnd type="none" w="med" len="med"/>
            <a:tailEnd type="none" w="med" len="med"/>
          </a:ln>
          <a:effectLst/>
        </p:spPr>
        <p:txBody>
          <a:bodyPr lIns="0" tIns="0" rIns="0" bIns="0" anchor="b">
            <a:spAutoFit/>
          </a:bodyPr>
          <a:lstStyle/>
          <a:p>
            <a:endParaRPr lang="ru-RU"/>
          </a:p>
        </p:txBody>
      </p:sp>
      <p:sp>
        <p:nvSpPr>
          <p:cNvPr id="29704" name="Freeform 8"/>
          <p:cNvSpPr>
            <a:spLocks/>
          </p:cNvSpPr>
          <p:nvPr/>
        </p:nvSpPr>
        <p:spPr bwMode="auto">
          <a:xfrm>
            <a:off x="2673350" y="2820988"/>
            <a:ext cx="1017588" cy="509587"/>
          </a:xfrm>
          <a:custGeom>
            <a:avLst/>
            <a:gdLst>
              <a:gd name="T0" fmla="*/ 2147483647 w 642"/>
              <a:gd name="T1" fmla="*/ 2147483647 h 350"/>
              <a:gd name="T2" fmla="*/ 2147483647 w 642"/>
              <a:gd name="T3" fmla="*/ 2147483647 h 350"/>
              <a:gd name="T4" fmla="*/ 2147483647 w 642"/>
              <a:gd name="T5" fmla="*/ 2147483647 h 350"/>
              <a:gd name="T6" fmla="*/ 2147483647 w 642"/>
              <a:gd name="T7" fmla="*/ 2147483647 h 350"/>
              <a:gd name="T8" fmla="*/ 2147483647 w 642"/>
              <a:gd name="T9" fmla="*/ 2147483647 h 350"/>
              <a:gd name="T10" fmla="*/ 2147483647 w 642"/>
              <a:gd name="T11" fmla="*/ 2147483647 h 350"/>
              <a:gd name="T12" fmla="*/ 0 w 642"/>
              <a:gd name="T13" fmla="*/ 0 h 35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42" h="350">
                <a:moveTo>
                  <a:pt x="642" y="350"/>
                </a:moveTo>
                <a:lnTo>
                  <a:pt x="536" y="348"/>
                </a:lnTo>
                <a:lnTo>
                  <a:pt x="430" y="304"/>
                </a:lnTo>
                <a:lnTo>
                  <a:pt x="320" y="306"/>
                </a:lnTo>
                <a:lnTo>
                  <a:pt x="218" y="154"/>
                </a:lnTo>
                <a:lnTo>
                  <a:pt x="104" y="114"/>
                </a:lnTo>
                <a:lnTo>
                  <a:pt x="0" y="0"/>
                </a:lnTo>
              </a:path>
            </a:pathLst>
          </a:custGeom>
          <a:noFill/>
          <a:ln w="28575" cap="flat" cmpd="sng">
            <a:solidFill>
              <a:schemeClr val="accent1"/>
            </a:solidFill>
            <a:prstDash val="dash"/>
            <a:round/>
            <a:headEnd type="none" w="med" len="med"/>
            <a:tailEnd type="none" w="med" len="med"/>
          </a:ln>
          <a:effectLst/>
        </p:spPr>
        <p:txBody>
          <a:bodyPr lIns="0" tIns="0" rIns="0" bIns="0" anchor="b">
            <a:spAutoFit/>
          </a:bodyPr>
          <a:lstStyle/>
          <a:p>
            <a:endParaRPr lang="ru-RU"/>
          </a:p>
        </p:txBody>
      </p:sp>
      <p:sp>
        <p:nvSpPr>
          <p:cNvPr id="29705" name="Freeform 9"/>
          <p:cNvSpPr>
            <a:spLocks/>
          </p:cNvSpPr>
          <p:nvPr/>
        </p:nvSpPr>
        <p:spPr bwMode="auto">
          <a:xfrm>
            <a:off x="1671638" y="2795588"/>
            <a:ext cx="523875" cy="1163637"/>
          </a:xfrm>
          <a:custGeom>
            <a:avLst/>
            <a:gdLst>
              <a:gd name="T0" fmla="*/ 0 w 330"/>
              <a:gd name="T1" fmla="*/ 2147483647 h 798"/>
              <a:gd name="T2" fmla="*/ 2147483647 w 330"/>
              <a:gd name="T3" fmla="*/ 2147483647 h 798"/>
              <a:gd name="T4" fmla="*/ 2147483647 w 330"/>
              <a:gd name="T5" fmla="*/ 2147483647 h 798"/>
              <a:gd name="T6" fmla="*/ 2147483647 w 330"/>
              <a:gd name="T7" fmla="*/ 0 h 7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0" h="798">
                <a:moveTo>
                  <a:pt x="0" y="798"/>
                </a:moveTo>
                <a:lnTo>
                  <a:pt x="108" y="314"/>
                </a:lnTo>
                <a:lnTo>
                  <a:pt x="218" y="116"/>
                </a:lnTo>
                <a:lnTo>
                  <a:pt x="330" y="0"/>
                </a:lnTo>
              </a:path>
            </a:pathLst>
          </a:custGeom>
          <a:noFill/>
          <a:ln w="28575" cap="flat" cmpd="sng">
            <a:solidFill>
              <a:schemeClr val="hlink"/>
            </a:solidFill>
            <a:prstDash val="solid"/>
            <a:round/>
            <a:headEnd type="none" w="med" len="med"/>
            <a:tailEnd type="none" w="med" len="med"/>
          </a:ln>
          <a:effectLst/>
        </p:spPr>
        <p:txBody>
          <a:bodyPr lIns="0" tIns="0" rIns="0" bIns="0" anchor="b">
            <a:spAutoFit/>
          </a:bodyPr>
          <a:lstStyle/>
          <a:p>
            <a:endParaRPr lang="ru-RU"/>
          </a:p>
        </p:txBody>
      </p:sp>
      <p:sp>
        <p:nvSpPr>
          <p:cNvPr id="29706" name="Oval 10"/>
          <p:cNvSpPr>
            <a:spLocks noChangeArrowheads="1"/>
          </p:cNvSpPr>
          <p:nvPr/>
        </p:nvSpPr>
        <p:spPr bwMode="auto">
          <a:xfrm flipH="1">
            <a:off x="5751513" y="121285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07" name="Oval 11"/>
          <p:cNvSpPr>
            <a:spLocks noChangeArrowheads="1"/>
          </p:cNvSpPr>
          <p:nvPr/>
        </p:nvSpPr>
        <p:spPr bwMode="auto">
          <a:xfrm flipH="1">
            <a:off x="4722813" y="1336675"/>
            <a:ext cx="76200" cy="71438"/>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08" name="Freeform 12"/>
          <p:cNvSpPr>
            <a:spLocks/>
          </p:cNvSpPr>
          <p:nvPr/>
        </p:nvSpPr>
        <p:spPr bwMode="auto">
          <a:xfrm>
            <a:off x="2681288" y="1249363"/>
            <a:ext cx="1031875" cy="498475"/>
          </a:xfrm>
          <a:custGeom>
            <a:avLst/>
            <a:gdLst>
              <a:gd name="T0" fmla="*/ 0 w 651"/>
              <a:gd name="T1" fmla="*/ 0 h 342"/>
              <a:gd name="T2" fmla="*/ 2147483647 w 651"/>
              <a:gd name="T3" fmla="*/ 2147483647 h 342"/>
              <a:gd name="T4" fmla="*/ 2147483647 w 651"/>
              <a:gd name="T5" fmla="*/ 2147483647 h 342"/>
              <a:gd name="T6" fmla="*/ 2147483647 w 651"/>
              <a:gd name="T7" fmla="*/ 2147483647 h 342"/>
              <a:gd name="T8" fmla="*/ 2147483647 w 651"/>
              <a:gd name="T9" fmla="*/ 2147483647 h 342"/>
              <a:gd name="T10" fmla="*/ 2147483647 w 651"/>
              <a:gd name="T11" fmla="*/ 2147483647 h 342"/>
              <a:gd name="T12" fmla="*/ 2147483647 w 651"/>
              <a:gd name="T13" fmla="*/ 2147483647 h 3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1" h="342">
                <a:moveTo>
                  <a:pt x="0" y="0"/>
                </a:moveTo>
                <a:lnTo>
                  <a:pt x="107" y="114"/>
                </a:lnTo>
                <a:lnTo>
                  <a:pt x="219" y="189"/>
                </a:lnTo>
                <a:lnTo>
                  <a:pt x="329" y="305"/>
                </a:lnTo>
                <a:lnTo>
                  <a:pt x="437" y="305"/>
                </a:lnTo>
                <a:lnTo>
                  <a:pt x="542" y="342"/>
                </a:lnTo>
                <a:lnTo>
                  <a:pt x="651" y="341"/>
                </a:lnTo>
              </a:path>
            </a:pathLst>
          </a:custGeom>
          <a:noFill/>
          <a:ln w="28575" cap="flat" cmpd="sng">
            <a:solidFill>
              <a:schemeClr val="accent1"/>
            </a:solidFill>
            <a:prstDash val="dash"/>
            <a:round/>
            <a:headEnd type="none" w="med" len="med"/>
            <a:tailEnd type="none" w="med" len="med"/>
          </a:ln>
          <a:effectLst/>
        </p:spPr>
        <p:txBody>
          <a:bodyPr lIns="0" tIns="0" rIns="0" bIns="0" anchor="b">
            <a:spAutoFit/>
          </a:bodyPr>
          <a:lstStyle/>
          <a:p>
            <a:endParaRPr lang="ru-RU"/>
          </a:p>
        </p:txBody>
      </p:sp>
      <p:sp>
        <p:nvSpPr>
          <p:cNvPr id="29709" name="Freeform 13"/>
          <p:cNvSpPr>
            <a:spLocks/>
          </p:cNvSpPr>
          <p:nvPr/>
        </p:nvSpPr>
        <p:spPr bwMode="auto">
          <a:xfrm>
            <a:off x="2681288" y="1249363"/>
            <a:ext cx="1041400" cy="131762"/>
          </a:xfrm>
          <a:custGeom>
            <a:avLst/>
            <a:gdLst>
              <a:gd name="T0" fmla="*/ 0 w 657"/>
              <a:gd name="T1" fmla="*/ 0 h 91"/>
              <a:gd name="T2" fmla="*/ 2147483647 w 657"/>
              <a:gd name="T3" fmla="*/ 2147483647 h 91"/>
              <a:gd name="T4" fmla="*/ 2147483647 w 657"/>
              <a:gd name="T5" fmla="*/ 2147483647 h 91"/>
              <a:gd name="T6" fmla="*/ 2147483647 w 657"/>
              <a:gd name="T7" fmla="*/ 2147483647 h 91"/>
              <a:gd name="T8" fmla="*/ 2147483647 w 657"/>
              <a:gd name="T9" fmla="*/ 2147483647 h 91"/>
              <a:gd name="T10" fmla="*/ 2147483647 w 657"/>
              <a:gd name="T11" fmla="*/ 2147483647 h 91"/>
              <a:gd name="T12" fmla="*/ 2147483647 w 657"/>
              <a:gd name="T13" fmla="*/ 2147483647 h 9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7" h="91">
                <a:moveTo>
                  <a:pt x="0" y="0"/>
                </a:moveTo>
                <a:lnTo>
                  <a:pt x="108" y="48"/>
                </a:lnTo>
                <a:lnTo>
                  <a:pt x="218" y="42"/>
                </a:lnTo>
                <a:lnTo>
                  <a:pt x="332" y="91"/>
                </a:lnTo>
                <a:lnTo>
                  <a:pt x="429" y="88"/>
                </a:lnTo>
                <a:lnTo>
                  <a:pt x="539" y="91"/>
                </a:lnTo>
                <a:lnTo>
                  <a:pt x="657" y="87"/>
                </a:lnTo>
              </a:path>
            </a:pathLst>
          </a:custGeom>
          <a:noFill/>
          <a:ln w="28575" cap="flat" cmpd="sng">
            <a:solidFill>
              <a:schemeClr val="hlink"/>
            </a:solidFill>
            <a:prstDash val="dash"/>
            <a:round/>
            <a:headEnd type="none" w="med" len="med"/>
            <a:tailEnd type="none" w="med" len="med"/>
          </a:ln>
          <a:effectLst/>
        </p:spPr>
        <p:txBody>
          <a:bodyPr lIns="0" tIns="0" rIns="0" bIns="0" anchor="b">
            <a:spAutoFit/>
          </a:bodyPr>
          <a:lstStyle/>
          <a:p>
            <a:endParaRPr lang="ru-RU"/>
          </a:p>
        </p:txBody>
      </p:sp>
      <p:sp>
        <p:nvSpPr>
          <p:cNvPr id="29710" name="Freeform 14"/>
          <p:cNvSpPr>
            <a:spLocks/>
          </p:cNvSpPr>
          <p:nvPr/>
        </p:nvSpPr>
        <p:spPr bwMode="auto">
          <a:xfrm>
            <a:off x="1670050" y="1214438"/>
            <a:ext cx="544513" cy="1222375"/>
          </a:xfrm>
          <a:custGeom>
            <a:avLst/>
            <a:gdLst>
              <a:gd name="T0" fmla="*/ 2147483647 w 343"/>
              <a:gd name="T1" fmla="*/ 0 h 838"/>
              <a:gd name="T2" fmla="*/ 2147483647 w 343"/>
              <a:gd name="T3" fmla="*/ 2147483647 h 838"/>
              <a:gd name="T4" fmla="*/ 2147483647 w 343"/>
              <a:gd name="T5" fmla="*/ 2147483647 h 838"/>
              <a:gd name="T6" fmla="*/ 0 w 343"/>
              <a:gd name="T7" fmla="*/ 2147483647 h 83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3" h="838">
                <a:moveTo>
                  <a:pt x="343" y="0"/>
                </a:moveTo>
                <a:lnTo>
                  <a:pt x="236" y="60"/>
                </a:lnTo>
                <a:lnTo>
                  <a:pt x="119" y="190"/>
                </a:lnTo>
                <a:lnTo>
                  <a:pt x="0" y="838"/>
                </a:lnTo>
              </a:path>
            </a:pathLst>
          </a:custGeom>
          <a:noFill/>
          <a:ln w="28575" cap="flat" cmpd="sng">
            <a:solidFill>
              <a:schemeClr val="hlink"/>
            </a:solidFill>
            <a:prstDash val="solid"/>
            <a:round/>
            <a:headEnd type="none" w="med" len="med"/>
            <a:tailEnd type="none" w="med" len="med"/>
          </a:ln>
          <a:effectLst/>
        </p:spPr>
        <p:txBody>
          <a:bodyPr lIns="0" tIns="0" rIns="0" bIns="0" anchor="b">
            <a:spAutoFit/>
          </a:bodyPr>
          <a:lstStyle/>
          <a:p>
            <a:endParaRPr lang="ru-RU"/>
          </a:p>
        </p:txBody>
      </p:sp>
      <p:sp>
        <p:nvSpPr>
          <p:cNvPr id="29711" name="Freeform 15"/>
          <p:cNvSpPr>
            <a:spLocks/>
          </p:cNvSpPr>
          <p:nvPr/>
        </p:nvSpPr>
        <p:spPr bwMode="auto">
          <a:xfrm>
            <a:off x="4248150" y="1246188"/>
            <a:ext cx="4125913" cy="447675"/>
          </a:xfrm>
          <a:custGeom>
            <a:avLst/>
            <a:gdLst>
              <a:gd name="T0" fmla="*/ 0 w 2602"/>
              <a:gd name="T1" fmla="*/ 2147483647 h 307"/>
              <a:gd name="T2" fmla="*/ 2147483647 w 2602"/>
              <a:gd name="T3" fmla="*/ 2147483647 h 307"/>
              <a:gd name="T4" fmla="*/ 2147483647 w 2602"/>
              <a:gd name="T5" fmla="*/ 2147483647 h 307"/>
              <a:gd name="T6" fmla="*/ 2147483647 w 2602"/>
              <a:gd name="T7" fmla="*/ 2147483647 h 307"/>
              <a:gd name="T8" fmla="*/ 2147483647 w 2602"/>
              <a:gd name="T9" fmla="*/ 0 h 307"/>
              <a:gd name="T10" fmla="*/ 2147483647 w 2602"/>
              <a:gd name="T11" fmla="*/ 0 h 307"/>
              <a:gd name="T12" fmla="*/ 2147483647 w 2602"/>
              <a:gd name="T13" fmla="*/ 2147483647 h 307"/>
              <a:gd name="T14" fmla="*/ 2147483647 w 2602"/>
              <a:gd name="T15" fmla="*/ 2147483647 h 307"/>
              <a:gd name="T16" fmla="*/ 2147483647 w 2602"/>
              <a:gd name="T17" fmla="*/ 2147483647 h 30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02" h="307">
                <a:moveTo>
                  <a:pt x="0" y="307"/>
                </a:moveTo>
                <a:lnTo>
                  <a:pt x="319" y="83"/>
                </a:lnTo>
                <a:lnTo>
                  <a:pt x="645" y="44"/>
                </a:lnTo>
                <a:lnTo>
                  <a:pt x="972" y="2"/>
                </a:lnTo>
                <a:lnTo>
                  <a:pt x="1294" y="0"/>
                </a:lnTo>
                <a:lnTo>
                  <a:pt x="1617" y="0"/>
                </a:lnTo>
                <a:lnTo>
                  <a:pt x="1951" y="3"/>
                </a:lnTo>
                <a:lnTo>
                  <a:pt x="2274" y="42"/>
                </a:lnTo>
                <a:lnTo>
                  <a:pt x="2602" y="46"/>
                </a:lnTo>
              </a:path>
            </a:pathLst>
          </a:custGeom>
          <a:noFill/>
          <a:ln w="28575" cap="flat" cmpd="sng">
            <a:solidFill>
              <a:schemeClr val="accent1"/>
            </a:solidFill>
            <a:prstDash val="dash"/>
            <a:round/>
            <a:headEnd type="none" w="med" len="med"/>
            <a:tailEnd type="none" w="med" len="med"/>
          </a:ln>
          <a:effectLst/>
        </p:spPr>
        <p:txBody>
          <a:bodyPr lIns="0" tIns="0" rIns="0" bIns="0" anchor="b">
            <a:spAutoFit/>
          </a:bodyPr>
          <a:lstStyle/>
          <a:p>
            <a:endParaRPr lang="ru-RU"/>
          </a:p>
        </p:txBody>
      </p:sp>
      <p:sp>
        <p:nvSpPr>
          <p:cNvPr id="29712" name="Freeform 16"/>
          <p:cNvSpPr>
            <a:spLocks/>
          </p:cNvSpPr>
          <p:nvPr/>
        </p:nvSpPr>
        <p:spPr bwMode="auto">
          <a:xfrm>
            <a:off x="4249738" y="1241425"/>
            <a:ext cx="4127500" cy="79375"/>
          </a:xfrm>
          <a:custGeom>
            <a:avLst/>
            <a:gdLst>
              <a:gd name="T0" fmla="*/ 0 w 2603"/>
              <a:gd name="T1" fmla="*/ 0 h 55"/>
              <a:gd name="T2" fmla="*/ 2147483647 w 2603"/>
              <a:gd name="T3" fmla="*/ 2147483647 h 55"/>
              <a:gd name="T4" fmla="*/ 2147483647 w 2603"/>
              <a:gd name="T5" fmla="*/ 2147483647 h 55"/>
              <a:gd name="T6" fmla="*/ 2147483647 w 2603"/>
              <a:gd name="T7" fmla="*/ 2147483647 h 55"/>
              <a:gd name="T8" fmla="*/ 2147483647 w 2603"/>
              <a:gd name="T9" fmla="*/ 2147483647 h 55"/>
              <a:gd name="T10" fmla="*/ 2147483647 w 2603"/>
              <a:gd name="T11" fmla="*/ 2147483647 h 55"/>
              <a:gd name="T12" fmla="*/ 2147483647 w 2603"/>
              <a:gd name="T13" fmla="*/ 2147483647 h 5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603" h="55">
                <a:moveTo>
                  <a:pt x="0" y="0"/>
                </a:moveTo>
                <a:lnTo>
                  <a:pt x="320" y="49"/>
                </a:lnTo>
                <a:lnTo>
                  <a:pt x="968" y="54"/>
                </a:lnTo>
                <a:lnTo>
                  <a:pt x="1292" y="55"/>
                </a:lnTo>
                <a:lnTo>
                  <a:pt x="1619" y="3"/>
                </a:lnTo>
                <a:lnTo>
                  <a:pt x="2273" y="6"/>
                </a:lnTo>
                <a:lnTo>
                  <a:pt x="2603" y="51"/>
                </a:lnTo>
              </a:path>
            </a:pathLst>
          </a:custGeom>
          <a:noFill/>
          <a:ln w="28575" cap="flat" cmpd="sng">
            <a:solidFill>
              <a:schemeClr val="hlink"/>
            </a:solidFill>
            <a:prstDash val="dash"/>
            <a:round/>
            <a:headEnd type="none" w="med" len="med"/>
            <a:tailEnd type="none" w="med" len="med"/>
          </a:ln>
          <a:effectLst/>
        </p:spPr>
        <p:txBody>
          <a:bodyPr lIns="0" tIns="0" rIns="0" bIns="0" anchor="b">
            <a:spAutoFit/>
          </a:bodyPr>
          <a:lstStyle/>
          <a:p>
            <a:endParaRPr lang="ru-RU"/>
          </a:p>
        </p:txBody>
      </p:sp>
      <p:grpSp>
        <p:nvGrpSpPr>
          <p:cNvPr id="2" name="Group 17"/>
          <p:cNvGrpSpPr>
            <a:grpSpLocks/>
          </p:cNvGrpSpPr>
          <p:nvPr/>
        </p:nvGrpSpPr>
        <p:grpSpPr bwMode="auto">
          <a:xfrm>
            <a:off x="2603500" y="1235075"/>
            <a:ext cx="1158875" cy="1365250"/>
            <a:chOff x="1508" y="1015"/>
            <a:chExt cx="731" cy="936"/>
          </a:xfrm>
        </p:grpSpPr>
        <p:sp>
          <p:nvSpPr>
            <p:cNvPr id="29920" name="Line 18"/>
            <p:cNvSpPr>
              <a:spLocks noChangeShapeType="1"/>
            </p:cNvSpPr>
            <p:nvPr/>
          </p:nvSpPr>
          <p:spPr bwMode="auto">
            <a:xfrm flipV="1">
              <a:off x="1556" y="1015"/>
              <a:ext cx="0" cy="883"/>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921" name="Line 19"/>
            <p:cNvSpPr>
              <a:spLocks noChangeShapeType="1"/>
            </p:cNvSpPr>
            <p:nvPr/>
          </p:nvSpPr>
          <p:spPr bwMode="auto">
            <a:xfrm>
              <a:off x="1558" y="1902"/>
              <a:ext cx="681" cy="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922" name="Line 20"/>
            <p:cNvSpPr>
              <a:spLocks noChangeShapeType="1"/>
            </p:cNvSpPr>
            <p:nvPr/>
          </p:nvSpPr>
          <p:spPr bwMode="auto">
            <a:xfrm>
              <a:off x="1508" y="1902"/>
              <a:ext cx="48" cy="0"/>
            </a:xfrm>
            <a:prstGeom prst="line">
              <a:avLst/>
            </a:prstGeom>
            <a:noFill/>
            <a:ln w="28575">
              <a:solidFill>
                <a:srgbClr val="4D4D4D"/>
              </a:solidFill>
              <a:round/>
              <a:headEnd/>
              <a:tailEnd/>
            </a:ln>
          </p:spPr>
          <p:txBody>
            <a:bodyPr/>
            <a:lstStyle/>
            <a:p>
              <a:endParaRPr lang="ru-RU"/>
            </a:p>
          </p:txBody>
        </p:sp>
        <p:sp>
          <p:nvSpPr>
            <p:cNvPr id="29923" name="Line 21"/>
            <p:cNvSpPr>
              <a:spLocks noChangeShapeType="1"/>
            </p:cNvSpPr>
            <p:nvPr/>
          </p:nvSpPr>
          <p:spPr bwMode="auto">
            <a:xfrm>
              <a:off x="1508" y="1464"/>
              <a:ext cx="48" cy="0"/>
            </a:xfrm>
            <a:prstGeom prst="line">
              <a:avLst/>
            </a:prstGeom>
            <a:noFill/>
            <a:ln w="28575">
              <a:solidFill>
                <a:srgbClr val="4D4D4D"/>
              </a:solidFill>
              <a:round/>
              <a:headEnd/>
              <a:tailEnd/>
            </a:ln>
          </p:spPr>
          <p:txBody>
            <a:bodyPr/>
            <a:lstStyle/>
            <a:p>
              <a:endParaRPr lang="ru-RU"/>
            </a:p>
          </p:txBody>
        </p:sp>
        <p:sp>
          <p:nvSpPr>
            <p:cNvPr id="29924" name="Line 22"/>
            <p:cNvSpPr>
              <a:spLocks noChangeShapeType="1"/>
            </p:cNvSpPr>
            <p:nvPr/>
          </p:nvSpPr>
          <p:spPr bwMode="auto">
            <a:xfrm>
              <a:off x="1508" y="1025"/>
              <a:ext cx="48" cy="0"/>
            </a:xfrm>
            <a:prstGeom prst="line">
              <a:avLst/>
            </a:prstGeom>
            <a:noFill/>
            <a:ln w="28575">
              <a:solidFill>
                <a:srgbClr val="4D4D4D"/>
              </a:solidFill>
              <a:round/>
              <a:headEnd/>
              <a:tailEnd/>
            </a:ln>
          </p:spPr>
          <p:txBody>
            <a:bodyPr/>
            <a:lstStyle/>
            <a:p>
              <a:endParaRPr lang="ru-RU"/>
            </a:p>
          </p:txBody>
        </p:sp>
        <p:sp>
          <p:nvSpPr>
            <p:cNvPr id="29925" name="Line 23"/>
            <p:cNvSpPr>
              <a:spLocks noChangeShapeType="1"/>
            </p:cNvSpPr>
            <p:nvPr/>
          </p:nvSpPr>
          <p:spPr bwMode="auto">
            <a:xfrm flipV="1">
              <a:off x="2232" y="1903"/>
              <a:ext cx="0" cy="48"/>
            </a:xfrm>
            <a:prstGeom prst="line">
              <a:avLst/>
            </a:prstGeom>
            <a:noFill/>
            <a:ln w="28575">
              <a:solidFill>
                <a:srgbClr val="4D4D4D"/>
              </a:solidFill>
              <a:round/>
              <a:headEnd/>
              <a:tailEnd/>
            </a:ln>
          </p:spPr>
          <p:txBody>
            <a:bodyPr/>
            <a:lstStyle/>
            <a:p>
              <a:endParaRPr lang="ru-RU"/>
            </a:p>
          </p:txBody>
        </p:sp>
        <p:sp>
          <p:nvSpPr>
            <p:cNvPr id="29926" name="Line 24"/>
            <p:cNvSpPr>
              <a:spLocks noChangeShapeType="1"/>
            </p:cNvSpPr>
            <p:nvPr/>
          </p:nvSpPr>
          <p:spPr bwMode="auto">
            <a:xfrm flipV="1">
              <a:off x="1556" y="1903"/>
              <a:ext cx="0" cy="48"/>
            </a:xfrm>
            <a:prstGeom prst="line">
              <a:avLst/>
            </a:prstGeom>
            <a:noFill/>
            <a:ln w="28575">
              <a:solidFill>
                <a:srgbClr val="4D4D4D"/>
              </a:solidFill>
              <a:round/>
              <a:headEnd/>
              <a:tailEnd/>
            </a:ln>
          </p:spPr>
          <p:txBody>
            <a:bodyPr/>
            <a:lstStyle/>
            <a:p>
              <a:endParaRPr lang="ru-RU"/>
            </a:p>
          </p:txBody>
        </p:sp>
      </p:grpSp>
      <p:grpSp>
        <p:nvGrpSpPr>
          <p:cNvPr id="3" name="Group 25"/>
          <p:cNvGrpSpPr>
            <a:grpSpLocks/>
          </p:cNvGrpSpPr>
          <p:nvPr/>
        </p:nvGrpSpPr>
        <p:grpSpPr bwMode="auto">
          <a:xfrm>
            <a:off x="4159250" y="1235075"/>
            <a:ext cx="4227513" cy="1365250"/>
            <a:chOff x="2370" y="1015"/>
            <a:chExt cx="2666" cy="936"/>
          </a:xfrm>
        </p:grpSpPr>
        <p:sp>
          <p:nvSpPr>
            <p:cNvPr id="29906" name="Line 26"/>
            <p:cNvSpPr>
              <a:spLocks noChangeShapeType="1"/>
            </p:cNvSpPr>
            <p:nvPr/>
          </p:nvSpPr>
          <p:spPr bwMode="auto">
            <a:xfrm flipH="1">
              <a:off x="2426" y="1900"/>
              <a:ext cx="2610" cy="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907" name="Line 27"/>
            <p:cNvSpPr>
              <a:spLocks noChangeShapeType="1"/>
            </p:cNvSpPr>
            <p:nvPr/>
          </p:nvSpPr>
          <p:spPr bwMode="auto">
            <a:xfrm flipV="1">
              <a:off x="2426" y="1903"/>
              <a:ext cx="0" cy="48"/>
            </a:xfrm>
            <a:prstGeom prst="line">
              <a:avLst/>
            </a:prstGeom>
            <a:noFill/>
            <a:ln w="28575">
              <a:solidFill>
                <a:srgbClr val="4D4D4D"/>
              </a:solidFill>
              <a:round/>
              <a:headEnd/>
              <a:tailEnd/>
            </a:ln>
          </p:spPr>
          <p:txBody>
            <a:bodyPr/>
            <a:lstStyle/>
            <a:p>
              <a:endParaRPr lang="ru-RU"/>
            </a:p>
          </p:txBody>
        </p:sp>
        <p:sp>
          <p:nvSpPr>
            <p:cNvPr id="29908" name="Line 28"/>
            <p:cNvSpPr>
              <a:spLocks noChangeShapeType="1"/>
            </p:cNvSpPr>
            <p:nvPr/>
          </p:nvSpPr>
          <p:spPr bwMode="auto">
            <a:xfrm flipV="1">
              <a:off x="2755" y="1903"/>
              <a:ext cx="0" cy="48"/>
            </a:xfrm>
            <a:prstGeom prst="line">
              <a:avLst/>
            </a:prstGeom>
            <a:noFill/>
            <a:ln w="28575">
              <a:solidFill>
                <a:srgbClr val="4D4D4D"/>
              </a:solidFill>
              <a:round/>
              <a:headEnd/>
              <a:tailEnd/>
            </a:ln>
          </p:spPr>
          <p:txBody>
            <a:bodyPr/>
            <a:lstStyle/>
            <a:p>
              <a:endParaRPr lang="ru-RU"/>
            </a:p>
          </p:txBody>
        </p:sp>
        <p:sp>
          <p:nvSpPr>
            <p:cNvPr id="29909" name="Line 29"/>
            <p:cNvSpPr>
              <a:spLocks noChangeShapeType="1"/>
            </p:cNvSpPr>
            <p:nvPr/>
          </p:nvSpPr>
          <p:spPr bwMode="auto">
            <a:xfrm>
              <a:off x="2370" y="1900"/>
              <a:ext cx="60" cy="0"/>
            </a:xfrm>
            <a:prstGeom prst="line">
              <a:avLst/>
            </a:prstGeom>
            <a:noFill/>
            <a:ln w="28575">
              <a:solidFill>
                <a:srgbClr val="4D4D4D"/>
              </a:solidFill>
              <a:round/>
              <a:headEnd/>
              <a:tailEnd/>
            </a:ln>
          </p:spPr>
          <p:txBody>
            <a:bodyPr/>
            <a:lstStyle/>
            <a:p>
              <a:endParaRPr lang="ru-RU"/>
            </a:p>
          </p:txBody>
        </p:sp>
        <p:sp>
          <p:nvSpPr>
            <p:cNvPr id="29910" name="Line 30"/>
            <p:cNvSpPr>
              <a:spLocks noChangeShapeType="1"/>
            </p:cNvSpPr>
            <p:nvPr/>
          </p:nvSpPr>
          <p:spPr bwMode="auto">
            <a:xfrm>
              <a:off x="2370" y="1464"/>
              <a:ext cx="48" cy="0"/>
            </a:xfrm>
            <a:prstGeom prst="line">
              <a:avLst/>
            </a:prstGeom>
            <a:noFill/>
            <a:ln w="28575">
              <a:solidFill>
                <a:srgbClr val="4D4D4D"/>
              </a:solidFill>
              <a:round/>
              <a:headEnd/>
              <a:tailEnd/>
            </a:ln>
          </p:spPr>
          <p:txBody>
            <a:bodyPr/>
            <a:lstStyle/>
            <a:p>
              <a:endParaRPr lang="ru-RU"/>
            </a:p>
          </p:txBody>
        </p:sp>
        <p:sp>
          <p:nvSpPr>
            <p:cNvPr id="29911" name="Line 31"/>
            <p:cNvSpPr>
              <a:spLocks noChangeShapeType="1"/>
            </p:cNvSpPr>
            <p:nvPr/>
          </p:nvSpPr>
          <p:spPr bwMode="auto">
            <a:xfrm>
              <a:off x="2370" y="1025"/>
              <a:ext cx="48" cy="0"/>
            </a:xfrm>
            <a:prstGeom prst="line">
              <a:avLst/>
            </a:prstGeom>
            <a:noFill/>
            <a:ln w="28575">
              <a:solidFill>
                <a:srgbClr val="4D4D4D"/>
              </a:solidFill>
              <a:round/>
              <a:headEnd/>
              <a:tailEnd/>
            </a:ln>
          </p:spPr>
          <p:txBody>
            <a:bodyPr/>
            <a:lstStyle/>
            <a:p>
              <a:endParaRPr lang="ru-RU"/>
            </a:p>
          </p:txBody>
        </p:sp>
        <p:sp>
          <p:nvSpPr>
            <p:cNvPr id="29912" name="Line 32"/>
            <p:cNvSpPr>
              <a:spLocks noChangeShapeType="1"/>
            </p:cNvSpPr>
            <p:nvPr/>
          </p:nvSpPr>
          <p:spPr bwMode="auto">
            <a:xfrm flipV="1">
              <a:off x="2426" y="1015"/>
              <a:ext cx="0" cy="883"/>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913" name="Line 33"/>
            <p:cNvSpPr>
              <a:spLocks noChangeShapeType="1"/>
            </p:cNvSpPr>
            <p:nvPr/>
          </p:nvSpPr>
          <p:spPr bwMode="auto">
            <a:xfrm flipV="1">
              <a:off x="3085" y="1903"/>
              <a:ext cx="0" cy="48"/>
            </a:xfrm>
            <a:prstGeom prst="line">
              <a:avLst/>
            </a:prstGeom>
            <a:noFill/>
            <a:ln w="28575">
              <a:solidFill>
                <a:srgbClr val="4D4D4D"/>
              </a:solidFill>
              <a:round/>
              <a:headEnd/>
              <a:tailEnd/>
            </a:ln>
          </p:spPr>
          <p:txBody>
            <a:bodyPr/>
            <a:lstStyle/>
            <a:p>
              <a:endParaRPr lang="ru-RU"/>
            </a:p>
          </p:txBody>
        </p:sp>
        <p:sp>
          <p:nvSpPr>
            <p:cNvPr id="29914" name="Line 34"/>
            <p:cNvSpPr>
              <a:spLocks noChangeShapeType="1"/>
            </p:cNvSpPr>
            <p:nvPr/>
          </p:nvSpPr>
          <p:spPr bwMode="auto">
            <a:xfrm flipV="1">
              <a:off x="3405" y="1903"/>
              <a:ext cx="0" cy="48"/>
            </a:xfrm>
            <a:prstGeom prst="line">
              <a:avLst/>
            </a:prstGeom>
            <a:noFill/>
            <a:ln w="28575">
              <a:solidFill>
                <a:srgbClr val="4D4D4D"/>
              </a:solidFill>
              <a:round/>
              <a:headEnd/>
              <a:tailEnd/>
            </a:ln>
          </p:spPr>
          <p:txBody>
            <a:bodyPr/>
            <a:lstStyle/>
            <a:p>
              <a:endParaRPr lang="ru-RU"/>
            </a:p>
          </p:txBody>
        </p:sp>
        <p:sp>
          <p:nvSpPr>
            <p:cNvPr id="29915" name="Line 35"/>
            <p:cNvSpPr>
              <a:spLocks noChangeShapeType="1"/>
            </p:cNvSpPr>
            <p:nvPr/>
          </p:nvSpPr>
          <p:spPr bwMode="auto">
            <a:xfrm flipV="1">
              <a:off x="3725" y="1903"/>
              <a:ext cx="0" cy="48"/>
            </a:xfrm>
            <a:prstGeom prst="line">
              <a:avLst/>
            </a:prstGeom>
            <a:noFill/>
            <a:ln w="28575">
              <a:solidFill>
                <a:srgbClr val="4D4D4D"/>
              </a:solidFill>
              <a:round/>
              <a:headEnd/>
              <a:tailEnd/>
            </a:ln>
          </p:spPr>
          <p:txBody>
            <a:bodyPr/>
            <a:lstStyle/>
            <a:p>
              <a:endParaRPr lang="ru-RU"/>
            </a:p>
          </p:txBody>
        </p:sp>
        <p:sp>
          <p:nvSpPr>
            <p:cNvPr id="29916" name="Line 36"/>
            <p:cNvSpPr>
              <a:spLocks noChangeShapeType="1"/>
            </p:cNvSpPr>
            <p:nvPr/>
          </p:nvSpPr>
          <p:spPr bwMode="auto">
            <a:xfrm flipV="1">
              <a:off x="4056" y="1903"/>
              <a:ext cx="0" cy="48"/>
            </a:xfrm>
            <a:prstGeom prst="line">
              <a:avLst/>
            </a:prstGeom>
            <a:noFill/>
            <a:ln w="28575">
              <a:solidFill>
                <a:srgbClr val="4D4D4D"/>
              </a:solidFill>
              <a:round/>
              <a:headEnd/>
              <a:tailEnd/>
            </a:ln>
          </p:spPr>
          <p:txBody>
            <a:bodyPr/>
            <a:lstStyle/>
            <a:p>
              <a:endParaRPr lang="ru-RU"/>
            </a:p>
          </p:txBody>
        </p:sp>
        <p:sp>
          <p:nvSpPr>
            <p:cNvPr id="29917" name="Line 37"/>
            <p:cNvSpPr>
              <a:spLocks noChangeShapeType="1"/>
            </p:cNvSpPr>
            <p:nvPr/>
          </p:nvSpPr>
          <p:spPr bwMode="auto">
            <a:xfrm flipV="1">
              <a:off x="4379" y="1903"/>
              <a:ext cx="0" cy="48"/>
            </a:xfrm>
            <a:prstGeom prst="line">
              <a:avLst/>
            </a:prstGeom>
            <a:noFill/>
            <a:ln w="28575">
              <a:solidFill>
                <a:srgbClr val="4D4D4D"/>
              </a:solidFill>
              <a:round/>
              <a:headEnd/>
              <a:tailEnd/>
            </a:ln>
          </p:spPr>
          <p:txBody>
            <a:bodyPr/>
            <a:lstStyle/>
            <a:p>
              <a:endParaRPr lang="ru-RU"/>
            </a:p>
          </p:txBody>
        </p:sp>
        <p:sp>
          <p:nvSpPr>
            <p:cNvPr id="29918" name="Line 38"/>
            <p:cNvSpPr>
              <a:spLocks noChangeShapeType="1"/>
            </p:cNvSpPr>
            <p:nvPr/>
          </p:nvSpPr>
          <p:spPr bwMode="auto">
            <a:xfrm flipV="1">
              <a:off x="4700" y="1903"/>
              <a:ext cx="0" cy="48"/>
            </a:xfrm>
            <a:prstGeom prst="line">
              <a:avLst/>
            </a:prstGeom>
            <a:noFill/>
            <a:ln w="28575">
              <a:solidFill>
                <a:srgbClr val="4D4D4D"/>
              </a:solidFill>
              <a:round/>
              <a:headEnd/>
              <a:tailEnd/>
            </a:ln>
          </p:spPr>
          <p:txBody>
            <a:bodyPr/>
            <a:lstStyle/>
            <a:p>
              <a:endParaRPr lang="ru-RU"/>
            </a:p>
          </p:txBody>
        </p:sp>
        <p:sp>
          <p:nvSpPr>
            <p:cNvPr id="29919" name="Line 39"/>
            <p:cNvSpPr>
              <a:spLocks noChangeShapeType="1"/>
            </p:cNvSpPr>
            <p:nvPr/>
          </p:nvSpPr>
          <p:spPr bwMode="auto">
            <a:xfrm flipV="1">
              <a:off x="5030" y="1890"/>
              <a:ext cx="0" cy="61"/>
            </a:xfrm>
            <a:prstGeom prst="line">
              <a:avLst/>
            </a:prstGeom>
            <a:noFill/>
            <a:ln w="28575">
              <a:solidFill>
                <a:srgbClr val="4D4D4D"/>
              </a:solidFill>
              <a:round/>
              <a:headEnd/>
              <a:tailEnd/>
            </a:ln>
          </p:spPr>
          <p:txBody>
            <a:bodyPr/>
            <a:lstStyle/>
            <a:p>
              <a:endParaRPr lang="ru-RU"/>
            </a:p>
          </p:txBody>
        </p:sp>
      </p:grpSp>
      <p:sp>
        <p:nvSpPr>
          <p:cNvPr id="29715" name="Rectangle 41"/>
          <p:cNvSpPr>
            <a:spLocks noChangeArrowheads="1"/>
          </p:cNvSpPr>
          <p:nvPr/>
        </p:nvSpPr>
        <p:spPr bwMode="auto">
          <a:xfrm>
            <a:off x="1362075" y="2409825"/>
            <a:ext cx="98425" cy="212725"/>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0</a:t>
            </a:r>
            <a:endParaRPr lang="en-US" altLang="en-US" sz="1400"/>
          </a:p>
        </p:txBody>
      </p:sp>
      <p:sp>
        <p:nvSpPr>
          <p:cNvPr id="29716" name="Rectangle 42"/>
          <p:cNvSpPr>
            <a:spLocks noChangeArrowheads="1"/>
          </p:cNvSpPr>
          <p:nvPr/>
        </p:nvSpPr>
        <p:spPr bwMode="auto">
          <a:xfrm>
            <a:off x="1314450" y="1770063"/>
            <a:ext cx="196850" cy="211137"/>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50</a:t>
            </a:r>
            <a:endParaRPr lang="en-US" altLang="en-US" sz="1400"/>
          </a:p>
        </p:txBody>
      </p:sp>
      <p:sp>
        <p:nvSpPr>
          <p:cNvPr id="29717" name="Rectangle 43"/>
          <p:cNvSpPr>
            <a:spLocks noChangeArrowheads="1"/>
          </p:cNvSpPr>
          <p:nvPr/>
        </p:nvSpPr>
        <p:spPr bwMode="auto">
          <a:xfrm>
            <a:off x="1201738" y="1128713"/>
            <a:ext cx="295275" cy="212725"/>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100</a:t>
            </a:r>
            <a:endParaRPr lang="en-US" altLang="en-US" sz="1400"/>
          </a:p>
        </p:txBody>
      </p:sp>
      <p:sp>
        <p:nvSpPr>
          <p:cNvPr id="29718" name="Rectangle 44"/>
          <p:cNvSpPr>
            <a:spLocks noChangeArrowheads="1"/>
          </p:cNvSpPr>
          <p:nvPr/>
        </p:nvSpPr>
        <p:spPr bwMode="auto">
          <a:xfrm rot="-5400000">
            <a:off x="453231" y="1594645"/>
            <a:ext cx="1050925" cy="595312"/>
          </a:xfrm>
          <a:prstGeom prst="rect">
            <a:avLst/>
          </a:prstGeom>
          <a:noFill/>
          <a:ln w="9525">
            <a:noFill/>
            <a:miter lim="800000"/>
            <a:headEnd/>
            <a:tailEnd/>
          </a:ln>
        </p:spPr>
        <p:txBody>
          <a:bodyPr wrap="none" lIns="0" tIns="0" rIns="0" bIns="0">
            <a:spAutoFit/>
          </a:bodyPr>
          <a:lstStyle/>
          <a:p>
            <a:r>
              <a:rPr lang="ru-RU" altLang="en-US" sz="1300" b="1">
                <a:solidFill>
                  <a:srgbClr val="4D4D4D"/>
                </a:solidFill>
              </a:rPr>
              <a:t>Ответ</a:t>
            </a:r>
            <a:endParaRPr lang="ru-RU" altLang="en-US" sz="1300"/>
          </a:p>
          <a:p>
            <a:r>
              <a:rPr lang="ru-RU" altLang="en-US" sz="1300" b="1">
                <a:solidFill>
                  <a:srgbClr val="4D4D4D"/>
                </a:solidFill>
              </a:rPr>
              <a:t>ЮИА-ACR</a:t>
            </a:r>
            <a:r>
              <a:rPr lang="en-US" altLang="en-US" sz="1300" b="1">
                <a:solidFill>
                  <a:srgbClr val="4D4D4D"/>
                </a:solidFill>
              </a:rPr>
              <a:t> 30</a:t>
            </a:r>
          </a:p>
          <a:p>
            <a:r>
              <a:rPr lang="en-GB" altLang="en-US" sz="1300" b="1">
                <a:solidFill>
                  <a:srgbClr val="4D4D4D"/>
                </a:solidFill>
              </a:rPr>
              <a:t>(%)</a:t>
            </a:r>
            <a:endParaRPr lang="en-US" altLang="en-US" sz="1300" b="1">
              <a:solidFill>
                <a:srgbClr val="4D4D4D"/>
              </a:solidFill>
            </a:endParaRPr>
          </a:p>
        </p:txBody>
      </p:sp>
      <p:grpSp>
        <p:nvGrpSpPr>
          <p:cNvPr id="4" name="Group 45"/>
          <p:cNvGrpSpPr>
            <a:grpSpLocks/>
          </p:cNvGrpSpPr>
          <p:nvPr/>
        </p:nvGrpSpPr>
        <p:grpSpPr bwMode="auto">
          <a:xfrm>
            <a:off x="1590675" y="1239838"/>
            <a:ext cx="592138" cy="1363662"/>
            <a:chOff x="1003" y="1017"/>
            <a:chExt cx="373" cy="934"/>
          </a:xfrm>
        </p:grpSpPr>
        <p:sp>
          <p:nvSpPr>
            <p:cNvPr id="29899" name="Line 46"/>
            <p:cNvSpPr>
              <a:spLocks noChangeShapeType="1"/>
            </p:cNvSpPr>
            <p:nvPr/>
          </p:nvSpPr>
          <p:spPr bwMode="auto">
            <a:xfrm>
              <a:off x="1051" y="1017"/>
              <a:ext cx="0" cy="894"/>
            </a:xfrm>
            <a:prstGeom prst="line">
              <a:avLst/>
            </a:prstGeom>
            <a:noFill/>
            <a:ln w="28575">
              <a:solidFill>
                <a:srgbClr val="4D4D4D"/>
              </a:solidFill>
              <a:round/>
              <a:headEnd/>
              <a:tailEnd/>
            </a:ln>
          </p:spPr>
          <p:txBody>
            <a:bodyPr/>
            <a:lstStyle/>
            <a:p>
              <a:endParaRPr lang="ru-RU"/>
            </a:p>
          </p:txBody>
        </p:sp>
        <p:sp>
          <p:nvSpPr>
            <p:cNvPr id="29900" name="Line 47"/>
            <p:cNvSpPr>
              <a:spLocks noChangeShapeType="1"/>
            </p:cNvSpPr>
            <p:nvPr/>
          </p:nvSpPr>
          <p:spPr bwMode="auto">
            <a:xfrm>
              <a:off x="1003" y="1902"/>
              <a:ext cx="48" cy="0"/>
            </a:xfrm>
            <a:prstGeom prst="line">
              <a:avLst/>
            </a:prstGeom>
            <a:noFill/>
            <a:ln w="28575">
              <a:solidFill>
                <a:srgbClr val="4D4D4D"/>
              </a:solidFill>
              <a:round/>
              <a:headEnd/>
              <a:tailEnd/>
            </a:ln>
          </p:spPr>
          <p:txBody>
            <a:bodyPr/>
            <a:lstStyle/>
            <a:p>
              <a:endParaRPr lang="ru-RU"/>
            </a:p>
          </p:txBody>
        </p:sp>
        <p:sp>
          <p:nvSpPr>
            <p:cNvPr id="29901" name="Line 48"/>
            <p:cNvSpPr>
              <a:spLocks noChangeShapeType="1"/>
            </p:cNvSpPr>
            <p:nvPr/>
          </p:nvSpPr>
          <p:spPr bwMode="auto">
            <a:xfrm>
              <a:off x="1003" y="1464"/>
              <a:ext cx="48" cy="0"/>
            </a:xfrm>
            <a:prstGeom prst="line">
              <a:avLst/>
            </a:prstGeom>
            <a:noFill/>
            <a:ln w="28575">
              <a:solidFill>
                <a:srgbClr val="4D4D4D"/>
              </a:solidFill>
              <a:round/>
              <a:headEnd/>
              <a:tailEnd/>
            </a:ln>
          </p:spPr>
          <p:txBody>
            <a:bodyPr/>
            <a:lstStyle/>
            <a:p>
              <a:endParaRPr lang="ru-RU"/>
            </a:p>
          </p:txBody>
        </p:sp>
        <p:sp>
          <p:nvSpPr>
            <p:cNvPr id="29902" name="Line 49"/>
            <p:cNvSpPr>
              <a:spLocks noChangeShapeType="1"/>
            </p:cNvSpPr>
            <p:nvPr/>
          </p:nvSpPr>
          <p:spPr bwMode="auto">
            <a:xfrm>
              <a:off x="1003" y="1025"/>
              <a:ext cx="48" cy="0"/>
            </a:xfrm>
            <a:prstGeom prst="line">
              <a:avLst/>
            </a:prstGeom>
            <a:noFill/>
            <a:ln w="28575">
              <a:solidFill>
                <a:srgbClr val="4D4D4D"/>
              </a:solidFill>
              <a:round/>
              <a:headEnd/>
              <a:tailEnd/>
            </a:ln>
          </p:spPr>
          <p:txBody>
            <a:bodyPr/>
            <a:lstStyle/>
            <a:p>
              <a:endParaRPr lang="ru-RU"/>
            </a:p>
          </p:txBody>
        </p:sp>
        <p:sp>
          <p:nvSpPr>
            <p:cNvPr id="29903" name="Line 50"/>
            <p:cNvSpPr>
              <a:spLocks noChangeShapeType="1"/>
            </p:cNvSpPr>
            <p:nvPr/>
          </p:nvSpPr>
          <p:spPr bwMode="auto">
            <a:xfrm>
              <a:off x="1056" y="1902"/>
              <a:ext cx="320" cy="0"/>
            </a:xfrm>
            <a:prstGeom prst="line">
              <a:avLst/>
            </a:prstGeom>
            <a:noFill/>
            <a:ln w="28575">
              <a:solidFill>
                <a:srgbClr val="4D4D4D"/>
              </a:solidFill>
              <a:round/>
              <a:headEnd/>
              <a:tailEnd/>
            </a:ln>
          </p:spPr>
          <p:txBody>
            <a:bodyPr/>
            <a:lstStyle/>
            <a:p>
              <a:endParaRPr lang="ru-RU"/>
            </a:p>
          </p:txBody>
        </p:sp>
        <p:sp>
          <p:nvSpPr>
            <p:cNvPr id="29904" name="Line 51"/>
            <p:cNvSpPr>
              <a:spLocks noChangeShapeType="1"/>
            </p:cNvSpPr>
            <p:nvPr/>
          </p:nvSpPr>
          <p:spPr bwMode="auto">
            <a:xfrm flipV="1">
              <a:off x="1368" y="1903"/>
              <a:ext cx="0" cy="48"/>
            </a:xfrm>
            <a:prstGeom prst="line">
              <a:avLst/>
            </a:prstGeom>
            <a:noFill/>
            <a:ln w="28575">
              <a:solidFill>
                <a:srgbClr val="4D4D4D"/>
              </a:solidFill>
              <a:round/>
              <a:headEnd/>
              <a:tailEnd/>
            </a:ln>
          </p:spPr>
          <p:txBody>
            <a:bodyPr/>
            <a:lstStyle/>
            <a:p>
              <a:endParaRPr lang="ru-RU"/>
            </a:p>
          </p:txBody>
        </p:sp>
        <p:sp>
          <p:nvSpPr>
            <p:cNvPr id="29905" name="Line 52"/>
            <p:cNvSpPr>
              <a:spLocks noChangeShapeType="1"/>
            </p:cNvSpPr>
            <p:nvPr/>
          </p:nvSpPr>
          <p:spPr bwMode="auto">
            <a:xfrm flipV="1">
              <a:off x="1051" y="1903"/>
              <a:ext cx="0" cy="48"/>
            </a:xfrm>
            <a:prstGeom prst="line">
              <a:avLst/>
            </a:prstGeom>
            <a:noFill/>
            <a:ln w="28575">
              <a:solidFill>
                <a:srgbClr val="4D4D4D"/>
              </a:solidFill>
              <a:round/>
              <a:headEnd/>
              <a:tailEnd/>
            </a:ln>
          </p:spPr>
          <p:txBody>
            <a:bodyPr/>
            <a:lstStyle/>
            <a:p>
              <a:endParaRPr lang="ru-RU"/>
            </a:p>
          </p:txBody>
        </p:sp>
      </p:grpSp>
      <p:sp>
        <p:nvSpPr>
          <p:cNvPr id="29720" name="Oval 53"/>
          <p:cNvSpPr>
            <a:spLocks noChangeArrowheads="1"/>
          </p:cNvSpPr>
          <p:nvPr/>
        </p:nvSpPr>
        <p:spPr bwMode="auto">
          <a:xfrm flipH="1">
            <a:off x="5235575" y="12779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1" name="Oval 54"/>
          <p:cNvSpPr>
            <a:spLocks noChangeArrowheads="1"/>
          </p:cNvSpPr>
          <p:nvPr/>
        </p:nvSpPr>
        <p:spPr bwMode="auto">
          <a:xfrm flipH="1">
            <a:off x="5749925" y="128111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2" name="Oval 55"/>
          <p:cNvSpPr>
            <a:spLocks noChangeArrowheads="1"/>
          </p:cNvSpPr>
          <p:nvPr/>
        </p:nvSpPr>
        <p:spPr bwMode="auto">
          <a:xfrm flipH="1">
            <a:off x="6267450" y="12858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3" name="Oval 56"/>
          <p:cNvSpPr>
            <a:spLocks noChangeArrowheads="1"/>
          </p:cNvSpPr>
          <p:nvPr/>
        </p:nvSpPr>
        <p:spPr bwMode="auto">
          <a:xfrm flipH="1">
            <a:off x="4716463" y="12779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4" name="Oval 57"/>
          <p:cNvSpPr>
            <a:spLocks noChangeArrowheads="1"/>
          </p:cNvSpPr>
          <p:nvPr/>
        </p:nvSpPr>
        <p:spPr bwMode="auto">
          <a:xfrm flipH="1">
            <a:off x="4208463" y="12144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5" name="Oval 58"/>
          <p:cNvSpPr>
            <a:spLocks noChangeArrowheads="1"/>
          </p:cNvSpPr>
          <p:nvPr/>
        </p:nvSpPr>
        <p:spPr bwMode="auto">
          <a:xfrm flipH="1">
            <a:off x="6780213" y="1212850"/>
            <a:ext cx="76200" cy="71438"/>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6" name="Oval 59"/>
          <p:cNvSpPr>
            <a:spLocks noChangeArrowheads="1"/>
          </p:cNvSpPr>
          <p:nvPr/>
        </p:nvSpPr>
        <p:spPr bwMode="auto">
          <a:xfrm flipH="1">
            <a:off x="7297738" y="12144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7" name="Oval 60"/>
          <p:cNvSpPr>
            <a:spLocks noChangeArrowheads="1"/>
          </p:cNvSpPr>
          <p:nvPr/>
        </p:nvSpPr>
        <p:spPr bwMode="auto">
          <a:xfrm flipH="1">
            <a:off x="7812088" y="12144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8" name="Oval 61"/>
          <p:cNvSpPr>
            <a:spLocks noChangeArrowheads="1"/>
          </p:cNvSpPr>
          <p:nvPr/>
        </p:nvSpPr>
        <p:spPr bwMode="auto">
          <a:xfrm flipH="1">
            <a:off x="8328025" y="12858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29" name="Oval 62"/>
          <p:cNvSpPr>
            <a:spLocks noChangeArrowheads="1"/>
          </p:cNvSpPr>
          <p:nvPr/>
        </p:nvSpPr>
        <p:spPr bwMode="auto">
          <a:xfrm flipH="1">
            <a:off x="7812088" y="127635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0" name="Oval 63"/>
          <p:cNvSpPr>
            <a:spLocks noChangeArrowheads="1"/>
          </p:cNvSpPr>
          <p:nvPr/>
        </p:nvSpPr>
        <p:spPr bwMode="auto">
          <a:xfrm flipH="1">
            <a:off x="6267450" y="121285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1" name="Oval 64"/>
          <p:cNvSpPr>
            <a:spLocks noChangeArrowheads="1"/>
          </p:cNvSpPr>
          <p:nvPr/>
        </p:nvSpPr>
        <p:spPr bwMode="auto">
          <a:xfrm flipH="1">
            <a:off x="4206875" y="16589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2" name="Oval 65"/>
          <p:cNvSpPr>
            <a:spLocks noChangeArrowheads="1"/>
          </p:cNvSpPr>
          <p:nvPr/>
        </p:nvSpPr>
        <p:spPr bwMode="auto">
          <a:xfrm flipH="1">
            <a:off x="3675063" y="1712913"/>
            <a:ext cx="76200" cy="71437"/>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3" name="Oval 66"/>
          <p:cNvSpPr>
            <a:spLocks noChangeArrowheads="1"/>
          </p:cNvSpPr>
          <p:nvPr/>
        </p:nvSpPr>
        <p:spPr bwMode="auto">
          <a:xfrm flipH="1">
            <a:off x="3498850" y="1712913"/>
            <a:ext cx="76200" cy="71437"/>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4" name="Oval 67"/>
          <p:cNvSpPr>
            <a:spLocks noChangeArrowheads="1"/>
          </p:cNvSpPr>
          <p:nvPr/>
        </p:nvSpPr>
        <p:spPr bwMode="auto">
          <a:xfrm flipH="1">
            <a:off x="3332163" y="16589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5" name="Oval 68"/>
          <p:cNvSpPr>
            <a:spLocks noChangeArrowheads="1"/>
          </p:cNvSpPr>
          <p:nvPr/>
        </p:nvSpPr>
        <p:spPr bwMode="auto">
          <a:xfrm flipH="1">
            <a:off x="3157538" y="16589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6" name="Oval 69"/>
          <p:cNvSpPr>
            <a:spLocks noChangeArrowheads="1"/>
          </p:cNvSpPr>
          <p:nvPr/>
        </p:nvSpPr>
        <p:spPr bwMode="auto">
          <a:xfrm flipH="1">
            <a:off x="2982913" y="1497013"/>
            <a:ext cx="74612"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7" name="Oval 70"/>
          <p:cNvSpPr>
            <a:spLocks noChangeArrowheads="1"/>
          </p:cNvSpPr>
          <p:nvPr/>
        </p:nvSpPr>
        <p:spPr bwMode="auto">
          <a:xfrm flipH="1">
            <a:off x="2813050" y="138747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38" name="Oval 71"/>
          <p:cNvSpPr>
            <a:spLocks noChangeArrowheads="1"/>
          </p:cNvSpPr>
          <p:nvPr/>
        </p:nvSpPr>
        <p:spPr bwMode="auto">
          <a:xfrm flipH="1">
            <a:off x="3676650" y="13366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39" name="Oval 72"/>
          <p:cNvSpPr>
            <a:spLocks noChangeArrowheads="1"/>
          </p:cNvSpPr>
          <p:nvPr/>
        </p:nvSpPr>
        <p:spPr bwMode="auto">
          <a:xfrm flipH="1">
            <a:off x="3497263" y="13414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40" name="Oval 73"/>
          <p:cNvSpPr>
            <a:spLocks noChangeArrowheads="1"/>
          </p:cNvSpPr>
          <p:nvPr/>
        </p:nvSpPr>
        <p:spPr bwMode="auto">
          <a:xfrm flipH="1">
            <a:off x="3332163" y="13414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41" name="Oval 74"/>
          <p:cNvSpPr>
            <a:spLocks noChangeArrowheads="1"/>
          </p:cNvSpPr>
          <p:nvPr/>
        </p:nvSpPr>
        <p:spPr bwMode="auto">
          <a:xfrm flipH="1">
            <a:off x="3163888" y="13414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42" name="Oval 75"/>
          <p:cNvSpPr>
            <a:spLocks noChangeArrowheads="1"/>
          </p:cNvSpPr>
          <p:nvPr/>
        </p:nvSpPr>
        <p:spPr bwMode="auto">
          <a:xfrm flipH="1">
            <a:off x="2984500" y="1276350"/>
            <a:ext cx="74613"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43" name="Oval 76"/>
          <p:cNvSpPr>
            <a:spLocks noChangeArrowheads="1"/>
          </p:cNvSpPr>
          <p:nvPr/>
        </p:nvSpPr>
        <p:spPr bwMode="auto">
          <a:xfrm flipH="1">
            <a:off x="2816225" y="1250950"/>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44" name="Oval 77"/>
          <p:cNvSpPr>
            <a:spLocks noChangeArrowheads="1"/>
          </p:cNvSpPr>
          <p:nvPr/>
        </p:nvSpPr>
        <p:spPr bwMode="auto">
          <a:xfrm flipH="1">
            <a:off x="2651125" y="1212850"/>
            <a:ext cx="76200" cy="71438"/>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grpSp>
        <p:nvGrpSpPr>
          <p:cNvPr id="5" name="Group 78"/>
          <p:cNvGrpSpPr>
            <a:grpSpLocks/>
          </p:cNvGrpSpPr>
          <p:nvPr/>
        </p:nvGrpSpPr>
        <p:grpSpPr bwMode="auto">
          <a:xfrm>
            <a:off x="2603500" y="2757488"/>
            <a:ext cx="1158875" cy="1365250"/>
            <a:chOff x="1508" y="1015"/>
            <a:chExt cx="731" cy="936"/>
          </a:xfrm>
        </p:grpSpPr>
        <p:sp>
          <p:nvSpPr>
            <p:cNvPr id="29892" name="Line 79"/>
            <p:cNvSpPr>
              <a:spLocks noChangeShapeType="1"/>
            </p:cNvSpPr>
            <p:nvPr/>
          </p:nvSpPr>
          <p:spPr bwMode="auto">
            <a:xfrm flipV="1">
              <a:off x="1556" y="1015"/>
              <a:ext cx="0" cy="883"/>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893" name="Line 80"/>
            <p:cNvSpPr>
              <a:spLocks noChangeShapeType="1"/>
            </p:cNvSpPr>
            <p:nvPr/>
          </p:nvSpPr>
          <p:spPr bwMode="auto">
            <a:xfrm>
              <a:off x="1558" y="1902"/>
              <a:ext cx="681" cy="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894" name="Line 81"/>
            <p:cNvSpPr>
              <a:spLocks noChangeShapeType="1"/>
            </p:cNvSpPr>
            <p:nvPr/>
          </p:nvSpPr>
          <p:spPr bwMode="auto">
            <a:xfrm>
              <a:off x="1508" y="1902"/>
              <a:ext cx="48" cy="0"/>
            </a:xfrm>
            <a:prstGeom prst="line">
              <a:avLst/>
            </a:prstGeom>
            <a:noFill/>
            <a:ln w="28575">
              <a:solidFill>
                <a:srgbClr val="4D4D4D"/>
              </a:solidFill>
              <a:round/>
              <a:headEnd/>
              <a:tailEnd/>
            </a:ln>
          </p:spPr>
          <p:txBody>
            <a:bodyPr/>
            <a:lstStyle/>
            <a:p>
              <a:endParaRPr lang="ru-RU"/>
            </a:p>
          </p:txBody>
        </p:sp>
        <p:sp>
          <p:nvSpPr>
            <p:cNvPr id="29895" name="Line 82"/>
            <p:cNvSpPr>
              <a:spLocks noChangeShapeType="1"/>
            </p:cNvSpPr>
            <p:nvPr/>
          </p:nvSpPr>
          <p:spPr bwMode="auto">
            <a:xfrm>
              <a:off x="1508" y="1464"/>
              <a:ext cx="48" cy="0"/>
            </a:xfrm>
            <a:prstGeom prst="line">
              <a:avLst/>
            </a:prstGeom>
            <a:noFill/>
            <a:ln w="28575">
              <a:solidFill>
                <a:srgbClr val="4D4D4D"/>
              </a:solidFill>
              <a:round/>
              <a:headEnd/>
              <a:tailEnd/>
            </a:ln>
          </p:spPr>
          <p:txBody>
            <a:bodyPr/>
            <a:lstStyle/>
            <a:p>
              <a:endParaRPr lang="ru-RU"/>
            </a:p>
          </p:txBody>
        </p:sp>
        <p:sp>
          <p:nvSpPr>
            <p:cNvPr id="29896" name="Line 83"/>
            <p:cNvSpPr>
              <a:spLocks noChangeShapeType="1"/>
            </p:cNvSpPr>
            <p:nvPr/>
          </p:nvSpPr>
          <p:spPr bwMode="auto">
            <a:xfrm>
              <a:off x="1508" y="1025"/>
              <a:ext cx="48" cy="0"/>
            </a:xfrm>
            <a:prstGeom prst="line">
              <a:avLst/>
            </a:prstGeom>
            <a:noFill/>
            <a:ln w="28575">
              <a:solidFill>
                <a:srgbClr val="4D4D4D"/>
              </a:solidFill>
              <a:round/>
              <a:headEnd/>
              <a:tailEnd/>
            </a:ln>
          </p:spPr>
          <p:txBody>
            <a:bodyPr/>
            <a:lstStyle/>
            <a:p>
              <a:endParaRPr lang="ru-RU"/>
            </a:p>
          </p:txBody>
        </p:sp>
        <p:sp>
          <p:nvSpPr>
            <p:cNvPr id="29897" name="Line 84"/>
            <p:cNvSpPr>
              <a:spLocks noChangeShapeType="1"/>
            </p:cNvSpPr>
            <p:nvPr/>
          </p:nvSpPr>
          <p:spPr bwMode="auto">
            <a:xfrm flipV="1">
              <a:off x="2232" y="1903"/>
              <a:ext cx="0" cy="48"/>
            </a:xfrm>
            <a:prstGeom prst="line">
              <a:avLst/>
            </a:prstGeom>
            <a:noFill/>
            <a:ln w="28575">
              <a:solidFill>
                <a:srgbClr val="4D4D4D"/>
              </a:solidFill>
              <a:round/>
              <a:headEnd/>
              <a:tailEnd/>
            </a:ln>
          </p:spPr>
          <p:txBody>
            <a:bodyPr/>
            <a:lstStyle/>
            <a:p>
              <a:endParaRPr lang="ru-RU"/>
            </a:p>
          </p:txBody>
        </p:sp>
        <p:sp>
          <p:nvSpPr>
            <p:cNvPr id="29898" name="Line 85"/>
            <p:cNvSpPr>
              <a:spLocks noChangeShapeType="1"/>
            </p:cNvSpPr>
            <p:nvPr/>
          </p:nvSpPr>
          <p:spPr bwMode="auto">
            <a:xfrm flipV="1">
              <a:off x="1556" y="1903"/>
              <a:ext cx="0" cy="48"/>
            </a:xfrm>
            <a:prstGeom prst="line">
              <a:avLst/>
            </a:prstGeom>
            <a:noFill/>
            <a:ln w="28575">
              <a:solidFill>
                <a:srgbClr val="4D4D4D"/>
              </a:solidFill>
              <a:round/>
              <a:headEnd/>
              <a:tailEnd/>
            </a:ln>
          </p:spPr>
          <p:txBody>
            <a:bodyPr/>
            <a:lstStyle/>
            <a:p>
              <a:endParaRPr lang="ru-RU"/>
            </a:p>
          </p:txBody>
        </p:sp>
      </p:grpSp>
      <p:grpSp>
        <p:nvGrpSpPr>
          <p:cNvPr id="6" name="Group 86"/>
          <p:cNvGrpSpPr>
            <a:grpSpLocks/>
          </p:cNvGrpSpPr>
          <p:nvPr/>
        </p:nvGrpSpPr>
        <p:grpSpPr bwMode="auto">
          <a:xfrm>
            <a:off x="4159250" y="2757488"/>
            <a:ext cx="4227513" cy="1365250"/>
            <a:chOff x="2370" y="1015"/>
            <a:chExt cx="2666" cy="936"/>
          </a:xfrm>
        </p:grpSpPr>
        <p:sp>
          <p:nvSpPr>
            <p:cNvPr id="29878" name="Line 87"/>
            <p:cNvSpPr>
              <a:spLocks noChangeShapeType="1"/>
            </p:cNvSpPr>
            <p:nvPr/>
          </p:nvSpPr>
          <p:spPr bwMode="auto">
            <a:xfrm flipH="1">
              <a:off x="2426" y="1900"/>
              <a:ext cx="2610" cy="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879" name="Line 88"/>
            <p:cNvSpPr>
              <a:spLocks noChangeShapeType="1"/>
            </p:cNvSpPr>
            <p:nvPr/>
          </p:nvSpPr>
          <p:spPr bwMode="auto">
            <a:xfrm flipV="1">
              <a:off x="2426" y="1903"/>
              <a:ext cx="0" cy="48"/>
            </a:xfrm>
            <a:prstGeom prst="line">
              <a:avLst/>
            </a:prstGeom>
            <a:noFill/>
            <a:ln w="28575">
              <a:solidFill>
                <a:srgbClr val="4D4D4D"/>
              </a:solidFill>
              <a:round/>
              <a:headEnd/>
              <a:tailEnd/>
            </a:ln>
          </p:spPr>
          <p:txBody>
            <a:bodyPr/>
            <a:lstStyle/>
            <a:p>
              <a:endParaRPr lang="ru-RU"/>
            </a:p>
          </p:txBody>
        </p:sp>
        <p:sp>
          <p:nvSpPr>
            <p:cNvPr id="29880" name="Line 89"/>
            <p:cNvSpPr>
              <a:spLocks noChangeShapeType="1"/>
            </p:cNvSpPr>
            <p:nvPr/>
          </p:nvSpPr>
          <p:spPr bwMode="auto">
            <a:xfrm flipV="1">
              <a:off x="2755" y="1903"/>
              <a:ext cx="0" cy="48"/>
            </a:xfrm>
            <a:prstGeom prst="line">
              <a:avLst/>
            </a:prstGeom>
            <a:noFill/>
            <a:ln w="28575">
              <a:solidFill>
                <a:srgbClr val="4D4D4D"/>
              </a:solidFill>
              <a:round/>
              <a:headEnd/>
              <a:tailEnd/>
            </a:ln>
          </p:spPr>
          <p:txBody>
            <a:bodyPr/>
            <a:lstStyle/>
            <a:p>
              <a:endParaRPr lang="ru-RU"/>
            </a:p>
          </p:txBody>
        </p:sp>
        <p:sp>
          <p:nvSpPr>
            <p:cNvPr id="29881" name="Line 90"/>
            <p:cNvSpPr>
              <a:spLocks noChangeShapeType="1"/>
            </p:cNvSpPr>
            <p:nvPr/>
          </p:nvSpPr>
          <p:spPr bwMode="auto">
            <a:xfrm>
              <a:off x="2370" y="1900"/>
              <a:ext cx="60" cy="0"/>
            </a:xfrm>
            <a:prstGeom prst="line">
              <a:avLst/>
            </a:prstGeom>
            <a:noFill/>
            <a:ln w="28575">
              <a:solidFill>
                <a:srgbClr val="4D4D4D"/>
              </a:solidFill>
              <a:round/>
              <a:headEnd/>
              <a:tailEnd/>
            </a:ln>
          </p:spPr>
          <p:txBody>
            <a:bodyPr/>
            <a:lstStyle/>
            <a:p>
              <a:endParaRPr lang="ru-RU"/>
            </a:p>
          </p:txBody>
        </p:sp>
        <p:sp>
          <p:nvSpPr>
            <p:cNvPr id="29882" name="Line 91"/>
            <p:cNvSpPr>
              <a:spLocks noChangeShapeType="1"/>
            </p:cNvSpPr>
            <p:nvPr/>
          </p:nvSpPr>
          <p:spPr bwMode="auto">
            <a:xfrm>
              <a:off x="2370" y="1464"/>
              <a:ext cx="48" cy="0"/>
            </a:xfrm>
            <a:prstGeom prst="line">
              <a:avLst/>
            </a:prstGeom>
            <a:noFill/>
            <a:ln w="28575">
              <a:solidFill>
                <a:srgbClr val="4D4D4D"/>
              </a:solidFill>
              <a:round/>
              <a:headEnd/>
              <a:tailEnd/>
            </a:ln>
          </p:spPr>
          <p:txBody>
            <a:bodyPr/>
            <a:lstStyle/>
            <a:p>
              <a:endParaRPr lang="ru-RU"/>
            </a:p>
          </p:txBody>
        </p:sp>
        <p:sp>
          <p:nvSpPr>
            <p:cNvPr id="29883" name="Line 92"/>
            <p:cNvSpPr>
              <a:spLocks noChangeShapeType="1"/>
            </p:cNvSpPr>
            <p:nvPr/>
          </p:nvSpPr>
          <p:spPr bwMode="auto">
            <a:xfrm>
              <a:off x="2370" y="1025"/>
              <a:ext cx="48" cy="0"/>
            </a:xfrm>
            <a:prstGeom prst="line">
              <a:avLst/>
            </a:prstGeom>
            <a:noFill/>
            <a:ln w="28575">
              <a:solidFill>
                <a:srgbClr val="4D4D4D"/>
              </a:solidFill>
              <a:round/>
              <a:headEnd/>
              <a:tailEnd/>
            </a:ln>
          </p:spPr>
          <p:txBody>
            <a:bodyPr/>
            <a:lstStyle/>
            <a:p>
              <a:endParaRPr lang="ru-RU"/>
            </a:p>
          </p:txBody>
        </p:sp>
        <p:sp>
          <p:nvSpPr>
            <p:cNvPr id="29884" name="Line 93"/>
            <p:cNvSpPr>
              <a:spLocks noChangeShapeType="1"/>
            </p:cNvSpPr>
            <p:nvPr/>
          </p:nvSpPr>
          <p:spPr bwMode="auto">
            <a:xfrm flipV="1">
              <a:off x="2426" y="1015"/>
              <a:ext cx="0" cy="883"/>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885" name="Line 94"/>
            <p:cNvSpPr>
              <a:spLocks noChangeShapeType="1"/>
            </p:cNvSpPr>
            <p:nvPr/>
          </p:nvSpPr>
          <p:spPr bwMode="auto">
            <a:xfrm flipV="1">
              <a:off x="3085" y="1903"/>
              <a:ext cx="0" cy="48"/>
            </a:xfrm>
            <a:prstGeom prst="line">
              <a:avLst/>
            </a:prstGeom>
            <a:noFill/>
            <a:ln w="28575">
              <a:solidFill>
                <a:srgbClr val="4D4D4D"/>
              </a:solidFill>
              <a:round/>
              <a:headEnd/>
              <a:tailEnd/>
            </a:ln>
          </p:spPr>
          <p:txBody>
            <a:bodyPr/>
            <a:lstStyle/>
            <a:p>
              <a:endParaRPr lang="ru-RU"/>
            </a:p>
          </p:txBody>
        </p:sp>
        <p:sp>
          <p:nvSpPr>
            <p:cNvPr id="29886" name="Line 95"/>
            <p:cNvSpPr>
              <a:spLocks noChangeShapeType="1"/>
            </p:cNvSpPr>
            <p:nvPr/>
          </p:nvSpPr>
          <p:spPr bwMode="auto">
            <a:xfrm flipV="1">
              <a:off x="3405" y="1903"/>
              <a:ext cx="0" cy="48"/>
            </a:xfrm>
            <a:prstGeom prst="line">
              <a:avLst/>
            </a:prstGeom>
            <a:noFill/>
            <a:ln w="28575">
              <a:solidFill>
                <a:srgbClr val="4D4D4D"/>
              </a:solidFill>
              <a:round/>
              <a:headEnd/>
              <a:tailEnd/>
            </a:ln>
          </p:spPr>
          <p:txBody>
            <a:bodyPr/>
            <a:lstStyle/>
            <a:p>
              <a:endParaRPr lang="ru-RU"/>
            </a:p>
          </p:txBody>
        </p:sp>
        <p:sp>
          <p:nvSpPr>
            <p:cNvPr id="29887" name="Line 96"/>
            <p:cNvSpPr>
              <a:spLocks noChangeShapeType="1"/>
            </p:cNvSpPr>
            <p:nvPr/>
          </p:nvSpPr>
          <p:spPr bwMode="auto">
            <a:xfrm flipV="1">
              <a:off x="3725" y="1903"/>
              <a:ext cx="0" cy="48"/>
            </a:xfrm>
            <a:prstGeom prst="line">
              <a:avLst/>
            </a:prstGeom>
            <a:noFill/>
            <a:ln w="28575">
              <a:solidFill>
                <a:srgbClr val="4D4D4D"/>
              </a:solidFill>
              <a:round/>
              <a:headEnd/>
              <a:tailEnd/>
            </a:ln>
          </p:spPr>
          <p:txBody>
            <a:bodyPr/>
            <a:lstStyle/>
            <a:p>
              <a:endParaRPr lang="ru-RU"/>
            </a:p>
          </p:txBody>
        </p:sp>
        <p:sp>
          <p:nvSpPr>
            <p:cNvPr id="29888" name="Line 97"/>
            <p:cNvSpPr>
              <a:spLocks noChangeShapeType="1"/>
            </p:cNvSpPr>
            <p:nvPr/>
          </p:nvSpPr>
          <p:spPr bwMode="auto">
            <a:xfrm flipV="1">
              <a:off x="4056" y="1903"/>
              <a:ext cx="0" cy="48"/>
            </a:xfrm>
            <a:prstGeom prst="line">
              <a:avLst/>
            </a:prstGeom>
            <a:noFill/>
            <a:ln w="28575">
              <a:solidFill>
                <a:srgbClr val="4D4D4D"/>
              </a:solidFill>
              <a:round/>
              <a:headEnd/>
              <a:tailEnd/>
            </a:ln>
          </p:spPr>
          <p:txBody>
            <a:bodyPr/>
            <a:lstStyle/>
            <a:p>
              <a:endParaRPr lang="ru-RU"/>
            </a:p>
          </p:txBody>
        </p:sp>
        <p:sp>
          <p:nvSpPr>
            <p:cNvPr id="29889" name="Line 98"/>
            <p:cNvSpPr>
              <a:spLocks noChangeShapeType="1"/>
            </p:cNvSpPr>
            <p:nvPr/>
          </p:nvSpPr>
          <p:spPr bwMode="auto">
            <a:xfrm flipV="1">
              <a:off x="4379" y="1903"/>
              <a:ext cx="0" cy="48"/>
            </a:xfrm>
            <a:prstGeom prst="line">
              <a:avLst/>
            </a:prstGeom>
            <a:noFill/>
            <a:ln w="28575">
              <a:solidFill>
                <a:srgbClr val="4D4D4D"/>
              </a:solidFill>
              <a:round/>
              <a:headEnd/>
              <a:tailEnd/>
            </a:ln>
          </p:spPr>
          <p:txBody>
            <a:bodyPr/>
            <a:lstStyle/>
            <a:p>
              <a:endParaRPr lang="ru-RU"/>
            </a:p>
          </p:txBody>
        </p:sp>
        <p:sp>
          <p:nvSpPr>
            <p:cNvPr id="29890" name="Line 99"/>
            <p:cNvSpPr>
              <a:spLocks noChangeShapeType="1"/>
            </p:cNvSpPr>
            <p:nvPr/>
          </p:nvSpPr>
          <p:spPr bwMode="auto">
            <a:xfrm flipV="1">
              <a:off x="4700" y="1903"/>
              <a:ext cx="0" cy="48"/>
            </a:xfrm>
            <a:prstGeom prst="line">
              <a:avLst/>
            </a:prstGeom>
            <a:noFill/>
            <a:ln w="28575">
              <a:solidFill>
                <a:srgbClr val="4D4D4D"/>
              </a:solidFill>
              <a:round/>
              <a:headEnd/>
              <a:tailEnd/>
            </a:ln>
          </p:spPr>
          <p:txBody>
            <a:bodyPr/>
            <a:lstStyle/>
            <a:p>
              <a:endParaRPr lang="ru-RU"/>
            </a:p>
          </p:txBody>
        </p:sp>
        <p:sp>
          <p:nvSpPr>
            <p:cNvPr id="29891" name="Line 100"/>
            <p:cNvSpPr>
              <a:spLocks noChangeShapeType="1"/>
            </p:cNvSpPr>
            <p:nvPr/>
          </p:nvSpPr>
          <p:spPr bwMode="auto">
            <a:xfrm flipV="1">
              <a:off x="5030" y="1890"/>
              <a:ext cx="0" cy="61"/>
            </a:xfrm>
            <a:prstGeom prst="line">
              <a:avLst/>
            </a:prstGeom>
            <a:noFill/>
            <a:ln w="28575">
              <a:solidFill>
                <a:srgbClr val="4D4D4D"/>
              </a:solidFill>
              <a:round/>
              <a:headEnd/>
              <a:tailEnd/>
            </a:ln>
          </p:spPr>
          <p:txBody>
            <a:bodyPr/>
            <a:lstStyle/>
            <a:p>
              <a:endParaRPr lang="ru-RU"/>
            </a:p>
          </p:txBody>
        </p:sp>
      </p:grpSp>
      <p:grpSp>
        <p:nvGrpSpPr>
          <p:cNvPr id="7" name="Group 101"/>
          <p:cNvGrpSpPr>
            <a:grpSpLocks/>
          </p:cNvGrpSpPr>
          <p:nvPr/>
        </p:nvGrpSpPr>
        <p:grpSpPr bwMode="auto">
          <a:xfrm>
            <a:off x="681038" y="2652713"/>
            <a:ext cx="1501775" cy="1492250"/>
            <a:chOff x="429" y="941"/>
            <a:chExt cx="947" cy="1023"/>
          </a:xfrm>
        </p:grpSpPr>
        <p:sp>
          <p:nvSpPr>
            <p:cNvPr id="29866" name="Rectangle 102"/>
            <p:cNvSpPr>
              <a:spLocks noChangeArrowheads="1"/>
            </p:cNvSpPr>
            <p:nvPr/>
          </p:nvSpPr>
          <p:spPr bwMode="auto">
            <a:xfrm>
              <a:off x="858" y="1818"/>
              <a:ext cx="63" cy="146"/>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0</a:t>
              </a:r>
              <a:endParaRPr lang="en-US" altLang="en-US" sz="1400"/>
            </a:p>
          </p:txBody>
        </p:sp>
        <p:sp>
          <p:nvSpPr>
            <p:cNvPr id="29867" name="Rectangle 103"/>
            <p:cNvSpPr>
              <a:spLocks noChangeArrowheads="1"/>
            </p:cNvSpPr>
            <p:nvPr/>
          </p:nvSpPr>
          <p:spPr bwMode="auto">
            <a:xfrm>
              <a:off x="828" y="1380"/>
              <a:ext cx="125" cy="145"/>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50</a:t>
              </a:r>
              <a:endParaRPr lang="en-US" altLang="en-US" sz="1400"/>
            </a:p>
          </p:txBody>
        </p:sp>
        <p:sp>
          <p:nvSpPr>
            <p:cNvPr id="29868" name="Rectangle 104"/>
            <p:cNvSpPr>
              <a:spLocks noChangeArrowheads="1"/>
            </p:cNvSpPr>
            <p:nvPr/>
          </p:nvSpPr>
          <p:spPr bwMode="auto">
            <a:xfrm>
              <a:off x="757" y="941"/>
              <a:ext cx="187" cy="146"/>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100</a:t>
              </a:r>
              <a:endParaRPr lang="en-US" altLang="en-US" sz="1400"/>
            </a:p>
          </p:txBody>
        </p:sp>
        <p:sp>
          <p:nvSpPr>
            <p:cNvPr id="29869" name="Rectangle 105"/>
            <p:cNvSpPr>
              <a:spLocks noChangeArrowheads="1"/>
            </p:cNvSpPr>
            <p:nvPr/>
          </p:nvSpPr>
          <p:spPr bwMode="auto">
            <a:xfrm rot="-5400000">
              <a:off x="315" y="1274"/>
              <a:ext cx="604" cy="375"/>
            </a:xfrm>
            <a:prstGeom prst="rect">
              <a:avLst/>
            </a:prstGeom>
            <a:noFill/>
            <a:ln w="9525">
              <a:noFill/>
              <a:miter lim="800000"/>
              <a:headEnd/>
              <a:tailEnd/>
            </a:ln>
          </p:spPr>
          <p:txBody>
            <a:bodyPr wrap="none" lIns="0" tIns="0" rIns="0" bIns="0">
              <a:spAutoFit/>
            </a:bodyPr>
            <a:lstStyle/>
            <a:p>
              <a:r>
                <a:rPr lang="ru-RU" altLang="en-US" sz="1300" b="1">
                  <a:solidFill>
                    <a:srgbClr val="4D4D4D"/>
                  </a:solidFill>
                </a:rPr>
                <a:t>Ответ</a:t>
              </a:r>
              <a:r>
                <a:rPr lang="ru-RU" altLang="en-US" sz="1300"/>
                <a:t> </a:t>
              </a:r>
            </a:p>
            <a:p>
              <a:r>
                <a:rPr lang="ru-RU" altLang="en-US" sz="1300" b="1">
                  <a:solidFill>
                    <a:srgbClr val="4D4D4D"/>
                  </a:solidFill>
                </a:rPr>
                <a:t>ИА-ACR 50</a:t>
              </a:r>
              <a:endParaRPr lang="en-US" altLang="en-US" sz="1300" b="1">
                <a:solidFill>
                  <a:srgbClr val="4D4D4D"/>
                </a:solidFill>
              </a:endParaRPr>
            </a:p>
            <a:p>
              <a:r>
                <a:rPr lang="en-GB" altLang="en-US" sz="1300" b="1">
                  <a:solidFill>
                    <a:srgbClr val="4D4D4D"/>
                  </a:solidFill>
                </a:rPr>
                <a:t>(%)</a:t>
              </a:r>
              <a:endParaRPr lang="en-US" altLang="en-US" sz="1300" b="1">
                <a:solidFill>
                  <a:srgbClr val="4D4D4D"/>
                </a:solidFill>
              </a:endParaRPr>
            </a:p>
          </p:txBody>
        </p:sp>
        <p:grpSp>
          <p:nvGrpSpPr>
            <p:cNvPr id="8" name="Group 106"/>
            <p:cNvGrpSpPr>
              <a:grpSpLocks/>
            </p:cNvGrpSpPr>
            <p:nvPr/>
          </p:nvGrpSpPr>
          <p:grpSpPr bwMode="auto">
            <a:xfrm>
              <a:off x="1003" y="1017"/>
              <a:ext cx="373" cy="934"/>
              <a:chOff x="1003" y="1017"/>
              <a:chExt cx="373" cy="934"/>
            </a:xfrm>
          </p:grpSpPr>
          <p:sp>
            <p:nvSpPr>
              <p:cNvPr id="29871" name="Line 107"/>
              <p:cNvSpPr>
                <a:spLocks noChangeShapeType="1"/>
              </p:cNvSpPr>
              <p:nvPr/>
            </p:nvSpPr>
            <p:spPr bwMode="auto">
              <a:xfrm>
                <a:off x="1051" y="1017"/>
                <a:ext cx="0" cy="894"/>
              </a:xfrm>
              <a:prstGeom prst="line">
                <a:avLst/>
              </a:prstGeom>
              <a:noFill/>
              <a:ln w="28575">
                <a:solidFill>
                  <a:srgbClr val="4D4D4D"/>
                </a:solidFill>
                <a:round/>
                <a:headEnd/>
                <a:tailEnd/>
              </a:ln>
            </p:spPr>
            <p:txBody>
              <a:bodyPr/>
              <a:lstStyle/>
              <a:p>
                <a:endParaRPr lang="ru-RU"/>
              </a:p>
            </p:txBody>
          </p:sp>
          <p:sp>
            <p:nvSpPr>
              <p:cNvPr id="29872" name="Line 108"/>
              <p:cNvSpPr>
                <a:spLocks noChangeShapeType="1"/>
              </p:cNvSpPr>
              <p:nvPr/>
            </p:nvSpPr>
            <p:spPr bwMode="auto">
              <a:xfrm>
                <a:off x="1003" y="1902"/>
                <a:ext cx="48" cy="0"/>
              </a:xfrm>
              <a:prstGeom prst="line">
                <a:avLst/>
              </a:prstGeom>
              <a:noFill/>
              <a:ln w="28575">
                <a:solidFill>
                  <a:srgbClr val="4D4D4D"/>
                </a:solidFill>
                <a:round/>
                <a:headEnd/>
                <a:tailEnd/>
              </a:ln>
            </p:spPr>
            <p:txBody>
              <a:bodyPr/>
              <a:lstStyle/>
              <a:p>
                <a:endParaRPr lang="ru-RU"/>
              </a:p>
            </p:txBody>
          </p:sp>
          <p:sp>
            <p:nvSpPr>
              <p:cNvPr id="29873" name="Line 109"/>
              <p:cNvSpPr>
                <a:spLocks noChangeShapeType="1"/>
              </p:cNvSpPr>
              <p:nvPr/>
            </p:nvSpPr>
            <p:spPr bwMode="auto">
              <a:xfrm>
                <a:off x="1003" y="1464"/>
                <a:ext cx="48" cy="0"/>
              </a:xfrm>
              <a:prstGeom prst="line">
                <a:avLst/>
              </a:prstGeom>
              <a:noFill/>
              <a:ln w="28575">
                <a:solidFill>
                  <a:srgbClr val="4D4D4D"/>
                </a:solidFill>
                <a:round/>
                <a:headEnd/>
                <a:tailEnd/>
              </a:ln>
            </p:spPr>
            <p:txBody>
              <a:bodyPr/>
              <a:lstStyle/>
              <a:p>
                <a:endParaRPr lang="ru-RU"/>
              </a:p>
            </p:txBody>
          </p:sp>
          <p:sp>
            <p:nvSpPr>
              <p:cNvPr id="29874" name="Line 110"/>
              <p:cNvSpPr>
                <a:spLocks noChangeShapeType="1"/>
              </p:cNvSpPr>
              <p:nvPr/>
            </p:nvSpPr>
            <p:spPr bwMode="auto">
              <a:xfrm>
                <a:off x="1003" y="1025"/>
                <a:ext cx="48" cy="0"/>
              </a:xfrm>
              <a:prstGeom prst="line">
                <a:avLst/>
              </a:prstGeom>
              <a:noFill/>
              <a:ln w="28575">
                <a:solidFill>
                  <a:srgbClr val="4D4D4D"/>
                </a:solidFill>
                <a:round/>
                <a:headEnd/>
                <a:tailEnd/>
              </a:ln>
            </p:spPr>
            <p:txBody>
              <a:bodyPr/>
              <a:lstStyle/>
              <a:p>
                <a:endParaRPr lang="ru-RU"/>
              </a:p>
            </p:txBody>
          </p:sp>
          <p:sp>
            <p:nvSpPr>
              <p:cNvPr id="29875" name="Line 111"/>
              <p:cNvSpPr>
                <a:spLocks noChangeShapeType="1"/>
              </p:cNvSpPr>
              <p:nvPr/>
            </p:nvSpPr>
            <p:spPr bwMode="auto">
              <a:xfrm>
                <a:off x="1056" y="1902"/>
                <a:ext cx="320" cy="0"/>
              </a:xfrm>
              <a:prstGeom prst="line">
                <a:avLst/>
              </a:prstGeom>
              <a:noFill/>
              <a:ln w="28575">
                <a:solidFill>
                  <a:srgbClr val="4D4D4D"/>
                </a:solidFill>
                <a:round/>
                <a:headEnd/>
                <a:tailEnd/>
              </a:ln>
            </p:spPr>
            <p:txBody>
              <a:bodyPr/>
              <a:lstStyle/>
              <a:p>
                <a:endParaRPr lang="ru-RU"/>
              </a:p>
            </p:txBody>
          </p:sp>
          <p:sp>
            <p:nvSpPr>
              <p:cNvPr id="29876" name="Line 112"/>
              <p:cNvSpPr>
                <a:spLocks noChangeShapeType="1"/>
              </p:cNvSpPr>
              <p:nvPr/>
            </p:nvSpPr>
            <p:spPr bwMode="auto">
              <a:xfrm flipV="1">
                <a:off x="1368" y="1903"/>
                <a:ext cx="0" cy="48"/>
              </a:xfrm>
              <a:prstGeom prst="line">
                <a:avLst/>
              </a:prstGeom>
              <a:noFill/>
              <a:ln w="28575">
                <a:solidFill>
                  <a:srgbClr val="4D4D4D"/>
                </a:solidFill>
                <a:round/>
                <a:headEnd/>
                <a:tailEnd/>
              </a:ln>
            </p:spPr>
            <p:txBody>
              <a:bodyPr/>
              <a:lstStyle/>
              <a:p>
                <a:endParaRPr lang="ru-RU"/>
              </a:p>
            </p:txBody>
          </p:sp>
          <p:sp>
            <p:nvSpPr>
              <p:cNvPr id="29877" name="Line 113"/>
              <p:cNvSpPr>
                <a:spLocks noChangeShapeType="1"/>
              </p:cNvSpPr>
              <p:nvPr/>
            </p:nvSpPr>
            <p:spPr bwMode="auto">
              <a:xfrm flipV="1">
                <a:off x="1051" y="1903"/>
                <a:ext cx="0" cy="48"/>
              </a:xfrm>
              <a:prstGeom prst="line">
                <a:avLst/>
              </a:prstGeom>
              <a:noFill/>
              <a:ln w="28575">
                <a:solidFill>
                  <a:srgbClr val="4D4D4D"/>
                </a:solidFill>
                <a:round/>
                <a:headEnd/>
                <a:tailEnd/>
              </a:ln>
            </p:spPr>
            <p:txBody>
              <a:bodyPr/>
              <a:lstStyle/>
              <a:p>
                <a:endParaRPr lang="ru-RU"/>
              </a:p>
            </p:txBody>
          </p:sp>
        </p:grpSp>
      </p:grpSp>
      <p:sp>
        <p:nvSpPr>
          <p:cNvPr id="29748" name="Oval 114"/>
          <p:cNvSpPr>
            <a:spLocks noChangeArrowheads="1"/>
          </p:cNvSpPr>
          <p:nvPr/>
        </p:nvSpPr>
        <p:spPr bwMode="auto">
          <a:xfrm flipH="1">
            <a:off x="3487738" y="3294063"/>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49" name="Oval 115"/>
          <p:cNvSpPr>
            <a:spLocks noChangeArrowheads="1"/>
          </p:cNvSpPr>
          <p:nvPr/>
        </p:nvSpPr>
        <p:spPr bwMode="auto">
          <a:xfrm flipH="1">
            <a:off x="3652838" y="329088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0" name="Oval 116"/>
          <p:cNvSpPr>
            <a:spLocks noChangeArrowheads="1"/>
          </p:cNvSpPr>
          <p:nvPr/>
        </p:nvSpPr>
        <p:spPr bwMode="auto">
          <a:xfrm flipH="1">
            <a:off x="3319463" y="3230563"/>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1" name="Oval 117"/>
          <p:cNvSpPr>
            <a:spLocks noChangeArrowheads="1"/>
          </p:cNvSpPr>
          <p:nvPr/>
        </p:nvSpPr>
        <p:spPr bwMode="auto">
          <a:xfrm flipH="1">
            <a:off x="3148013" y="322738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2" name="Oval 118"/>
          <p:cNvSpPr>
            <a:spLocks noChangeArrowheads="1"/>
          </p:cNvSpPr>
          <p:nvPr/>
        </p:nvSpPr>
        <p:spPr bwMode="auto">
          <a:xfrm flipH="1">
            <a:off x="2981325" y="3005138"/>
            <a:ext cx="74613"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3" name="Oval 119"/>
          <p:cNvSpPr>
            <a:spLocks noChangeArrowheads="1"/>
          </p:cNvSpPr>
          <p:nvPr/>
        </p:nvSpPr>
        <p:spPr bwMode="auto">
          <a:xfrm flipH="1">
            <a:off x="2628900" y="2786063"/>
            <a:ext cx="76200" cy="71437"/>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4" name="Oval 120"/>
          <p:cNvSpPr>
            <a:spLocks noChangeArrowheads="1"/>
          </p:cNvSpPr>
          <p:nvPr/>
        </p:nvSpPr>
        <p:spPr bwMode="auto">
          <a:xfrm flipH="1">
            <a:off x="4216400" y="322738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5" name="Oval 121"/>
          <p:cNvSpPr>
            <a:spLocks noChangeArrowheads="1"/>
          </p:cNvSpPr>
          <p:nvPr/>
        </p:nvSpPr>
        <p:spPr bwMode="auto">
          <a:xfrm flipH="1">
            <a:off x="4713288" y="284162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6" name="Oval 122"/>
          <p:cNvSpPr>
            <a:spLocks noChangeArrowheads="1"/>
          </p:cNvSpPr>
          <p:nvPr/>
        </p:nvSpPr>
        <p:spPr bwMode="auto">
          <a:xfrm flipH="1">
            <a:off x="5233988" y="27892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7" name="Oval 123"/>
          <p:cNvSpPr>
            <a:spLocks noChangeArrowheads="1"/>
          </p:cNvSpPr>
          <p:nvPr/>
        </p:nvSpPr>
        <p:spPr bwMode="auto">
          <a:xfrm flipH="1">
            <a:off x="5754688" y="2728913"/>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8" name="Oval 124"/>
          <p:cNvSpPr>
            <a:spLocks noChangeArrowheads="1"/>
          </p:cNvSpPr>
          <p:nvPr/>
        </p:nvSpPr>
        <p:spPr bwMode="auto">
          <a:xfrm flipH="1">
            <a:off x="6257925" y="278447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59" name="Oval 125"/>
          <p:cNvSpPr>
            <a:spLocks noChangeArrowheads="1"/>
          </p:cNvSpPr>
          <p:nvPr/>
        </p:nvSpPr>
        <p:spPr bwMode="auto">
          <a:xfrm flipH="1">
            <a:off x="6769100" y="2728913"/>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60" name="Oval 126"/>
          <p:cNvSpPr>
            <a:spLocks noChangeArrowheads="1"/>
          </p:cNvSpPr>
          <p:nvPr/>
        </p:nvSpPr>
        <p:spPr bwMode="auto">
          <a:xfrm flipH="1">
            <a:off x="7286625" y="279558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1" name="Oval 127"/>
          <p:cNvSpPr>
            <a:spLocks noChangeArrowheads="1"/>
          </p:cNvSpPr>
          <p:nvPr/>
        </p:nvSpPr>
        <p:spPr bwMode="auto">
          <a:xfrm flipH="1">
            <a:off x="7789863" y="27892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62" name="Oval 128"/>
          <p:cNvSpPr>
            <a:spLocks noChangeArrowheads="1"/>
          </p:cNvSpPr>
          <p:nvPr/>
        </p:nvSpPr>
        <p:spPr bwMode="auto">
          <a:xfrm flipH="1">
            <a:off x="8310563" y="278130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763" name="Oval 129"/>
          <p:cNvSpPr>
            <a:spLocks noChangeArrowheads="1"/>
          </p:cNvSpPr>
          <p:nvPr/>
        </p:nvSpPr>
        <p:spPr bwMode="auto">
          <a:xfrm flipH="1">
            <a:off x="7793038" y="27257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4" name="Oval 130"/>
          <p:cNvSpPr>
            <a:spLocks noChangeArrowheads="1"/>
          </p:cNvSpPr>
          <p:nvPr/>
        </p:nvSpPr>
        <p:spPr bwMode="auto">
          <a:xfrm flipH="1">
            <a:off x="8310563" y="279241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5" name="Oval 131"/>
          <p:cNvSpPr>
            <a:spLocks noChangeArrowheads="1"/>
          </p:cNvSpPr>
          <p:nvPr/>
        </p:nvSpPr>
        <p:spPr bwMode="auto">
          <a:xfrm flipH="1">
            <a:off x="6257925" y="27971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6" name="Oval 132"/>
          <p:cNvSpPr>
            <a:spLocks noChangeArrowheads="1"/>
          </p:cNvSpPr>
          <p:nvPr/>
        </p:nvSpPr>
        <p:spPr bwMode="auto">
          <a:xfrm flipH="1">
            <a:off x="6765925" y="27971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7" name="Oval 133"/>
          <p:cNvSpPr>
            <a:spLocks noChangeArrowheads="1"/>
          </p:cNvSpPr>
          <p:nvPr/>
        </p:nvSpPr>
        <p:spPr bwMode="auto">
          <a:xfrm flipH="1">
            <a:off x="5751513" y="2787650"/>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8" name="Oval 134"/>
          <p:cNvSpPr>
            <a:spLocks noChangeArrowheads="1"/>
          </p:cNvSpPr>
          <p:nvPr/>
        </p:nvSpPr>
        <p:spPr bwMode="auto">
          <a:xfrm flipH="1">
            <a:off x="4716463" y="28527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69" name="Oval 135"/>
          <p:cNvSpPr>
            <a:spLocks noChangeArrowheads="1"/>
          </p:cNvSpPr>
          <p:nvPr/>
        </p:nvSpPr>
        <p:spPr bwMode="auto">
          <a:xfrm flipH="1">
            <a:off x="4210050" y="272732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0" name="Freeform 136"/>
          <p:cNvSpPr>
            <a:spLocks/>
          </p:cNvSpPr>
          <p:nvPr/>
        </p:nvSpPr>
        <p:spPr bwMode="auto">
          <a:xfrm>
            <a:off x="4267200" y="2762250"/>
            <a:ext cx="4078288" cy="131763"/>
          </a:xfrm>
          <a:custGeom>
            <a:avLst/>
            <a:gdLst>
              <a:gd name="T0" fmla="*/ 0 w 2572"/>
              <a:gd name="T1" fmla="*/ 2147483647 h 90"/>
              <a:gd name="T2" fmla="*/ 2147483647 w 2572"/>
              <a:gd name="T3" fmla="*/ 2147483647 h 90"/>
              <a:gd name="T4" fmla="*/ 2147483647 w 2572"/>
              <a:gd name="T5" fmla="*/ 2147483647 h 90"/>
              <a:gd name="T6" fmla="*/ 2147483647 w 2572"/>
              <a:gd name="T7" fmla="*/ 2147483647 h 90"/>
              <a:gd name="T8" fmla="*/ 2147483647 w 2572"/>
              <a:gd name="T9" fmla="*/ 2147483647 h 90"/>
              <a:gd name="T10" fmla="*/ 2147483647 w 2572"/>
              <a:gd name="T11" fmla="*/ 2147483647 h 90"/>
              <a:gd name="T12" fmla="*/ 2147483647 w 2572"/>
              <a:gd name="T13" fmla="*/ 2147483647 h 90"/>
              <a:gd name="T14" fmla="*/ 2147483647 w 2572"/>
              <a:gd name="T15" fmla="*/ 0 h 90"/>
              <a:gd name="T16" fmla="*/ 2147483647 w 2572"/>
              <a:gd name="T17" fmla="*/ 2147483647 h 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72" h="90">
                <a:moveTo>
                  <a:pt x="0" y="2"/>
                </a:moveTo>
                <a:lnTo>
                  <a:pt x="308" y="90"/>
                </a:lnTo>
                <a:lnTo>
                  <a:pt x="632" y="88"/>
                </a:lnTo>
                <a:lnTo>
                  <a:pt x="960" y="44"/>
                </a:lnTo>
                <a:lnTo>
                  <a:pt x="1278" y="50"/>
                </a:lnTo>
                <a:lnTo>
                  <a:pt x="1602" y="52"/>
                </a:lnTo>
                <a:lnTo>
                  <a:pt x="1930" y="50"/>
                </a:lnTo>
                <a:lnTo>
                  <a:pt x="2252" y="0"/>
                </a:lnTo>
                <a:lnTo>
                  <a:pt x="2572" y="48"/>
                </a:lnTo>
              </a:path>
            </a:pathLst>
          </a:custGeom>
          <a:noFill/>
          <a:ln w="28575" cap="flat" cmpd="sng">
            <a:solidFill>
              <a:schemeClr val="hlink"/>
            </a:solidFill>
            <a:prstDash val="dash"/>
            <a:round/>
            <a:headEnd type="none" w="med" len="med"/>
            <a:tailEnd type="none" w="med" len="med"/>
          </a:ln>
          <a:effectLst/>
        </p:spPr>
        <p:txBody>
          <a:bodyPr lIns="0" tIns="0" rIns="0" bIns="0" anchor="b">
            <a:spAutoFit/>
          </a:bodyPr>
          <a:lstStyle/>
          <a:p>
            <a:endParaRPr lang="ru-RU"/>
          </a:p>
        </p:txBody>
      </p:sp>
      <p:sp>
        <p:nvSpPr>
          <p:cNvPr id="29771" name="Oval 137"/>
          <p:cNvSpPr>
            <a:spLocks noChangeArrowheads="1"/>
          </p:cNvSpPr>
          <p:nvPr/>
        </p:nvSpPr>
        <p:spPr bwMode="auto">
          <a:xfrm flipH="1">
            <a:off x="5233988" y="285591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2" name="Oval 138"/>
          <p:cNvSpPr>
            <a:spLocks noChangeArrowheads="1"/>
          </p:cNvSpPr>
          <p:nvPr/>
        </p:nvSpPr>
        <p:spPr bwMode="auto">
          <a:xfrm flipH="1">
            <a:off x="3659188" y="284638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3" name="Oval 139"/>
          <p:cNvSpPr>
            <a:spLocks noChangeArrowheads="1"/>
          </p:cNvSpPr>
          <p:nvPr/>
        </p:nvSpPr>
        <p:spPr bwMode="auto">
          <a:xfrm flipH="1">
            <a:off x="3487738" y="28527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4" name="Oval 140"/>
          <p:cNvSpPr>
            <a:spLocks noChangeArrowheads="1"/>
          </p:cNvSpPr>
          <p:nvPr/>
        </p:nvSpPr>
        <p:spPr bwMode="auto">
          <a:xfrm flipH="1">
            <a:off x="3316288" y="291623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5" name="Oval 141"/>
          <p:cNvSpPr>
            <a:spLocks noChangeArrowheads="1"/>
          </p:cNvSpPr>
          <p:nvPr/>
        </p:nvSpPr>
        <p:spPr bwMode="auto">
          <a:xfrm flipH="1">
            <a:off x="3148013" y="284956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6" name="Oval 142"/>
          <p:cNvSpPr>
            <a:spLocks noChangeArrowheads="1"/>
          </p:cNvSpPr>
          <p:nvPr/>
        </p:nvSpPr>
        <p:spPr bwMode="auto">
          <a:xfrm flipH="1">
            <a:off x="2981325" y="2852738"/>
            <a:ext cx="74613"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7" name="Oval 143"/>
          <p:cNvSpPr>
            <a:spLocks noChangeArrowheads="1"/>
          </p:cNvSpPr>
          <p:nvPr/>
        </p:nvSpPr>
        <p:spPr bwMode="auto">
          <a:xfrm flipH="1">
            <a:off x="2800350" y="299561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8" name="Oval 144"/>
          <p:cNvSpPr>
            <a:spLocks noChangeArrowheads="1"/>
          </p:cNvSpPr>
          <p:nvPr/>
        </p:nvSpPr>
        <p:spPr bwMode="auto">
          <a:xfrm flipH="1">
            <a:off x="2635250" y="272732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779" name="Freeform 145"/>
          <p:cNvSpPr>
            <a:spLocks/>
          </p:cNvSpPr>
          <p:nvPr/>
        </p:nvSpPr>
        <p:spPr bwMode="auto">
          <a:xfrm>
            <a:off x="2689225" y="2770188"/>
            <a:ext cx="1008063" cy="263525"/>
          </a:xfrm>
          <a:custGeom>
            <a:avLst/>
            <a:gdLst>
              <a:gd name="T0" fmla="*/ 0 w 636"/>
              <a:gd name="T1" fmla="*/ 0 h 180"/>
              <a:gd name="T2" fmla="*/ 2147483647 w 636"/>
              <a:gd name="T3" fmla="*/ 2147483647 h 180"/>
              <a:gd name="T4" fmla="*/ 2147483647 w 636"/>
              <a:gd name="T5" fmla="*/ 2147483647 h 180"/>
              <a:gd name="T6" fmla="*/ 2147483647 w 636"/>
              <a:gd name="T7" fmla="*/ 2147483647 h 180"/>
              <a:gd name="T8" fmla="*/ 2147483647 w 636"/>
              <a:gd name="T9" fmla="*/ 2147483647 h 180"/>
              <a:gd name="T10" fmla="*/ 2147483647 w 636"/>
              <a:gd name="T11" fmla="*/ 2147483647 h 180"/>
              <a:gd name="T12" fmla="*/ 2147483647 w 636"/>
              <a:gd name="T13" fmla="*/ 2147483647 h 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36" h="180">
                <a:moveTo>
                  <a:pt x="0" y="0"/>
                </a:moveTo>
                <a:lnTo>
                  <a:pt x="90" y="180"/>
                </a:lnTo>
                <a:lnTo>
                  <a:pt x="204" y="82"/>
                </a:lnTo>
                <a:lnTo>
                  <a:pt x="312" y="76"/>
                </a:lnTo>
                <a:lnTo>
                  <a:pt x="418" y="126"/>
                </a:lnTo>
                <a:lnTo>
                  <a:pt x="530" y="80"/>
                </a:lnTo>
                <a:lnTo>
                  <a:pt x="636" y="76"/>
                </a:lnTo>
              </a:path>
            </a:pathLst>
          </a:custGeom>
          <a:noFill/>
          <a:ln w="28575" cap="flat" cmpd="sng">
            <a:solidFill>
              <a:schemeClr val="hlink"/>
            </a:solidFill>
            <a:prstDash val="dash"/>
            <a:round/>
            <a:headEnd type="none" w="med" len="med"/>
            <a:tailEnd type="none" w="med" len="med"/>
          </a:ln>
          <a:effectLst/>
        </p:spPr>
        <p:txBody>
          <a:bodyPr lIns="0" tIns="0" rIns="0" bIns="0" anchor="b">
            <a:spAutoFit/>
          </a:bodyPr>
          <a:lstStyle/>
          <a:p>
            <a:endParaRPr lang="ru-RU"/>
          </a:p>
        </p:txBody>
      </p:sp>
      <p:sp>
        <p:nvSpPr>
          <p:cNvPr id="29780" name="Line 146"/>
          <p:cNvSpPr>
            <a:spLocks noChangeShapeType="1"/>
          </p:cNvSpPr>
          <p:nvPr/>
        </p:nvSpPr>
        <p:spPr bwMode="auto">
          <a:xfrm flipV="1">
            <a:off x="2679700" y="4275138"/>
            <a:ext cx="0" cy="132715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781" name="Line 147"/>
          <p:cNvSpPr>
            <a:spLocks noChangeShapeType="1"/>
          </p:cNvSpPr>
          <p:nvPr/>
        </p:nvSpPr>
        <p:spPr bwMode="auto">
          <a:xfrm>
            <a:off x="2682875" y="5608638"/>
            <a:ext cx="1079500" cy="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782" name="Line 148"/>
          <p:cNvSpPr>
            <a:spLocks noChangeShapeType="1"/>
          </p:cNvSpPr>
          <p:nvPr/>
        </p:nvSpPr>
        <p:spPr bwMode="auto">
          <a:xfrm>
            <a:off x="2603500" y="5608638"/>
            <a:ext cx="76200" cy="0"/>
          </a:xfrm>
          <a:prstGeom prst="line">
            <a:avLst/>
          </a:prstGeom>
          <a:noFill/>
          <a:ln w="28575">
            <a:solidFill>
              <a:srgbClr val="4D4D4D"/>
            </a:solidFill>
            <a:round/>
            <a:headEnd/>
            <a:tailEnd/>
          </a:ln>
        </p:spPr>
        <p:txBody>
          <a:bodyPr/>
          <a:lstStyle/>
          <a:p>
            <a:endParaRPr lang="ru-RU"/>
          </a:p>
        </p:txBody>
      </p:sp>
      <p:sp>
        <p:nvSpPr>
          <p:cNvPr id="29783" name="Line 149"/>
          <p:cNvSpPr>
            <a:spLocks noChangeShapeType="1"/>
          </p:cNvSpPr>
          <p:nvPr/>
        </p:nvSpPr>
        <p:spPr bwMode="auto">
          <a:xfrm>
            <a:off x="2603500" y="4957763"/>
            <a:ext cx="76200" cy="0"/>
          </a:xfrm>
          <a:prstGeom prst="line">
            <a:avLst/>
          </a:prstGeom>
          <a:noFill/>
          <a:ln w="28575">
            <a:solidFill>
              <a:srgbClr val="4D4D4D"/>
            </a:solidFill>
            <a:round/>
            <a:headEnd/>
            <a:tailEnd/>
          </a:ln>
        </p:spPr>
        <p:txBody>
          <a:bodyPr/>
          <a:lstStyle/>
          <a:p>
            <a:endParaRPr lang="ru-RU"/>
          </a:p>
        </p:txBody>
      </p:sp>
      <p:sp>
        <p:nvSpPr>
          <p:cNvPr id="29784" name="Line 150"/>
          <p:cNvSpPr>
            <a:spLocks noChangeShapeType="1"/>
          </p:cNvSpPr>
          <p:nvPr/>
        </p:nvSpPr>
        <p:spPr bwMode="auto">
          <a:xfrm>
            <a:off x="2603500" y="4289425"/>
            <a:ext cx="76200" cy="0"/>
          </a:xfrm>
          <a:prstGeom prst="line">
            <a:avLst/>
          </a:prstGeom>
          <a:noFill/>
          <a:ln w="28575">
            <a:solidFill>
              <a:srgbClr val="4D4D4D"/>
            </a:solidFill>
            <a:round/>
            <a:headEnd/>
            <a:tailEnd/>
          </a:ln>
        </p:spPr>
        <p:txBody>
          <a:bodyPr/>
          <a:lstStyle/>
          <a:p>
            <a:endParaRPr lang="ru-RU"/>
          </a:p>
        </p:txBody>
      </p:sp>
      <p:sp>
        <p:nvSpPr>
          <p:cNvPr id="29785" name="Line 151"/>
          <p:cNvSpPr>
            <a:spLocks noChangeShapeType="1"/>
          </p:cNvSpPr>
          <p:nvPr/>
        </p:nvSpPr>
        <p:spPr bwMode="auto">
          <a:xfrm flipV="1">
            <a:off x="3751263" y="5610225"/>
            <a:ext cx="0" cy="69850"/>
          </a:xfrm>
          <a:prstGeom prst="line">
            <a:avLst/>
          </a:prstGeom>
          <a:noFill/>
          <a:ln w="28575">
            <a:solidFill>
              <a:srgbClr val="4D4D4D"/>
            </a:solidFill>
            <a:round/>
            <a:headEnd/>
            <a:tailEnd/>
          </a:ln>
        </p:spPr>
        <p:txBody>
          <a:bodyPr/>
          <a:lstStyle/>
          <a:p>
            <a:endParaRPr lang="ru-RU"/>
          </a:p>
        </p:txBody>
      </p:sp>
      <p:sp>
        <p:nvSpPr>
          <p:cNvPr id="29786" name="Line 152"/>
          <p:cNvSpPr>
            <a:spLocks noChangeShapeType="1"/>
          </p:cNvSpPr>
          <p:nvPr/>
        </p:nvSpPr>
        <p:spPr bwMode="auto">
          <a:xfrm flipV="1">
            <a:off x="2679700" y="5610225"/>
            <a:ext cx="0" cy="69850"/>
          </a:xfrm>
          <a:prstGeom prst="line">
            <a:avLst/>
          </a:prstGeom>
          <a:noFill/>
          <a:ln w="28575">
            <a:solidFill>
              <a:srgbClr val="4D4D4D"/>
            </a:solidFill>
            <a:round/>
            <a:headEnd/>
            <a:tailEnd/>
          </a:ln>
        </p:spPr>
        <p:txBody>
          <a:bodyPr/>
          <a:lstStyle/>
          <a:p>
            <a:endParaRPr lang="ru-RU"/>
          </a:p>
        </p:txBody>
      </p:sp>
      <p:sp>
        <p:nvSpPr>
          <p:cNvPr id="29787" name="Line 153"/>
          <p:cNvSpPr>
            <a:spLocks noChangeShapeType="1"/>
          </p:cNvSpPr>
          <p:nvPr/>
        </p:nvSpPr>
        <p:spPr bwMode="auto">
          <a:xfrm flipH="1">
            <a:off x="4248150" y="5605463"/>
            <a:ext cx="4138613" cy="0"/>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788" name="Line 154"/>
          <p:cNvSpPr>
            <a:spLocks noChangeShapeType="1"/>
          </p:cNvSpPr>
          <p:nvPr/>
        </p:nvSpPr>
        <p:spPr bwMode="auto">
          <a:xfrm flipV="1">
            <a:off x="4248150" y="5610225"/>
            <a:ext cx="0" cy="69850"/>
          </a:xfrm>
          <a:prstGeom prst="line">
            <a:avLst/>
          </a:prstGeom>
          <a:noFill/>
          <a:ln w="28575">
            <a:solidFill>
              <a:srgbClr val="4D4D4D"/>
            </a:solidFill>
            <a:round/>
            <a:headEnd/>
            <a:tailEnd/>
          </a:ln>
        </p:spPr>
        <p:txBody>
          <a:bodyPr/>
          <a:lstStyle/>
          <a:p>
            <a:endParaRPr lang="ru-RU"/>
          </a:p>
        </p:txBody>
      </p:sp>
      <p:sp>
        <p:nvSpPr>
          <p:cNvPr id="29789" name="Line 155"/>
          <p:cNvSpPr>
            <a:spLocks noChangeShapeType="1"/>
          </p:cNvSpPr>
          <p:nvPr/>
        </p:nvSpPr>
        <p:spPr bwMode="auto">
          <a:xfrm flipV="1">
            <a:off x="4768850" y="5610225"/>
            <a:ext cx="0" cy="69850"/>
          </a:xfrm>
          <a:prstGeom prst="line">
            <a:avLst/>
          </a:prstGeom>
          <a:noFill/>
          <a:ln w="28575">
            <a:solidFill>
              <a:srgbClr val="4D4D4D"/>
            </a:solidFill>
            <a:round/>
            <a:headEnd/>
            <a:tailEnd/>
          </a:ln>
        </p:spPr>
        <p:txBody>
          <a:bodyPr/>
          <a:lstStyle/>
          <a:p>
            <a:endParaRPr lang="ru-RU"/>
          </a:p>
        </p:txBody>
      </p:sp>
      <p:sp>
        <p:nvSpPr>
          <p:cNvPr id="29790" name="Line 156"/>
          <p:cNvSpPr>
            <a:spLocks noChangeShapeType="1"/>
          </p:cNvSpPr>
          <p:nvPr/>
        </p:nvSpPr>
        <p:spPr bwMode="auto">
          <a:xfrm>
            <a:off x="4159250" y="5605463"/>
            <a:ext cx="95250" cy="0"/>
          </a:xfrm>
          <a:prstGeom prst="line">
            <a:avLst/>
          </a:prstGeom>
          <a:noFill/>
          <a:ln w="28575">
            <a:solidFill>
              <a:srgbClr val="4D4D4D"/>
            </a:solidFill>
            <a:round/>
            <a:headEnd/>
            <a:tailEnd/>
          </a:ln>
        </p:spPr>
        <p:txBody>
          <a:bodyPr/>
          <a:lstStyle/>
          <a:p>
            <a:endParaRPr lang="ru-RU"/>
          </a:p>
        </p:txBody>
      </p:sp>
      <p:sp>
        <p:nvSpPr>
          <p:cNvPr id="29791" name="Line 157"/>
          <p:cNvSpPr>
            <a:spLocks noChangeShapeType="1"/>
          </p:cNvSpPr>
          <p:nvPr/>
        </p:nvSpPr>
        <p:spPr bwMode="auto">
          <a:xfrm>
            <a:off x="4159250" y="4954588"/>
            <a:ext cx="76200" cy="0"/>
          </a:xfrm>
          <a:prstGeom prst="line">
            <a:avLst/>
          </a:prstGeom>
          <a:noFill/>
          <a:ln w="28575">
            <a:solidFill>
              <a:srgbClr val="4D4D4D"/>
            </a:solidFill>
            <a:round/>
            <a:headEnd/>
            <a:tailEnd/>
          </a:ln>
        </p:spPr>
        <p:txBody>
          <a:bodyPr/>
          <a:lstStyle/>
          <a:p>
            <a:endParaRPr lang="ru-RU"/>
          </a:p>
        </p:txBody>
      </p:sp>
      <p:sp>
        <p:nvSpPr>
          <p:cNvPr id="29792" name="Line 158"/>
          <p:cNvSpPr>
            <a:spLocks noChangeShapeType="1"/>
          </p:cNvSpPr>
          <p:nvPr/>
        </p:nvSpPr>
        <p:spPr bwMode="auto">
          <a:xfrm>
            <a:off x="4159250" y="4283075"/>
            <a:ext cx="76200" cy="0"/>
          </a:xfrm>
          <a:prstGeom prst="line">
            <a:avLst/>
          </a:prstGeom>
          <a:noFill/>
          <a:ln w="28575">
            <a:solidFill>
              <a:srgbClr val="4D4D4D"/>
            </a:solidFill>
            <a:round/>
            <a:headEnd/>
            <a:tailEnd/>
          </a:ln>
        </p:spPr>
        <p:txBody>
          <a:bodyPr/>
          <a:lstStyle/>
          <a:p>
            <a:endParaRPr lang="ru-RU"/>
          </a:p>
        </p:txBody>
      </p:sp>
      <p:sp>
        <p:nvSpPr>
          <p:cNvPr id="29793" name="Line 159"/>
          <p:cNvSpPr>
            <a:spLocks noChangeShapeType="1"/>
          </p:cNvSpPr>
          <p:nvPr/>
        </p:nvSpPr>
        <p:spPr bwMode="auto">
          <a:xfrm flipV="1">
            <a:off x="4248150" y="4270375"/>
            <a:ext cx="0" cy="1336675"/>
          </a:xfrm>
          <a:prstGeom prst="line">
            <a:avLst/>
          </a:prstGeom>
          <a:noFill/>
          <a:ln w="28575">
            <a:solidFill>
              <a:schemeClr val="tx1"/>
            </a:solidFill>
            <a:round/>
            <a:headEnd/>
            <a:tailEnd/>
          </a:ln>
          <a:effectLst/>
        </p:spPr>
        <p:txBody>
          <a:bodyPr lIns="0" tIns="0" rIns="0" bIns="0" anchor="b">
            <a:spAutoFit/>
          </a:bodyPr>
          <a:lstStyle/>
          <a:p>
            <a:endParaRPr lang="ru-RU"/>
          </a:p>
        </p:txBody>
      </p:sp>
      <p:sp>
        <p:nvSpPr>
          <p:cNvPr id="29794" name="Line 160"/>
          <p:cNvSpPr>
            <a:spLocks noChangeShapeType="1"/>
          </p:cNvSpPr>
          <p:nvPr/>
        </p:nvSpPr>
        <p:spPr bwMode="auto">
          <a:xfrm flipV="1">
            <a:off x="5292725" y="5610225"/>
            <a:ext cx="0" cy="69850"/>
          </a:xfrm>
          <a:prstGeom prst="line">
            <a:avLst/>
          </a:prstGeom>
          <a:noFill/>
          <a:ln w="28575">
            <a:solidFill>
              <a:srgbClr val="4D4D4D"/>
            </a:solidFill>
            <a:round/>
            <a:headEnd/>
            <a:tailEnd/>
          </a:ln>
        </p:spPr>
        <p:txBody>
          <a:bodyPr/>
          <a:lstStyle/>
          <a:p>
            <a:endParaRPr lang="ru-RU"/>
          </a:p>
        </p:txBody>
      </p:sp>
      <p:sp>
        <p:nvSpPr>
          <p:cNvPr id="29795" name="Line 161"/>
          <p:cNvSpPr>
            <a:spLocks noChangeShapeType="1"/>
          </p:cNvSpPr>
          <p:nvPr/>
        </p:nvSpPr>
        <p:spPr bwMode="auto">
          <a:xfrm flipV="1">
            <a:off x="5800725" y="5610225"/>
            <a:ext cx="0" cy="69850"/>
          </a:xfrm>
          <a:prstGeom prst="line">
            <a:avLst/>
          </a:prstGeom>
          <a:noFill/>
          <a:ln w="28575">
            <a:solidFill>
              <a:srgbClr val="4D4D4D"/>
            </a:solidFill>
            <a:round/>
            <a:headEnd/>
            <a:tailEnd/>
          </a:ln>
        </p:spPr>
        <p:txBody>
          <a:bodyPr/>
          <a:lstStyle/>
          <a:p>
            <a:endParaRPr lang="ru-RU"/>
          </a:p>
        </p:txBody>
      </p:sp>
      <p:sp>
        <p:nvSpPr>
          <p:cNvPr id="29796" name="Line 162"/>
          <p:cNvSpPr>
            <a:spLocks noChangeShapeType="1"/>
          </p:cNvSpPr>
          <p:nvPr/>
        </p:nvSpPr>
        <p:spPr bwMode="auto">
          <a:xfrm flipV="1">
            <a:off x="6307138" y="5610225"/>
            <a:ext cx="0" cy="69850"/>
          </a:xfrm>
          <a:prstGeom prst="line">
            <a:avLst/>
          </a:prstGeom>
          <a:noFill/>
          <a:ln w="28575">
            <a:solidFill>
              <a:srgbClr val="4D4D4D"/>
            </a:solidFill>
            <a:round/>
            <a:headEnd/>
            <a:tailEnd/>
          </a:ln>
        </p:spPr>
        <p:txBody>
          <a:bodyPr/>
          <a:lstStyle/>
          <a:p>
            <a:endParaRPr lang="ru-RU"/>
          </a:p>
        </p:txBody>
      </p:sp>
      <p:sp>
        <p:nvSpPr>
          <p:cNvPr id="29797" name="Line 163"/>
          <p:cNvSpPr>
            <a:spLocks noChangeShapeType="1"/>
          </p:cNvSpPr>
          <p:nvPr/>
        </p:nvSpPr>
        <p:spPr bwMode="auto">
          <a:xfrm flipV="1">
            <a:off x="6832600" y="5610225"/>
            <a:ext cx="0" cy="69850"/>
          </a:xfrm>
          <a:prstGeom prst="line">
            <a:avLst/>
          </a:prstGeom>
          <a:noFill/>
          <a:ln w="28575">
            <a:solidFill>
              <a:srgbClr val="4D4D4D"/>
            </a:solidFill>
            <a:round/>
            <a:headEnd/>
            <a:tailEnd/>
          </a:ln>
        </p:spPr>
        <p:txBody>
          <a:bodyPr/>
          <a:lstStyle/>
          <a:p>
            <a:endParaRPr lang="ru-RU"/>
          </a:p>
        </p:txBody>
      </p:sp>
      <p:sp>
        <p:nvSpPr>
          <p:cNvPr id="29798" name="Line 164"/>
          <p:cNvSpPr>
            <a:spLocks noChangeShapeType="1"/>
          </p:cNvSpPr>
          <p:nvPr/>
        </p:nvSpPr>
        <p:spPr bwMode="auto">
          <a:xfrm flipV="1">
            <a:off x="7345363" y="5610225"/>
            <a:ext cx="0" cy="69850"/>
          </a:xfrm>
          <a:prstGeom prst="line">
            <a:avLst/>
          </a:prstGeom>
          <a:noFill/>
          <a:ln w="28575">
            <a:solidFill>
              <a:srgbClr val="4D4D4D"/>
            </a:solidFill>
            <a:round/>
            <a:headEnd/>
            <a:tailEnd/>
          </a:ln>
        </p:spPr>
        <p:txBody>
          <a:bodyPr/>
          <a:lstStyle/>
          <a:p>
            <a:endParaRPr lang="ru-RU"/>
          </a:p>
        </p:txBody>
      </p:sp>
      <p:sp>
        <p:nvSpPr>
          <p:cNvPr id="29799" name="Line 165"/>
          <p:cNvSpPr>
            <a:spLocks noChangeShapeType="1"/>
          </p:cNvSpPr>
          <p:nvPr/>
        </p:nvSpPr>
        <p:spPr bwMode="auto">
          <a:xfrm flipV="1">
            <a:off x="7853363" y="5610225"/>
            <a:ext cx="0" cy="69850"/>
          </a:xfrm>
          <a:prstGeom prst="line">
            <a:avLst/>
          </a:prstGeom>
          <a:noFill/>
          <a:ln w="28575">
            <a:solidFill>
              <a:srgbClr val="4D4D4D"/>
            </a:solidFill>
            <a:round/>
            <a:headEnd/>
            <a:tailEnd/>
          </a:ln>
        </p:spPr>
        <p:txBody>
          <a:bodyPr/>
          <a:lstStyle/>
          <a:p>
            <a:endParaRPr lang="ru-RU"/>
          </a:p>
        </p:txBody>
      </p:sp>
      <p:sp>
        <p:nvSpPr>
          <p:cNvPr id="29800" name="Line 166"/>
          <p:cNvSpPr>
            <a:spLocks noChangeShapeType="1"/>
          </p:cNvSpPr>
          <p:nvPr/>
        </p:nvSpPr>
        <p:spPr bwMode="auto">
          <a:xfrm flipV="1">
            <a:off x="8377238" y="5591175"/>
            <a:ext cx="0" cy="88900"/>
          </a:xfrm>
          <a:prstGeom prst="line">
            <a:avLst/>
          </a:prstGeom>
          <a:noFill/>
          <a:ln w="28575">
            <a:solidFill>
              <a:srgbClr val="4D4D4D"/>
            </a:solidFill>
            <a:round/>
            <a:headEnd/>
            <a:tailEnd/>
          </a:ln>
        </p:spPr>
        <p:txBody>
          <a:bodyPr/>
          <a:lstStyle/>
          <a:p>
            <a:endParaRPr lang="ru-RU"/>
          </a:p>
        </p:txBody>
      </p:sp>
      <p:sp>
        <p:nvSpPr>
          <p:cNvPr id="29801" name="Oval 167"/>
          <p:cNvSpPr>
            <a:spLocks noChangeArrowheads="1"/>
          </p:cNvSpPr>
          <p:nvPr/>
        </p:nvSpPr>
        <p:spPr bwMode="auto">
          <a:xfrm flipH="1">
            <a:off x="6270625" y="436880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02" name="Oval 168"/>
          <p:cNvSpPr>
            <a:spLocks noChangeArrowheads="1"/>
          </p:cNvSpPr>
          <p:nvPr/>
        </p:nvSpPr>
        <p:spPr bwMode="auto">
          <a:xfrm flipH="1">
            <a:off x="6794500" y="442118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03" name="Oval 169"/>
          <p:cNvSpPr>
            <a:spLocks noChangeArrowheads="1"/>
          </p:cNvSpPr>
          <p:nvPr/>
        </p:nvSpPr>
        <p:spPr bwMode="auto">
          <a:xfrm flipH="1">
            <a:off x="7313613" y="43973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04" name="Oval 170"/>
          <p:cNvSpPr>
            <a:spLocks noChangeArrowheads="1"/>
          </p:cNvSpPr>
          <p:nvPr/>
        </p:nvSpPr>
        <p:spPr bwMode="auto">
          <a:xfrm flipH="1">
            <a:off x="7826375" y="437038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05" name="Oval 171"/>
          <p:cNvSpPr>
            <a:spLocks noChangeArrowheads="1"/>
          </p:cNvSpPr>
          <p:nvPr/>
        </p:nvSpPr>
        <p:spPr bwMode="auto">
          <a:xfrm flipH="1">
            <a:off x="8337550" y="442912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06" name="Oval 172"/>
          <p:cNvSpPr>
            <a:spLocks noChangeArrowheads="1"/>
          </p:cNvSpPr>
          <p:nvPr/>
        </p:nvSpPr>
        <p:spPr bwMode="auto">
          <a:xfrm flipH="1">
            <a:off x="7826375" y="444976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07" name="Oval 173"/>
          <p:cNvSpPr>
            <a:spLocks noChangeArrowheads="1"/>
          </p:cNvSpPr>
          <p:nvPr/>
        </p:nvSpPr>
        <p:spPr bwMode="auto">
          <a:xfrm flipH="1">
            <a:off x="8343900" y="43973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08" name="Oval 174"/>
          <p:cNvSpPr>
            <a:spLocks noChangeArrowheads="1"/>
          </p:cNvSpPr>
          <p:nvPr/>
        </p:nvSpPr>
        <p:spPr bwMode="auto">
          <a:xfrm flipH="1">
            <a:off x="6270625" y="438626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09" name="Oval 175"/>
          <p:cNvSpPr>
            <a:spLocks noChangeArrowheads="1"/>
          </p:cNvSpPr>
          <p:nvPr/>
        </p:nvSpPr>
        <p:spPr bwMode="auto">
          <a:xfrm flipH="1">
            <a:off x="6791325" y="4319588"/>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0" name="Oval 176"/>
          <p:cNvSpPr>
            <a:spLocks noChangeArrowheads="1"/>
          </p:cNvSpPr>
          <p:nvPr/>
        </p:nvSpPr>
        <p:spPr bwMode="auto">
          <a:xfrm flipH="1">
            <a:off x="5757863" y="437356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1" name="Oval 177"/>
          <p:cNvSpPr>
            <a:spLocks noChangeArrowheads="1"/>
          </p:cNvSpPr>
          <p:nvPr/>
        </p:nvSpPr>
        <p:spPr bwMode="auto">
          <a:xfrm flipH="1">
            <a:off x="5238750" y="43719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2" name="Oval 178"/>
          <p:cNvSpPr>
            <a:spLocks noChangeArrowheads="1"/>
          </p:cNvSpPr>
          <p:nvPr/>
        </p:nvSpPr>
        <p:spPr bwMode="auto">
          <a:xfrm flipH="1">
            <a:off x="4721225" y="4371975"/>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3" name="Oval 179"/>
          <p:cNvSpPr>
            <a:spLocks noChangeArrowheads="1"/>
          </p:cNvSpPr>
          <p:nvPr/>
        </p:nvSpPr>
        <p:spPr bwMode="auto">
          <a:xfrm flipH="1">
            <a:off x="4208463" y="4306888"/>
            <a:ext cx="76200" cy="71437"/>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4" name="Oval 180"/>
          <p:cNvSpPr>
            <a:spLocks noChangeArrowheads="1"/>
          </p:cNvSpPr>
          <p:nvPr/>
        </p:nvSpPr>
        <p:spPr bwMode="auto">
          <a:xfrm flipH="1">
            <a:off x="4722813" y="44910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15" name="Oval 181"/>
          <p:cNvSpPr>
            <a:spLocks noChangeArrowheads="1"/>
          </p:cNvSpPr>
          <p:nvPr/>
        </p:nvSpPr>
        <p:spPr bwMode="auto">
          <a:xfrm flipH="1">
            <a:off x="4206875" y="510857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16" name="Freeform 182"/>
          <p:cNvSpPr>
            <a:spLocks/>
          </p:cNvSpPr>
          <p:nvPr/>
        </p:nvSpPr>
        <p:spPr bwMode="auto">
          <a:xfrm>
            <a:off x="4276725" y="4343400"/>
            <a:ext cx="4143375" cy="142875"/>
          </a:xfrm>
          <a:custGeom>
            <a:avLst/>
            <a:gdLst>
              <a:gd name="T0" fmla="*/ 0 w 2613"/>
              <a:gd name="T1" fmla="*/ 0 h 99"/>
              <a:gd name="T2" fmla="*/ 2147483647 w 2613"/>
              <a:gd name="T3" fmla="*/ 2147483647 h 99"/>
              <a:gd name="T4" fmla="*/ 2147483647 w 2613"/>
              <a:gd name="T5" fmla="*/ 2147483647 h 99"/>
              <a:gd name="T6" fmla="*/ 2147483647 w 2613"/>
              <a:gd name="T7" fmla="*/ 2147483647 h 99"/>
              <a:gd name="T8" fmla="*/ 2147483647 w 2613"/>
              <a:gd name="T9" fmla="*/ 2147483647 h 99"/>
              <a:gd name="T10" fmla="*/ 2147483647 w 2613"/>
              <a:gd name="T11" fmla="*/ 2147483647 h 99"/>
              <a:gd name="T12" fmla="*/ 2147483647 w 2613"/>
              <a:gd name="T13" fmla="*/ 2147483647 h 99"/>
              <a:gd name="T14" fmla="*/ 2147483647 w 2613"/>
              <a:gd name="T15" fmla="*/ 2147483647 h 99"/>
              <a:gd name="T16" fmla="*/ 2147483647 w 2613"/>
              <a:gd name="T17" fmla="*/ 2147483647 h 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613" h="99">
                <a:moveTo>
                  <a:pt x="0" y="0"/>
                </a:moveTo>
                <a:lnTo>
                  <a:pt x="325" y="42"/>
                </a:lnTo>
                <a:lnTo>
                  <a:pt x="649" y="42"/>
                </a:lnTo>
                <a:lnTo>
                  <a:pt x="973" y="43"/>
                </a:lnTo>
                <a:lnTo>
                  <a:pt x="1302" y="58"/>
                </a:lnTo>
                <a:lnTo>
                  <a:pt x="1633" y="6"/>
                </a:lnTo>
                <a:lnTo>
                  <a:pt x="1954" y="63"/>
                </a:lnTo>
                <a:lnTo>
                  <a:pt x="2284" y="99"/>
                </a:lnTo>
                <a:lnTo>
                  <a:pt x="2613" y="63"/>
                </a:lnTo>
              </a:path>
            </a:pathLst>
          </a:custGeom>
          <a:noFill/>
          <a:ln w="28575" cap="flat" cmpd="sng">
            <a:solidFill>
              <a:schemeClr val="hlink"/>
            </a:solidFill>
            <a:prstDash val="dash"/>
            <a:round/>
            <a:headEnd type="none" w="med" len="med"/>
            <a:tailEnd type="none" w="med" len="med"/>
          </a:ln>
          <a:effectLst/>
        </p:spPr>
        <p:txBody>
          <a:bodyPr lIns="0" tIns="0" rIns="0" bIns="0" anchor="b">
            <a:spAutoFit/>
          </a:bodyPr>
          <a:lstStyle/>
          <a:p>
            <a:endParaRPr lang="ru-RU"/>
          </a:p>
        </p:txBody>
      </p:sp>
      <p:sp>
        <p:nvSpPr>
          <p:cNvPr id="29817" name="Oval 183"/>
          <p:cNvSpPr>
            <a:spLocks noChangeArrowheads="1"/>
          </p:cNvSpPr>
          <p:nvPr/>
        </p:nvSpPr>
        <p:spPr bwMode="auto">
          <a:xfrm flipH="1">
            <a:off x="3676650" y="444341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8" name="Oval 184"/>
          <p:cNvSpPr>
            <a:spLocks noChangeArrowheads="1"/>
          </p:cNvSpPr>
          <p:nvPr/>
        </p:nvSpPr>
        <p:spPr bwMode="auto">
          <a:xfrm flipH="1">
            <a:off x="3505200" y="4445000"/>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19" name="Oval 185"/>
          <p:cNvSpPr>
            <a:spLocks noChangeArrowheads="1"/>
          </p:cNvSpPr>
          <p:nvPr/>
        </p:nvSpPr>
        <p:spPr bwMode="auto">
          <a:xfrm flipH="1">
            <a:off x="3327400" y="4584700"/>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20" name="Oval 186"/>
          <p:cNvSpPr>
            <a:spLocks noChangeArrowheads="1"/>
          </p:cNvSpPr>
          <p:nvPr/>
        </p:nvSpPr>
        <p:spPr bwMode="auto">
          <a:xfrm flipH="1">
            <a:off x="3159125" y="4508500"/>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21" name="Oval 187"/>
          <p:cNvSpPr>
            <a:spLocks noChangeArrowheads="1"/>
          </p:cNvSpPr>
          <p:nvPr/>
        </p:nvSpPr>
        <p:spPr bwMode="auto">
          <a:xfrm flipH="1">
            <a:off x="2992438" y="4583113"/>
            <a:ext cx="74612"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22" name="Oval 188"/>
          <p:cNvSpPr>
            <a:spLocks noChangeArrowheads="1"/>
          </p:cNvSpPr>
          <p:nvPr/>
        </p:nvSpPr>
        <p:spPr bwMode="auto">
          <a:xfrm flipH="1">
            <a:off x="2813050" y="4775200"/>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23" name="Oval 189"/>
          <p:cNvSpPr>
            <a:spLocks noChangeArrowheads="1"/>
          </p:cNvSpPr>
          <p:nvPr/>
        </p:nvSpPr>
        <p:spPr bwMode="auto">
          <a:xfrm flipH="1">
            <a:off x="2644775" y="4646613"/>
            <a:ext cx="76200" cy="71437"/>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24" name="Oval 190"/>
          <p:cNvSpPr>
            <a:spLocks noChangeArrowheads="1"/>
          </p:cNvSpPr>
          <p:nvPr/>
        </p:nvSpPr>
        <p:spPr bwMode="auto">
          <a:xfrm flipH="1">
            <a:off x="3508375" y="504507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25" name="Oval 191"/>
          <p:cNvSpPr>
            <a:spLocks noChangeArrowheads="1"/>
          </p:cNvSpPr>
          <p:nvPr/>
        </p:nvSpPr>
        <p:spPr bwMode="auto">
          <a:xfrm flipH="1">
            <a:off x="3155950" y="499110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26" name="Oval 192"/>
          <p:cNvSpPr>
            <a:spLocks noChangeArrowheads="1"/>
          </p:cNvSpPr>
          <p:nvPr/>
        </p:nvSpPr>
        <p:spPr bwMode="auto">
          <a:xfrm flipH="1">
            <a:off x="3324225" y="5040313"/>
            <a:ext cx="76200" cy="71437"/>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27" name="Oval 193"/>
          <p:cNvSpPr>
            <a:spLocks noChangeArrowheads="1"/>
          </p:cNvSpPr>
          <p:nvPr/>
        </p:nvSpPr>
        <p:spPr bwMode="auto">
          <a:xfrm flipH="1">
            <a:off x="3673475" y="510540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28" name="Oval 194"/>
          <p:cNvSpPr>
            <a:spLocks noChangeArrowheads="1"/>
          </p:cNvSpPr>
          <p:nvPr/>
        </p:nvSpPr>
        <p:spPr bwMode="auto">
          <a:xfrm flipH="1">
            <a:off x="2990850" y="4764088"/>
            <a:ext cx="74613"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29" name="Oval 195"/>
          <p:cNvSpPr>
            <a:spLocks noChangeArrowheads="1"/>
          </p:cNvSpPr>
          <p:nvPr/>
        </p:nvSpPr>
        <p:spPr bwMode="auto">
          <a:xfrm flipH="1">
            <a:off x="2809875" y="4641850"/>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30" name="Oval 196"/>
          <p:cNvSpPr>
            <a:spLocks noChangeArrowheads="1"/>
          </p:cNvSpPr>
          <p:nvPr/>
        </p:nvSpPr>
        <p:spPr bwMode="auto">
          <a:xfrm flipH="1">
            <a:off x="2640013" y="4479925"/>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31" name="Freeform 197"/>
          <p:cNvSpPr>
            <a:spLocks/>
          </p:cNvSpPr>
          <p:nvPr/>
        </p:nvSpPr>
        <p:spPr bwMode="auto">
          <a:xfrm>
            <a:off x="2681288" y="4476750"/>
            <a:ext cx="1031875" cy="330200"/>
          </a:xfrm>
          <a:custGeom>
            <a:avLst/>
            <a:gdLst>
              <a:gd name="T0" fmla="*/ 0 w 651"/>
              <a:gd name="T1" fmla="*/ 2147483647 h 226"/>
              <a:gd name="T2" fmla="*/ 2147483647 w 651"/>
              <a:gd name="T3" fmla="*/ 2147483647 h 226"/>
              <a:gd name="T4" fmla="*/ 2147483647 w 651"/>
              <a:gd name="T5" fmla="*/ 2147483647 h 226"/>
              <a:gd name="T6" fmla="*/ 2147483647 w 651"/>
              <a:gd name="T7" fmla="*/ 2147483647 h 226"/>
              <a:gd name="T8" fmla="*/ 2147483647 w 651"/>
              <a:gd name="T9" fmla="*/ 2147483647 h 226"/>
              <a:gd name="T10" fmla="*/ 2147483647 w 651"/>
              <a:gd name="T11" fmla="*/ 2147483647 h 226"/>
              <a:gd name="T12" fmla="*/ 2147483647 w 651"/>
              <a:gd name="T13" fmla="*/ 0 h 2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1" h="226">
                <a:moveTo>
                  <a:pt x="0" y="139"/>
                </a:moveTo>
                <a:lnTo>
                  <a:pt x="108" y="226"/>
                </a:lnTo>
                <a:lnTo>
                  <a:pt x="221" y="95"/>
                </a:lnTo>
                <a:lnTo>
                  <a:pt x="327" y="43"/>
                </a:lnTo>
                <a:lnTo>
                  <a:pt x="435" y="98"/>
                </a:lnTo>
                <a:lnTo>
                  <a:pt x="549" y="2"/>
                </a:lnTo>
                <a:lnTo>
                  <a:pt x="651" y="0"/>
                </a:lnTo>
              </a:path>
            </a:pathLst>
          </a:custGeom>
          <a:noFill/>
          <a:ln w="28575" cap="flat" cmpd="sng">
            <a:solidFill>
              <a:schemeClr val="hlink"/>
            </a:solidFill>
            <a:prstDash val="dash"/>
            <a:round/>
            <a:headEnd type="none" w="med" len="med"/>
            <a:tailEnd type="none" w="med" len="med"/>
          </a:ln>
          <a:effectLst/>
        </p:spPr>
        <p:txBody>
          <a:bodyPr lIns="0" tIns="0" rIns="0" bIns="0" anchor="b">
            <a:spAutoFit/>
          </a:bodyPr>
          <a:lstStyle/>
          <a:p>
            <a:endParaRPr lang="ru-RU"/>
          </a:p>
        </p:txBody>
      </p:sp>
      <p:sp>
        <p:nvSpPr>
          <p:cNvPr id="29832" name="Freeform 198"/>
          <p:cNvSpPr>
            <a:spLocks/>
          </p:cNvSpPr>
          <p:nvPr/>
        </p:nvSpPr>
        <p:spPr bwMode="auto">
          <a:xfrm>
            <a:off x="1668463" y="4649788"/>
            <a:ext cx="528637" cy="957262"/>
          </a:xfrm>
          <a:custGeom>
            <a:avLst/>
            <a:gdLst>
              <a:gd name="T0" fmla="*/ 0 w 333"/>
              <a:gd name="T1" fmla="*/ 2147483647 h 656"/>
              <a:gd name="T2" fmla="*/ 2147483647 w 333"/>
              <a:gd name="T3" fmla="*/ 2147483647 h 656"/>
              <a:gd name="T4" fmla="*/ 2147483647 w 333"/>
              <a:gd name="T5" fmla="*/ 2147483647 h 656"/>
              <a:gd name="T6" fmla="*/ 2147483647 w 333"/>
              <a:gd name="T7" fmla="*/ 0 h 6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33" h="656">
                <a:moveTo>
                  <a:pt x="0" y="656"/>
                </a:moveTo>
                <a:lnTo>
                  <a:pt x="103" y="366"/>
                </a:lnTo>
                <a:lnTo>
                  <a:pt x="226" y="152"/>
                </a:lnTo>
                <a:lnTo>
                  <a:pt x="333" y="0"/>
                </a:lnTo>
              </a:path>
            </a:pathLst>
          </a:custGeom>
          <a:noFill/>
          <a:ln w="28575" cap="flat" cmpd="sng">
            <a:solidFill>
              <a:schemeClr val="hlink"/>
            </a:solidFill>
            <a:prstDash val="solid"/>
            <a:round/>
            <a:headEnd type="none" w="med" len="med"/>
            <a:tailEnd type="none" w="med" len="med"/>
          </a:ln>
          <a:effectLst/>
        </p:spPr>
        <p:txBody>
          <a:bodyPr lIns="0" tIns="0" rIns="0" bIns="0" anchor="b">
            <a:spAutoFit/>
          </a:bodyPr>
          <a:lstStyle/>
          <a:p>
            <a:endParaRPr lang="ru-RU"/>
          </a:p>
        </p:txBody>
      </p:sp>
      <p:sp>
        <p:nvSpPr>
          <p:cNvPr id="29833" name="Rectangle 199"/>
          <p:cNvSpPr>
            <a:spLocks noChangeArrowheads="1"/>
          </p:cNvSpPr>
          <p:nvPr/>
        </p:nvSpPr>
        <p:spPr bwMode="auto">
          <a:xfrm>
            <a:off x="1368425" y="5481638"/>
            <a:ext cx="98425" cy="212725"/>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0</a:t>
            </a:r>
            <a:endParaRPr lang="en-US" altLang="en-US" sz="1400"/>
          </a:p>
        </p:txBody>
      </p:sp>
      <p:sp>
        <p:nvSpPr>
          <p:cNvPr id="29834" name="Rectangle 200"/>
          <p:cNvSpPr>
            <a:spLocks noChangeArrowheads="1"/>
          </p:cNvSpPr>
          <p:nvPr/>
        </p:nvSpPr>
        <p:spPr bwMode="auto">
          <a:xfrm>
            <a:off x="1320800" y="4843463"/>
            <a:ext cx="196850" cy="212725"/>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50</a:t>
            </a:r>
            <a:endParaRPr lang="en-US" altLang="en-US" sz="1400"/>
          </a:p>
        </p:txBody>
      </p:sp>
      <p:sp>
        <p:nvSpPr>
          <p:cNvPr id="29835" name="Rectangle 201"/>
          <p:cNvSpPr>
            <a:spLocks noChangeArrowheads="1"/>
          </p:cNvSpPr>
          <p:nvPr/>
        </p:nvSpPr>
        <p:spPr bwMode="auto">
          <a:xfrm>
            <a:off x="1208088" y="4167188"/>
            <a:ext cx="295275" cy="211137"/>
          </a:xfrm>
          <a:prstGeom prst="rect">
            <a:avLst/>
          </a:prstGeom>
          <a:noFill/>
          <a:ln w="9525">
            <a:noFill/>
            <a:miter lim="800000"/>
            <a:headEnd/>
            <a:tailEnd/>
          </a:ln>
        </p:spPr>
        <p:txBody>
          <a:bodyPr wrap="none" lIns="0" tIns="0" rIns="0" bIns="0">
            <a:spAutoFit/>
          </a:bodyPr>
          <a:lstStyle/>
          <a:p>
            <a:r>
              <a:rPr lang="en-US" altLang="en-US" sz="1400" b="1">
                <a:solidFill>
                  <a:srgbClr val="4D4D4D"/>
                </a:solidFill>
              </a:rPr>
              <a:t>100</a:t>
            </a:r>
            <a:endParaRPr lang="en-US" altLang="en-US" sz="1400"/>
          </a:p>
        </p:txBody>
      </p:sp>
      <p:sp>
        <p:nvSpPr>
          <p:cNvPr id="29836" name="Rectangle 202"/>
          <p:cNvSpPr>
            <a:spLocks noChangeArrowheads="1"/>
          </p:cNvSpPr>
          <p:nvPr/>
        </p:nvSpPr>
        <p:spPr bwMode="auto">
          <a:xfrm rot="-5400000">
            <a:off x="459581" y="4745832"/>
            <a:ext cx="1050925" cy="595312"/>
          </a:xfrm>
          <a:prstGeom prst="rect">
            <a:avLst/>
          </a:prstGeom>
          <a:noFill/>
          <a:ln w="9525">
            <a:noFill/>
            <a:miter lim="800000"/>
            <a:headEnd/>
            <a:tailEnd/>
          </a:ln>
        </p:spPr>
        <p:txBody>
          <a:bodyPr wrap="none" lIns="0" tIns="0" rIns="0" bIns="0">
            <a:spAutoFit/>
          </a:bodyPr>
          <a:lstStyle/>
          <a:p>
            <a:r>
              <a:rPr lang="ru-RU" altLang="en-US" sz="1300" b="1">
                <a:solidFill>
                  <a:srgbClr val="4D4D4D"/>
                </a:solidFill>
              </a:rPr>
              <a:t>Ответ</a:t>
            </a:r>
          </a:p>
          <a:p>
            <a:r>
              <a:rPr lang="ru-RU" altLang="en-US" sz="1300" b="1">
                <a:solidFill>
                  <a:srgbClr val="4D4D4D"/>
                </a:solidFill>
              </a:rPr>
              <a:t>ЮИА-ACR</a:t>
            </a:r>
            <a:r>
              <a:rPr lang="en-US" altLang="en-US" sz="1300" b="1">
                <a:solidFill>
                  <a:srgbClr val="4D4D4D"/>
                </a:solidFill>
              </a:rPr>
              <a:t> </a:t>
            </a:r>
            <a:r>
              <a:rPr lang="ru-RU" altLang="en-US" sz="1300" b="1">
                <a:solidFill>
                  <a:srgbClr val="4D4D4D"/>
                </a:solidFill>
              </a:rPr>
              <a:t>70</a:t>
            </a:r>
            <a:endParaRPr lang="en-US" altLang="en-US" sz="1300" b="1">
              <a:solidFill>
                <a:srgbClr val="4D4D4D"/>
              </a:solidFill>
            </a:endParaRPr>
          </a:p>
          <a:p>
            <a:r>
              <a:rPr lang="en-GB" altLang="en-US" sz="1300" b="1">
                <a:solidFill>
                  <a:srgbClr val="4D4D4D"/>
                </a:solidFill>
              </a:rPr>
              <a:t>(%)</a:t>
            </a:r>
            <a:endParaRPr lang="en-US" altLang="en-US" sz="1300" b="1">
              <a:solidFill>
                <a:srgbClr val="4D4D4D"/>
              </a:solidFill>
            </a:endParaRPr>
          </a:p>
        </p:txBody>
      </p:sp>
      <p:sp>
        <p:nvSpPr>
          <p:cNvPr id="29837" name="Line 203"/>
          <p:cNvSpPr>
            <a:spLocks noChangeShapeType="1"/>
          </p:cNvSpPr>
          <p:nvPr/>
        </p:nvSpPr>
        <p:spPr bwMode="auto">
          <a:xfrm>
            <a:off x="1673225" y="4278313"/>
            <a:ext cx="0" cy="1338262"/>
          </a:xfrm>
          <a:prstGeom prst="line">
            <a:avLst/>
          </a:prstGeom>
          <a:noFill/>
          <a:ln w="28575">
            <a:solidFill>
              <a:srgbClr val="4D4D4D"/>
            </a:solidFill>
            <a:round/>
            <a:headEnd/>
            <a:tailEnd/>
          </a:ln>
        </p:spPr>
        <p:txBody>
          <a:bodyPr/>
          <a:lstStyle/>
          <a:p>
            <a:endParaRPr lang="ru-RU"/>
          </a:p>
        </p:txBody>
      </p:sp>
      <p:sp>
        <p:nvSpPr>
          <p:cNvPr id="29838" name="Line 204"/>
          <p:cNvSpPr>
            <a:spLocks noChangeShapeType="1"/>
          </p:cNvSpPr>
          <p:nvPr/>
        </p:nvSpPr>
        <p:spPr bwMode="auto">
          <a:xfrm>
            <a:off x="1597025" y="5603875"/>
            <a:ext cx="76200" cy="0"/>
          </a:xfrm>
          <a:prstGeom prst="line">
            <a:avLst/>
          </a:prstGeom>
          <a:noFill/>
          <a:ln w="28575">
            <a:solidFill>
              <a:srgbClr val="4D4D4D"/>
            </a:solidFill>
            <a:round/>
            <a:headEnd/>
            <a:tailEnd/>
          </a:ln>
        </p:spPr>
        <p:txBody>
          <a:bodyPr/>
          <a:lstStyle/>
          <a:p>
            <a:endParaRPr lang="ru-RU"/>
          </a:p>
        </p:txBody>
      </p:sp>
      <p:sp>
        <p:nvSpPr>
          <p:cNvPr id="29839" name="Line 205"/>
          <p:cNvSpPr>
            <a:spLocks noChangeShapeType="1"/>
          </p:cNvSpPr>
          <p:nvPr/>
        </p:nvSpPr>
        <p:spPr bwMode="auto">
          <a:xfrm>
            <a:off x="1597025" y="4965700"/>
            <a:ext cx="76200" cy="0"/>
          </a:xfrm>
          <a:prstGeom prst="line">
            <a:avLst/>
          </a:prstGeom>
          <a:noFill/>
          <a:ln w="28575">
            <a:solidFill>
              <a:srgbClr val="4D4D4D"/>
            </a:solidFill>
            <a:round/>
            <a:headEnd/>
            <a:tailEnd/>
          </a:ln>
        </p:spPr>
        <p:txBody>
          <a:bodyPr/>
          <a:lstStyle/>
          <a:p>
            <a:endParaRPr lang="ru-RU"/>
          </a:p>
        </p:txBody>
      </p:sp>
      <p:sp>
        <p:nvSpPr>
          <p:cNvPr id="29840" name="Line 206"/>
          <p:cNvSpPr>
            <a:spLocks noChangeShapeType="1"/>
          </p:cNvSpPr>
          <p:nvPr/>
        </p:nvSpPr>
        <p:spPr bwMode="auto">
          <a:xfrm>
            <a:off x="1597025" y="4289425"/>
            <a:ext cx="76200" cy="0"/>
          </a:xfrm>
          <a:prstGeom prst="line">
            <a:avLst/>
          </a:prstGeom>
          <a:noFill/>
          <a:ln w="28575">
            <a:solidFill>
              <a:srgbClr val="4D4D4D"/>
            </a:solidFill>
            <a:round/>
            <a:headEnd/>
            <a:tailEnd/>
          </a:ln>
        </p:spPr>
        <p:txBody>
          <a:bodyPr/>
          <a:lstStyle/>
          <a:p>
            <a:endParaRPr lang="ru-RU"/>
          </a:p>
        </p:txBody>
      </p:sp>
      <p:sp>
        <p:nvSpPr>
          <p:cNvPr id="29841" name="Line 207"/>
          <p:cNvSpPr>
            <a:spLocks noChangeShapeType="1"/>
          </p:cNvSpPr>
          <p:nvPr/>
        </p:nvSpPr>
        <p:spPr bwMode="auto">
          <a:xfrm>
            <a:off x="1681163" y="5603875"/>
            <a:ext cx="508000" cy="0"/>
          </a:xfrm>
          <a:prstGeom prst="line">
            <a:avLst/>
          </a:prstGeom>
          <a:noFill/>
          <a:ln w="28575">
            <a:solidFill>
              <a:srgbClr val="4D4D4D"/>
            </a:solidFill>
            <a:round/>
            <a:headEnd/>
            <a:tailEnd/>
          </a:ln>
        </p:spPr>
        <p:txBody>
          <a:bodyPr/>
          <a:lstStyle/>
          <a:p>
            <a:endParaRPr lang="ru-RU"/>
          </a:p>
        </p:txBody>
      </p:sp>
      <p:sp>
        <p:nvSpPr>
          <p:cNvPr id="29842" name="Line 208"/>
          <p:cNvSpPr>
            <a:spLocks noChangeShapeType="1"/>
          </p:cNvSpPr>
          <p:nvPr/>
        </p:nvSpPr>
        <p:spPr bwMode="auto">
          <a:xfrm flipV="1">
            <a:off x="2176463" y="5605463"/>
            <a:ext cx="0" cy="69850"/>
          </a:xfrm>
          <a:prstGeom prst="line">
            <a:avLst/>
          </a:prstGeom>
          <a:noFill/>
          <a:ln w="28575">
            <a:solidFill>
              <a:srgbClr val="4D4D4D"/>
            </a:solidFill>
            <a:round/>
            <a:headEnd/>
            <a:tailEnd/>
          </a:ln>
        </p:spPr>
        <p:txBody>
          <a:bodyPr/>
          <a:lstStyle/>
          <a:p>
            <a:endParaRPr lang="ru-RU"/>
          </a:p>
        </p:txBody>
      </p:sp>
      <p:sp>
        <p:nvSpPr>
          <p:cNvPr id="29843" name="Line 209"/>
          <p:cNvSpPr>
            <a:spLocks noChangeShapeType="1"/>
          </p:cNvSpPr>
          <p:nvPr/>
        </p:nvSpPr>
        <p:spPr bwMode="auto">
          <a:xfrm flipV="1">
            <a:off x="1673225" y="5605463"/>
            <a:ext cx="0" cy="69850"/>
          </a:xfrm>
          <a:prstGeom prst="line">
            <a:avLst/>
          </a:prstGeom>
          <a:noFill/>
          <a:ln w="28575">
            <a:solidFill>
              <a:srgbClr val="4D4D4D"/>
            </a:solidFill>
            <a:round/>
            <a:headEnd/>
            <a:tailEnd/>
          </a:ln>
        </p:spPr>
        <p:txBody>
          <a:bodyPr/>
          <a:lstStyle/>
          <a:p>
            <a:endParaRPr lang="ru-RU"/>
          </a:p>
        </p:txBody>
      </p:sp>
      <p:sp>
        <p:nvSpPr>
          <p:cNvPr id="29844" name="Line 210"/>
          <p:cNvSpPr>
            <a:spLocks noChangeShapeType="1"/>
          </p:cNvSpPr>
          <p:nvPr/>
        </p:nvSpPr>
        <p:spPr bwMode="auto">
          <a:xfrm>
            <a:off x="6821488" y="2303463"/>
            <a:ext cx="304800" cy="0"/>
          </a:xfrm>
          <a:prstGeom prst="line">
            <a:avLst/>
          </a:prstGeom>
          <a:noFill/>
          <a:ln w="28575">
            <a:solidFill>
              <a:schemeClr val="accent1"/>
            </a:solidFill>
            <a:prstDash val="dash"/>
            <a:round/>
            <a:headEnd/>
            <a:tailEnd/>
          </a:ln>
          <a:effectLst/>
        </p:spPr>
        <p:txBody>
          <a:bodyPr lIns="0" tIns="0" rIns="0" bIns="0" anchor="b">
            <a:spAutoFit/>
          </a:bodyPr>
          <a:lstStyle/>
          <a:p>
            <a:endParaRPr lang="ru-RU"/>
          </a:p>
        </p:txBody>
      </p:sp>
      <p:sp>
        <p:nvSpPr>
          <p:cNvPr id="29845" name="Line 211"/>
          <p:cNvSpPr>
            <a:spLocks noChangeShapeType="1"/>
          </p:cNvSpPr>
          <p:nvPr/>
        </p:nvSpPr>
        <p:spPr bwMode="auto">
          <a:xfrm>
            <a:off x="6821488" y="2049463"/>
            <a:ext cx="304800" cy="0"/>
          </a:xfrm>
          <a:prstGeom prst="line">
            <a:avLst/>
          </a:prstGeom>
          <a:noFill/>
          <a:ln w="28575">
            <a:solidFill>
              <a:schemeClr val="hlink"/>
            </a:solidFill>
            <a:prstDash val="dash"/>
            <a:round/>
            <a:headEnd/>
            <a:tailEnd/>
          </a:ln>
          <a:effectLst/>
        </p:spPr>
        <p:txBody>
          <a:bodyPr lIns="0" tIns="0" rIns="0" bIns="0" anchor="b">
            <a:spAutoFit/>
          </a:bodyPr>
          <a:lstStyle/>
          <a:p>
            <a:endParaRPr lang="ru-RU"/>
          </a:p>
        </p:txBody>
      </p:sp>
      <p:sp>
        <p:nvSpPr>
          <p:cNvPr id="29846" name="Oval 212"/>
          <p:cNvSpPr>
            <a:spLocks noChangeArrowheads="1"/>
          </p:cNvSpPr>
          <p:nvPr/>
        </p:nvSpPr>
        <p:spPr bwMode="auto">
          <a:xfrm flipH="1">
            <a:off x="6935788" y="2268538"/>
            <a:ext cx="76200" cy="69850"/>
          </a:xfrm>
          <a:prstGeom prst="ellipse">
            <a:avLst/>
          </a:prstGeom>
          <a:solidFill>
            <a:schemeClr val="accent1"/>
          </a:solidFill>
          <a:ln w="28575" algn="ctr">
            <a:noFill/>
            <a:round/>
            <a:headEnd/>
            <a:tailEnd/>
          </a:ln>
          <a:effectLst/>
        </p:spPr>
        <p:txBody>
          <a:bodyPr lIns="0" tIns="0" rIns="0" bIns="0" anchor="ctr">
            <a:spAutoFit/>
          </a:bodyPr>
          <a:lstStyle/>
          <a:p>
            <a:endParaRPr lang="en-US" altLang="en-US" sz="1600"/>
          </a:p>
        </p:txBody>
      </p:sp>
      <p:sp>
        <p:nvSpPr>
          <p:cNvPr id="29847" name="Oval 213"/>
          <p:cNvSpPr>
            <a:spLocks noChangeArrowheads="1"/>
          </p:cNvSpPr>
          <p:nvPr/>
        </p:nvSpPr>
        <p:spPr bwMode="auto">
          <a:xfrm flipH="1">
            <a:off x="6935788" y="1998663"/>
            <a:ext cx="76200" cy="69850"/>
          </a:xfrm>
          <a:prstGeom prst="ellipse">
            <a:avLst/>
          </a:prstGeom>
          <a:solidFill>
            <a:schemeClr val="hlink"/>
          </a:solidFill>
          <a:ln w="28575" algn="ctr">
            <a:noFill/>
            <a:round/>
            <a:headEnd/>
            <a:tailEnd/>
          </a:ln>
          <a:effectLst/>
        </p:spPr>
        <p:txBody>
          <a:bodyPr lIns="0" tIns="0" rIns="0" bIns="0" anchor="ctr">
            <a:spAutoFit/>
          </a:bodyPr>
          <a:lstStyle/>
          <a:p>
            <a:endParaRPr lang="en-US" altLang="en-US" sz="1600"/>
          </a:p>
        </p:txBody>
      </p:sp>
      <p:sp>
        <p:nvSpPr>
          <p:cNvPr id="29848" name="Text Box 214"/>
          <p:cNvSpPr txBox="1">
            <a:spLocks noChangeArrowheads="1"/>
          </p:cNvSpPr>
          <p:nvPr/>
        </p:nvSpPr>
        <p:spPr bwMode="auto">
          <a:xfrm>
            <a:off x="7129463" y="1903413"/>
            <a:ext cx="1355725" cy="244475"/>
          </a:xfrm>
          <a:prstGeom prst="rect">
            <a:avLst/>
          </a:prstGeom>
          <a:noFill/>
          <a:ln w="28575" algn="ctr">
            <a:noFill/>
            <a:miter lim="800000"/>
            <a:headEnd/>
            <a:tailEnd/>
          </a:ln>
          <a:effectLst/>
        </p:spPr>
        <p:txBody>
          <a:bodyPr wrap="none" lIns="0" tIns="0" rIns="0" bIns="0" anchor="b">
            <a:spAutoFit/>
          </a:bodyPr>
          <a:lstStyle/>
          <a:p>
            <a:r>
              <a:rPr lang="ru-RU" altLang="en-US" sz="1600" b="1"/>
              <a:t>Тоцилизумаб</a:t>
            </a:r>
            <a:endParaRPr lang="en-US" altLang="en-US" sz="1600" b="1"/>
          </a:p>
        </p:txBody>
      </p:sp>
      <p:sp>
        <p:nvSpPr>
          <p:cNvPr id="29849" name="Text Box 215"/>
          <p:cNvSpPr txBox="1">
            <a:spLocks noChangeArrowheads="1"/>
          </p:cNvSpPr>
          <p:nvPr/>
        </p:nvSpPr>
        <p:spPr bwMode="auto">
          <a:xfrm>
            <a:off x="7167563" y="2174875"/>
            <a:ext cx="874712" cy="244475"/>
          </a:xfrm>
          <a:prstGeom prst="rect">
            <a:avLst/>
          </a:prstGeom>
          <a:noFill/>
          <a:ln w="28575" algn="ctr">
            <a:noFill/>
            <a:miter lim="800000"/>
            <a:headEnd/>
            <a:tailEnd/>
          </a:ln>
          <a:effectLst/>
        </p:spPr>
        <p:txBody>
          <a:bodyPr wrap="none" lIns="0" tIns="0" rIns="0" bIns="0" anchor="b">
            <a:spAutoFit/>
          </a:bodyPr>
          <a:lstStyle/>
          <a:p>
            <a:r>
              <a:rPr lang="ru-RU" altLang="en-US" sz="1600" b="1"/>
              <a:t>Плацебо</a:t>
            </a:r>
            <a:endParaRPr lang="en-US" altLang="en-US" sz="1600" b="1"/>
          </a:p>
        </p:txBody>
      </p:sp>
      <p:sp>
        <p:nvSpPr>
          <p:cNvPr id="29850" name="Text Box 216"/>
          <p:cNvSpPr txBox="1">
            <a:spLocks noChangeArrowheads="1"/>
          </p:cNvSpPr>
          <p:nvPr/>
        </p:nvSpPr>
        <p:spPr bwMode="auto">
          <a:xfrm>
            <a:off x="1443038" y="5862638"/>
            <a:ext cx="925512" cy="638175"/>
          </a:xfrm>
          <a:prstGeom prst="rect">
            <a:avLst/>
          </a:prstGeom>
          <a:noFill/>
          <a:ln w="28575" algn="ctr">
            <a:noFill/>
            <a:miter lim="800000"/>
            <a:headEnd/>
            <a:tailEnd/>
          </a:ln>
          <a:effectLst/>
        </p:spPr>
        <p:txBody>
          <a:bodyPr lIns="0" tIns="0" rIns="0" bIns="0" anchor="b">
            <a:spAutoFit/>
          </a:bodyPr>
          <a:lstStyle/>
          <a:p>
            <a:r>
              <a:rPr lang="ru-RU" altLang="en-US" sz="1400" b="1"/>
              <a:t>Открытая фаза</a:t>
            </a:r>
            <a:r>
              <a:rPr lang="en-GB" altLang="en-US" sz="1400" b="1"/>
              <a:t> (</a:t>
            </a:r>
            <a:r>
              <a:rPr lang="ru-RU" altLang="en-US" sz="1400" b="1"/>
              <a:t>недели</a:t>
            </a:r>
            <a:r>
              <a:rPr lang="en-GB" altLang="en-US" sz="1400" b="1"/>
              <a:t>)</a:t>
            </a:r>
          </a:p>
        </p:txBody>
      </p:sp>
      <p:sp>
        <p:nvSpPr>
          <p:cNvPr id="29851" name="Text Box 217"/>
          <p:cNvSpPr txBox="1">
            <a:spLocks noChangeArrowheads="1"/>
          </p:cNvSpPr>
          <p:nvPr/>
        </p:nvSpPr>
        <p:spPr bwMode="auto">
          <a:xfrm>
            <a:off x="1624013" y="5689600"/>
            <a:ext cx="98425" cy="212725"/>
          </a:xfrm>
          <a:prstGeom prst="rect">
            <a:avLst/>
          </a:prstGeom>
          <a:noFill/>
          <a:ln w="28575" algn="ctr">
            <a:noFill/>
            <a:miter lim="800000"/>
            <a:headEnd/>
            <a:tailEnd/>
          </a:ln>
          <a:effectLst/>
        </p:spPr>
        <p:txBody>
          <a:bodyPr wrap="none" lIns="0" tIns="0" rIns="0" bIns="0" anchor="b">
            <a:spAutoFit/>
          </a:bodyPr>
          <a:lstStyle/>
          <a:p>
            <a:r>
              <a:rPr lang="en-GB" altLang="en-US" sz="1400" b="1"/>
              <a:t>0</a:t>
            </a:r>
          </a:p>
        </p:txBody>
      </p:sp>
      <p:sp>
        <p:nvSpPr>
          <p:cNvPr id="29852" name="Text Box 218"/>
          <p:cNvSpPr txBox="1">
            <a:spLocks noChangeArrowheads="1"/>
          </p:cNvSpPr>
          <p:nvPr/>
        </p:nvSpPr>
        <p:spPr bwMode="auto">
          <a:xfrm>
            <a:off x="2112963" y="5689600"/>
            <a:ext cx="98425" cy="212725"/>
          </a:xfrm>
          <a:prstGeom prst="rect">
            <a:avLst/>
          </a:prstGeom>
          <a:noFill/>
          <a:ln w="28575" algn="ctr">
            <a:noFill/>
            <a:miter lim="800000"/>
            <a:headEnd/>
            <a:tailEnd/>
          </a:ln>
          <a:effectLst/>
        </p:spPr>
        <p:txBody>
          <a:bodyPr wrap="none" lIns="0" tIns="0" rIns="0" bIns="0" anchor="b">
            <a:spAutoFit/>
          </a:bodyPr>
          <a:lstStyle/>
          <a:p>
            <a:r>
              <a:rPr lang="en-GB" altLang="en-US" sz="1400" b="1"/>
              <a:t>6</a:t>
            </a:r>
          </a:p>
        </p:txBody>
      </p:sp>
      <p:sp>
        <p:nvSpPr>
          <p:cNvPr id="29853" name="Text Box 219"/>
          <p:cNvSpPr txBox="1">
            <a:spLocks noChangeArrowheads="1"/>
          </p:cNvSpPr>
          <p:nvPr/>
        </p:nvSpPr>
        <p:spPr bwMode="auto">
          <a:xfrm>
            <a:off x="2624138" y="5689600"/>
            <a:ext cx="98425" cy="212725"/>
          </a:xfrm>
          <a:prstGeom prst="rect">
            <a:avLst/>
          </a:prstGeom>
          <a:noFill/>
          <a:ln w="28575" algn="ctr">
            <a:noFill/>
            <a:miter lim="800000"/>
            <a:headEnd/>
            <a:tailEnd/>
          </a:ln>
          <a:effectLst/>
        </p:spPr>
        <p:txBody>
          <a:bodyPr wrap="none" lIns="0" tIns="0" rIns="0" bIns="0" anchor="b">
            <a:spAutoFit/>
          </a:bodyPr>
          <a:lstStyle/>
          <a:p>
            <a:r>
              <a:rPr lang="en-GB" altLang="en-US" sz="1400" b="1"/>
              <a:t>0</a:t>
            </a:r>
          </a:p>
        </p:txBody>
      </p:sp>
      <p:sp>
        <p:nvSpPr>
          <p:cNvPr id="29854" name="Text Box 220"/>
          <p:cNvSpPr txBox="1">
            <a:spLocks noChangeArrowheads="1"/>
          </p:cNvSpPr>
          <p:nvPr/>
        </p:nvSpPr>
        <p:spPr bwMode="auto">
          <a:xfrm>
            <a:off x="3630613" y="5689600"/>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12</a:t>
            </a:r>
          </a:p>
        </p:txBody>
      </p:sp>
      <p:sp>
        <p:nvSpPr>
          <p:cNvPr id="29855" name="Text Box 221"/>
          <p:cNvSpPr txBox="1">
            <a:spLocks noChangeArrowheads="1"/>
          </p:cNvSpPr>
          <p:nvPr/>
        </p:nvSpPr>
        <p:spPr bwMode="auto">
          <a:xfrm>
            <a:off x="2598738" y="5873750"/>
            <a:ext cx="1284287" cy="638175"/>
          </a:xfrm>
          <a:prstGeom prst="rect">
            <a:avLst/>
          </a:prstGeom>
          <a:noFill/>
          <a:ln w="28575" algn="ctr">
            <a:noFill/>
            <a:miter lim="800000"/>
            <a:headEnd/>
            <a:tailEnd/>
          </a:ln>
          <a:effectLst/>
        </p:spPr>
        <p:txBody>
          <a:bodyPr lIns="0" tIns="0" rIns="0" bIns="0" anchor="b">
            <a:spAutoFit/>
          </a:bodyPr>
          <a:lstStyle/>
          <a:p>
            <a:r>
              <a:rPr lang="ru-RU" altLang="en-US" sz="1400" b="1"/>
              <a:t>Двойная слепая фаза</a:t>
            </a:r>
            <a:r>
              <a:rPr lang="en-GB" altLang="en-US" sz="1400" b="1"/>
              <a:t> </a:t>
            </a:r>
          </a:p>
          <a:p>
            <a:r>
              <a:rPr lang="en-GB" altLang="en-US" sz="1400" b="1"/>
              <a:t>(</a:t>
            </a:r>
            <a:r>
              <a:rPr lang="ru-RU" altLang="en-US" sz="1400" b="1"/>
              <a:t>недели</a:t>
            </a:r>
            <a:r>
              <a:rPr lang="en-GB" altLang="en-US" sz="1400" b="1"/>
              <a:t>)</a:t>
            </a:r>
          </a:p>
        </p:txBody>
      </p:sp>
      <p:sp>
        <p:nvSpPr>
          <p:cNvPr id="29856" name="Text Box 222"/>
          <p:cNvSpPr txBox="1">
            <a:spLocks noChangeArrowheads="1"/>
          </p:cNvSpPr>
          <p:nvPr/>
        </p:nvSpPr>
        <p:spPr bwMode="auto">
          <a:xfrm>
            <a:off x="5354638" y="5862638"/>
            <a:ext cx="1906587" cy="638175"/>
          </a:xfrm>
          <a:prstGeom prst="rect">
            <a:avLst/>
          </a:prstGeom>
          <a:noFill/>
          <a:ln w="28575" algn="ctr">
            <a:noFill/>
            <a:miter lim="800000"/>
            <a:headEnd/>
            <a:tailEnd/>
          </a:ln>
          <a:effectLst/>
        </p:spPr>
        <p:txBody>
          <a:bodyPr lIns="0" tIns="0" rIns="0" bIns="0" anchor="b">
            <a:spAutoFit/>
          </a:bodyPr>
          <a:lstStyle/>
          <a:p>
            <a:r>
              <a:rPr lang="ru-RU" altLang="en-US" sz="1400" b="1"/>
              <a:t>Открытая расширенная фаза</a:t>
            </a:r>
            <a:r>
              <a:rPr lang="en-GB" altLang="en-US" sz="1400" b="1"/>
              <a:t> </a:t>
            </a:r>
          </a:p>
          <a:p>
            <a:r>
              <a:rPr lang="en-GB" altLang="en-US" sz="1400" b="1"/>
              <a:t>(</a:t>
            </a:r>
            <a:r>
              <a:rPr lang="ru-RU" altLang="en-US" sz="1400" b="1"/>
              <a:t>недели</a:t>
            </a:r>
            <a:r>
              <a:rPr lang="en-GB" altLang="en-US" sz="1400" b="1"/>
              <a:t>)</a:t>
            </a:r>
          </a:p>
        </p:txBody>
      </p:sp>
      <p:sp>
        <p:nvSpPr>
          <p:cNvPr id="29857" name="Text Box 223"/>
          <p:cNvSpPr txBox="1">
            <a:spLocks noChangeArrowheads="1"/>
          </p:cNvSpPr>
          <p:nvPr/>
        </p:nvSpPr>
        <p:spPr bwMode="auto">
          <a:xfrm>
            <a:off x="4202113" y="5689600"/>
            <a:ext cx="98425" cy="212725"/>
          </a:xfrm>
          <a:prstGeom prst="rect">
            <a:avLst/>
          </a:prstGeom>
          <a:noFill/>
          <a:ln w="28575" algn="ctr">
            <a:noFill/>
            <a:miter lim="800000"/>
            <a:headEnd/>
            <a:tailEnd/>
          </a:ln>
          <a:effectLst/>
        </p:spPr>
        <p:txBody>
          <a:bodyPr wrap="none" lIns="0" tIns="0" rIns="0" bIns="0" anchor="b">
            <a:spAutoFit/>
          </a:bodyPr>
          <a:lstStyle/>
          <a:p>
            <a:r>
              <a:rPr lang="en-GB" altLang="en-US" sz="1400" b="1"/>
              <a:t>0</a:t>
            </a:r>
          </a:p>
        </p:txBody>
      </p:sp>
      <p:sp>
        <p:nvSpPr>
          <p:cNvPr id="29858" name="Text Box 224"/>
          <p:cNvSpPr txBox="1">
            <a:spLocks noChangeArrowheads="1"/>
          </p:cNvSpPr>
          <p:nvPr/>
        </p:nvSpPr>
        <p:spPr bwMode="auto">
          <a:xfrm>
            <a:off x="4702175" y="5689600"/>
            <a:ext cx="98425" cy="212725"/>
          </a:xfrm>
          <a:prstGeom prst="rect">
            <a:avLst/>
          </a:prstGeom>
          <a:noFill/>
          <a:ln w="28575" algn="ctr">
            <a:noFill/>
            <a:miter lim="800000"/>
            <a:headEnd/>
            <a:tailEnd/>
          </a:ln>
          <a:effectLst/>
        </p:spPr>
        <p:txBody>
          <a:bodyPr wrap="none" lIns="0" tIns="0" rIns="0" bIns="0" anchor="b">
            <a:spAutoFit/>
          </a:bodyPr>
          <a:lstStyle/>
          <a:p>
            <a:r>
              <a:rPr lang="en-GB" altLang="en-US" sz="1400" b="1"/>
              <a:t>6</a:t>
            </a:r>
          </a:p>
        </p:txBody>
      </p:sp>
      <p:sp>
        <p:nvSpPr>
          <p:cNvPr id="29859" name="Text Box 225"/>
          <p:cNvSpPr txBox="1">
            <a:spLocks noChangeArrowheads="1"/>
          </p:cNvSpPr>
          <p:nvPr/>
        </p:nvSpPr>
        <p:spPr bwMode="auto">
          <a:xfrm>
            <a:off x="5186363" y="5700713"/>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12</a:t>
            </a:r>
          </a:p>
        </p:txBody>
      </p:sp>
      <p:sp>
        <p:nvSpPr>
          <p:cNvPr id="29860" name="Text Box 226"/>
          <p:cNvSpPr txBox="1">
            <a:spLocks noChangeArrowheads="1"/>
          </p:cNvSpPr>
          <p:nvPr/>
        </p:nvSpPr>
        <p:spPr bwMode="auto">
          <a:xfrm>
            <a:off x="5708650" y="5711825"/>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18</a:t>
            </a:r>
          </a:p>
        </p:txBody>
      </p:sp>
      <p:sp>
        <p:nvSpPr>
          <p:cNvPr id="29861" name="Text Box 227"/>
          <p:cNvSpPr txBox="1">
            <a:spLocks noChangeArrowheads="1"/>
          </p:cNvSpPr>
          <p:nvPr/>
        </p:nvSpPr>
        <p:spPr bwMode="auto">
          <a:xfrm>
            <a:off x="6197600" y="5700713"/>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24</a:t>
            </a:r>
          </a:p>
        </p:txBody>
      </p:sp>
      <p:sp>
        <p:nvSpPr>
          <p:cNvPr id="29862" name="Text Box 228"/>
          <p:cNvSpPr txBox="1">
            <a:spLocks noChangeArrowheads="1"/>
          </p:cNvSpPr>
          <p:nvPr/>
        </p:nvSpPr>
        <p:spPr bwMode="auto">
          <a:xfrm>
            <a:off x="6731000" y="5700713"/>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30</a:t>
            </a:r>
          </a:p>
        </p:txBody>
      </p:sp>
      <p:sp>
        <p:nvSpPr>
          <p:cNvPr id="29863" name="Text Box 229"/>
          <p:cNvSpPr txBox="1">
            <a:spLocks noChangeArrowheads="1"/>
          </p:cNvSpPr>
          <p:nvPr/>
        </p:nvSpPr>
        <p:spPr bwMode="auto">
          <a:xfrm>
            <a:off x="7253288" y="5700713"/>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36</a:t>
            </a:r>
          </a:p>
        </p:txBody>
      </p:sp>
      <p:sp>
        <p:nvSpPr>
          <p:cNvPr id="29864" name="Text Box 230"/>
          <p:cNvSpPr txBox="1">
            <a:spLocks noChangeArrowheads="1"/>
          </p:cNvSpPr>
          <p:nvPr/>
        </p:nvSpPr>
        <p:spPr bwMode="auto">
          <a:xfrm>
            <a:off x="7753350" y="5700713"/>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42</a:t>
            </a:r>
          </a:p>
        </p:txBody>
      </p:sp>
      <p:sp>
        <p:nvSpPr>
          <p:cNvPr id="29865" name="Text Box 231"/>
          <p:cNvSpPr txBox="1">
            <a:spLocks noChangeArrowheads="1"/>
          </p:cNvSpPr>
          <p:nvPr/>
        </p:nvSpPr>
        <p:spPr bwMode="auto">
          <a:xfrm>
            <a:off x="8275638" y="5711825"/>
            <a:ext cx="196850" cy="212725"/>
          </a:xfrm>
          <a:prstGeom prst="rect">
            <a:avLst/>
          </a:prstGeom>
          <a:noFill/>
          <a:ln w="28575" algn="ctr">
            <a:noFill/>
            <a:miter lim="800000"/>
            <a:headEnd/>
            <a:tailEnd/>
          </a:ln>
          <a:effectLst/>
        </p:spPr>
        <p:txBody>
          <a:bodyPr wrap="none" lIns="0" tIns="0" rIns="0" bIns="0" anchor="b">
            <a:spAutoFit/>
          </a:bodyPr>
          <a:lstStyle/>
          <a:p>
            <a:r>
              <a:rPr lang="en-GB" altLang="en-US" sz="1400" b="1"/>
              <a:t>48</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3"/>
          <p:cNvSpPr>
            <a:spLocks noGrp="1" noChangeArrowheads="1"/>
          </p:cNvSpPr>
          <p:nvPr>
            <p:ph type="title"/>
          </p:nvPr>
        </p:nvSpPr>
        <p:spPr/>
        <p:txBody>
          <a:bodyPr/>
          <a:lstStyle/>
          <a:p>
            <a:pPr algn="ctr" eaLnBrk="1" hangingPunct="1"/>
            <a:r>
              <a:rPr lang="ru-RU" altLang="en-US" sz="3200" b="1" smtClean="0"/>
              <a:t>Динамика показателей активности ЮИА на фоне терапии тоцилизумабом</a:t>
            </a:r>
          </a:p>
        </p:txBody>
      </p:sp>
      <p:graphicFrame>
        <p:nvGraphicFramePr>
          <p:cNvPr id="115730" name="Group 1042"/>
          <p:cNvGraphicFramePr>
            <a:graphicFrameLocks noGrp="1"/>
          </p:cNvGraphicFramePr>
          <p:nvPr>
            <p:ph idx="1"/>
          </p:nvPr>
        </p:nvGraphicFramePr>
        <p:xfrm>
          <a:off x="381000" y="1752600"/>
          <a:ext cx="8574088" cy="4846638"/>
        </p:xfrm>
        <a:graphic>
          <a:graphicData uri="http://schemas.openxmlformats.org/drawingml/2006/table">
            <a:tbl>
              <a:tblPr/>
              <a:tblGrid>
                <a:gridCol w="2503488"/>
                <a:gridCol w="811212"/>
                <a:gridCol w="704850"/>
                <a:gridCol w="758825"/>
                <a:gridCol w="758825"/>
                <a:gridCol w="760413"/>
                <a:gridCol w="758825"/>
                <a:gridCol w="758825"/>
                <a:gridCol w="758825"/>
              </a:tblGrid>
              <a:tr h="365784">
                <a:tc>
                  <a:txBody>
                    <a:bodyPr/>
                    <a:lstStyle>
                      <a:lvl1pPr algn="l">
                        <a:spcBef>
                          <a:spcPct val="20000"/>
                        </a:spcBef>
                        <a:buClr>
                          <a:schemeClr val="folHlink"/>
                        </a:buClr>
                        <a:buSzPct val="60000"/>
                        <a:buFont typeface="Wingdings" pitchFamily="2" charset="2"/>
                        <a:defRPr sz="2800">
                          <a:solidFill>
                            <a:schemeClr val="tx1"/>
                          </a:solidFill>
                          <a:latin typeface="Tahoma" pitchFamily="34" charset="0"/>
                        </a:defRPr>
                      </a:lvl1pPr>
                      <a:lvl2pPr algn="l">
                        <a:spcBef>
                          <a:spcPct val="20000"/>
                        </a:spcBef>
                        <a:buClr>
                          <a:schemeClr val="hlink"/>
                        </a:buClr>
                        <a:buSzPct val="55000"/>
                        <a:buFont typeface="Wingdings" pitchFamily="2" charset="2"/>
                        <a:defRPr sz="2400">
                          <a:solidFill>
                            <a:schemeClr val="tx1"/>
                          </a:solidFill>
                          <a:latin typeface="Tahoma" pitchFamily="34" charset="0"/>
                        </a:defRPr>
                      </a:lvl2pPr>
                      <a:lvl3pPr algn="l">
                        <a:spcBef>
                          <a:spcPct val="20000"/>
                        </a:spcBef>
                        <a:buClr>
                          <a:schemeClr val="folHlink"/>
                        </a:buClr>
                        <a:buSzPct val="50000"/>
                        <a:buFont typeface="Wingdings" pitchFamily="2" charset="2"/>
                        <a:defRPr sz="2000">
                          <a:solidFill>
                            <a:schemeClr val="tx1"/>
                          </a:solidFill>
                          <a:latin typeface="Tahoma" pitchFamily="34" charset="0"/>
                        </a:defRPr>
                      </a:lvl3pPr>
                      <a:lvl4pPr algn="l">
                        <a:spcBef>
                          <a:spcPct val="20000"/>
                        </a:spcBef>
                        <a:buClr>
                          <a:schemeClr val="accent2"/>
                        </a:buClr>
                        <a:buSzPct val="55000"/>
                        <a:buFont typeface="Wingdings" pitchFamily="2" charset="2"/>
                        <a:defRPr>
                          <a:solidFill>
                            <a:schemeClr val="tx1"/>
                          </a:solidFill>
                          <a:latin typeface="Tahoma" pitchFamily="34" charset="0"/>
                        </a:defRPr>
                      </a:lvl4pPr>
                      <a:lvl5pPr algn="l">
                        <a:spcBef>
                          <a:spcPct val="20000"/>
                        </a:spcBef>
                        <a:buClr>
                          <a:schemeClr val="accent1"/>
                        </a:buClr>
                        <a:buSzPct val="50000"/>
                        <a:buFont typeface="Wingdings" pitchFamily="2" charset="2"/>
                        <a:defRPr>
                          <a:solidFill>
                            <a:schemeClr val="tx1"/>
                          </a:solidFill>
                          <a:latin typeface="Tahoma" pitchFamily="34" charset="0"/>
                        </a:defRPr>
                      </a:lvl5pPr>
                      <a:lvl6pPr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0" marR="0" lvl="0" indent="0" algn="l"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До ТЦ</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 мес</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12 мес</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28</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18 мес</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24 мес</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30 мес</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36 мес</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42 мес</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Число акт</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суставов</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16 (6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26)</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 (2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 11)</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 (0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 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 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1" i="0" u="none" strike="noStrike" cap="none" normalizeH="0" baseline="0" smtClean="0">
                          <a:ln>
                            <a:noFill/>
                          </a:ln>
                          <a:solidFill>
                            <a:schemeClr val="tx1"/>
                          </a:solidFill>
                          <a:effectLst/>
                          <a:latin typeface="Times New Roman" pitchFamily="18" charset="0"/>
                          <a:cs typeface="Times New Roman" pitchFamily="18" charset="0"/>
                        </a:rPr>
                        <a:t>0,000001*</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0,0001</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0,0006</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0,005</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4">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Гемоглобин,</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г/л</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(120; 133)</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131,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14</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28</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;142)</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133,0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127</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8</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14</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14</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47</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0,12*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005</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006</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02</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08</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4">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Лейкоциты, х10</a:t>
                      </a:r>
                      <a:r>
                        <a:rPr kumimoji="0" lang="ru-RU" altLang="en-US" sz="900" b="0" i="0" u="none" strike="noStrike" cap="none" normalizeH="0" baseline="30000" smtClean="0">
                          <a:ln>
                            <a:noFill/>
                          </a:ln>
                          <a:solidFill>
                            <a:schemeClr val="tx1"/>
                          </a:solidFill>
                          <a:effectLst/>
                          <a:latin typeface="Times New Roman" pitchFamily="18" charset="0"/>
                          <a:cs typeface="Times New Roman" pitchFamily="18" charset="0"/>
                        </a:rPr>
                        <a:t>9</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/л</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8,</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(4,7; 7,</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5,5</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(4,9; 7,2)</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(4,8;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7,</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-7,</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1" i="0" u="none" strike="noStrike" cap="none" normalizeH="0" baseline="0" smtClean="0">
                          <a:ln>
                            <a:noFill/>
                          </a:ln>
                          <a:solidFill>
                            <a:schemeClr val="tx1"/>
                          </a:solidFill>
                          <a:effectLst/>
                          <a:latin typeface="Times New Roman" pitchFamily="18" charset="0"/>
                          <a:cs typeface="Times New Roman" pitchFamily="18" charset="0"/>
                        </a:rPr>
                        <a:t>0,005*</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0,001</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0,001</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0,005</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03</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0,03</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0,07</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4">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Тромбоциты, х10</a:t>
                      </a:r>
                      <a:r>
                        <a:rPr kumimoji="0" lang="ru-RU" altLang="en-US" sz="900" b="0" i="0" u="none" strike="noStrike" cap="none" normalizeH="0" baseline="30000" smtClean="0">
                          <a:ln>
                            <a:noFill/>
                          </a:ln>
                          <a:solidFill>
                            <a:schemeClr val="tx1"/>
                          </a:solidFill>
                          <a:effectLst/>
                          <a:latin typeface="Times New Roman" pitchFamily="18" charset="0"/>
                          <a:cs typeface="Times New Roman" pitchFamily="18" charset="0"/>
                        </a:rPr>
                        <a:t>9</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/л</a:t>
                      </a:r>
                      <a:endParaRPr kumimoji="0" lang="ru-RU"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7</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450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58</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(18</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24</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8</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28</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254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06</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299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248,0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282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191</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199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62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(248;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319</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Times New Roman" pitchFamily="18"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1" i="0" u="none" strike="noStrike" cap="none" normalizeH="0" baseline="0" smtClean="0">
                          <a:ln>
                            <a:noFill/>
                          </a:ln>
                          <a:solidFill>
                            <a:schemeClr val="tx1"/>
                          </a:solidFill>
                          <a:effectLst/>
                          <a:latin typeface="Times New Roman" pitchFamily="18" charset="0"/>
                          <a:cs typeface="Times New Roman" pitchFamily="18" charset="0"/>
                        </a:rPr>
                        <a:t>0,009*</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004</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008</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4">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СОЭ, мм/час</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4</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8</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3,0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 5)</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3,0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 5)</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2,0</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 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1" i="0" u="none" strike="noStrike" cap="none" normalizeH="0" baseline="0" smtClean="0">
                          <a:ln>
                            <a:noFill/>
                          </a:ln>
                          <a:solidFill>
                            <a:schemeClr val="tx1"/>
                          </a:solidFill>
                          <a:effectLst/>
                          <a:latin typeface="Times New Roman" pitchFamily="18" charset="0"/>
                          <a:cs typeface="Times New Roman" pitchFamily="18" charset="0"/>
                        </a:rPr>
                        <a:t>0,000001*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008</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003</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007</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08</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4">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СРБ, мг/л</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7,5; 44,2)</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2,</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0,3</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55</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2</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4</a:t>
                      </a: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(0,6; 1,3)</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4</a:t>
                      </a:r>
                      <a:endPar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3</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0,5</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0,08*</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2</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01</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005</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1</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04</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0,</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003</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Достижение ремиссии,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 (%)</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 (0,0)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5/33 (15,2)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10/27 (37,0)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10/21 (47,6)</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12/19 (63,2)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11/18 (61,1)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9/15 (60,0)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8/10 (80,0)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0,016**</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84">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Достижение низкой активности заболевания, </a:t>
                      </a: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n </a:t>
                      </a: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 (0,0)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8/33 (24,2)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14/27 (51,9)</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10/21 (47.6)</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13/19 (68,4)</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13/18 (72,2)</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12/15 (80,0)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9/10 (90,0)</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28615">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tx1"/>
                          </a:solidFill>
                          <a:effectLst/>
                          <a:latin typeface="Times New Roman" pitchFamily="18" charset="0"/>
                          <a:cs typeface="Times New Roman" pitchFamily="18" charset="0"/>
                        </a:rPr>
                        <a:t>p</a:t>
                      </a:r>
                      <a:endParaRPr kumimoji="0" lang="en-US"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lgn="l">
                        <a:spcBef>
                          <a:spcPct val="20000"/>
                        </a:spcBef>
                        <a:buClr>
                          <a:schemeClr val="folHlink"/>
                        </a:buClr>
                        <a:buSzPct val="60000"/>
                        <a:buFont typeface="Wingdings" pitchFamily="2" charset="2"/>
                        <a:defRPr sz="2800">
                          <a:solidFill>
                            <a:schemeClr val="tx1"/>
                          </a:solidFill>
                          <a:latin typeface="Tahoma" pitchFamily="34" charset="0"/>
                        </a:defRPr>
                      </a:lvl1pPr>
                      <a:lvl2pPr marL="742950" indent="-285750" algn="l">
                        <a:spcBef>
                          <a:spcPct val="20000"/>
                        </a:spcBef>
                        <a:buClr>
                          <a:schemeClr val="hlink"/>
                        </a:buClr>
                        <a:buSzPct val="55000"/>
                        <a:buFont typeface="Wingdings" pitchFamily="2" charset="2"/>
                        <a:defRPr sz="2400">
                          <a:solidFill>
                            <a:schemeClr val="tx1"/>
                          </a:solidFill>
                          <a:latin typeface="Tahoma" pitchFamily="34" charset="0"/>
                        </a:defRPr>
                      </a:lvl2pPr>
                      <a:lvl3pPr marL="1143000" indent="-228600" algn="l">
                        <a:spcBef>
                          <a:spcPct val="20000"/>
                        </a:spcBef>
                        <a:buClr>
                          <a:schemeClr val="folHlink"/>
                        </a:buClr>
                        <a:buSzPct val="50000"/>
                        <a:buFont typeface="Wingdings" pitchFamily="2" charset="2"/>
                        <a:defRPr sz="2000">
                          <a:solidFill>
                            <a:schemeClr val="tx1"/>
                          </a:solidFill>
                          <a:latin typeface="Tahoma" pitchFamily="34" charset="0"/>
                        </a:defRPr>
                      </a:lvl3pPr>
                      <a:lvl4pPr marL="1600200" indent="-228600" algn="l">
                        <a:spcBef>
                          <a:spcPct val="20000"/>
                        </a:spcBef>
                        <a:buClr>
                          <a:schemeClr val="accent2"/>
                        </a:buClr>
                        <a:buSzPct val="55000"/>
                        <a:buFont typeface="Wingdings" pitchFamily="2" charset="2"/>
                        <a:defRPr>
                          <a:solidFill>
                            <a:schemeClr val="tx1"/>
                          </a:solidFill>
                          <a:latin typeface="Tahoma" pitchFamily="34" charset="0"/>
                        </a:defRPr>
                      </a:lvl4pPr>
                      <a:lvl5pPr marL="2057400" indent="-228600" algn="l">
                        <a:spcBef>
                          <a:spcPct val="20000"/>
                        </a:spcBef>
                        <a:buClr>
                          <a:schemeClr val="accent1"/>
                        </a:buClr>
                        <a:buSzPct val="50000"/>
                        <a:buFont typeface="Wingdings" pitchFamily="2" charset="2"/>
                        <a:defRPr>
                          <a:solidFill>
                            <a:schemeClr val="tx1"/>
                          </a:solidFill>
                          <a:latin typeface="Tahoma" pitchFamily="34" charset="0"/>
                        </a:defRPr>
                      </a:lvl5pPr>
                      <a:lvl6pPr marL="25146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6pPr>
                      <a:lvl7pPr marL="29718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7pPr>
                      <a:lvl8pPr marL="34290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8pPr>
                      <a:lvl9pPr marL="3886200" indent="-228600" fontAlgn="base">
                        <a:spcBef>
                          <a:spcPct val="20000"/>
                        </a:spcBef>
                        <a:spcAft>
                          <a:spcPct val="0"/>
                        </a:spcAft>
                        <a:buClr>
                          <a:schemeClr val="accent1"/>
                        </a:buClr>
                        <a:buSzPct val="50000"/>
                        <a:buFont typeface="Wingdings" pitchFamily="2" charset="2"/>
                        <a:defRPr>
                          <a:solidFill>
                            <a:schemeClr val="tx1"/>
                          </a:solidFill>
                          <a:latin typeface="Tahoma" pitchFamily="34" charset="0"/>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ru-RU" altLang="en-US" sz="900" b="0" i="0" u="none" strike="noStrike" cap="none" normalizeH="0" baseline="0" smtClean="0">
                          <a:ln>
                            <a:noFill/>
                          </a:ln>
                          <a:solidFill>
                            <a:schemeClr val="tx1"/>
                          </a:solidFill>
                          <a:effectLst/>
                          <a:latin typeface="Times New Roman" pitchFamily="18" charset="0"/>
                          <a:cs typeface="Times New Roman" pitchFamily="18" charset="0"/>
                        </a:rPr>
                        <a:t>0,00001**</a:t>
                      </a:r>
                      <a:endParaRPr kumimoji="0" lang="ru-RU" altLang="en-US" sz="900" b="0" i="0" u="none" strike="noStrike" cap="none" normalizeH="0" baseline="0" smtClean="0">
                        <a:ln>
                          <a:noFill/>
                        </a:ln>
                        <a:solidFill>
                          <a:schemeClr val="tx1"/>
                        </a:solidFill>
                        <a:effectLst/>
                        <a:latin typeface="Arial" pitchFamily="34" charset="0"/>
                      </a:endParaRPr>
                    </a:p>
                  </a:txBody>
                  <a:tcPr marT="45723" marB="45723"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title"/>
          </p:nvPr>
        </p:nvSpPr>
        <p:spPr>
          <a:xfrm>
            <a:off x="304800" y="-381000"/>
            <a:ext cx="8839200" cy="1462088"/>
          </a:xfrm>
        </p:spPr>
        <p:txBody>
          <a:bodyPr/>
          <a:lstStyle/>
          <a:p>
            <a:pPr algn="ctr" eaLnBrk="1" hangingPunct="1"/>
            <a:r>
              <a:rPr lang="ru-RU" altLang="en-US" sz="3200" b="1" smtClean="0">
                <a:latin typeface="Calibri" pitchFamily="34" charset="0"/>
              </a:rPr>
              <a:t>Динамика основных показателей активности ЮИА на фоне терапии ТЦЗ.</a:t>
            </a:r>
          </a:p>
        </p:txBody>
      </p:sp>
      <p:pic>
        <p:nvPicPr>
          <p:cNvPr id="40963" name="Picture 7"/>
          <p:cNvPicPr>
            <a:picLocks noChangeAspect="1" noChangeArrowheads="1"/>
          </p:cNvPicPr>
          <p:nvPr/>
        </p:nvPicPr>
        <p:blipFill>
          <a:blip r:embed="rId2"/>
          <a:srcRect/>
          <a:stretch>
            <a:fillRect/>
          </a:stretch>
        </p:blipFill>
        <p:spPr bwMode="auto">
          <a:xfrm>
            <a:off x="0" y="1065213"/>
            <a:ext cx="6172200" cy="3016250"/>
          </a:xfrm>
          <a:prstGeom prst="rect">
            <a:avLst/>
          </a:prstGeom>
          <a:noFill/>
          <a:ln w="9525">
            <a:noFill/>
            <a:miter lim="800000"/>
            <a:headEnd/>
            <a:tailEnd/>
          </a:ln>
          <a:effectLst/>
        </p:spPr>
      </p:pic>
      <p:pic>
        <p:nvPicPr>
          <p:cNvPr id="40964" name="Picture 8"/>
          <p:cNvPicPr>
            <a:picLocks noChangeAspect="1" noChangeArrowheads="1"/>
          </p:cNvPicPr>
          <p:nvPr/>
        </p:nvPicPr>
        <p:blipFill>
          <a:blip r:embed="rId3"/>
          <a:srcRect/>
          <a:stretch>
            <a:fillRect/>
          </a:stretch>
        </p:blipFill>
        <p:spPr bwMode="auto">
          <a:xfrm>
            <a:off x="2819400" y="4068763"/>
            <a:ext cx="6324600" cy="2789237"/>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304800" y="338137"/>
            <a:ext cx="8534400" cy="1143000"/>
          </a:xfrm>
          <a:noFill/>
          <a:ln/>
          <a:effectLst/>
        </p:spPr>
        <p:txBody>
          <a:bodyPr>
            <a:noAutofit/>
            <a:scene3d>
              <a:camera prst="orthographicFront"/>
              <a:lightRig rig="soft" dir="t">
                <a:rot lat="0" lon="0" rev="16800000"/>
              </a:lightRig>
            </a:scene3d>
            <a:sp3d prstMaterial="softEdge">
              <a:bevelT w="38100" h="38100"/>
            </a:sp3d>
          </a:bodyPr>
          <a:lstStyle/>
          <a:p>
            <a:pPr algn="l" fontAlgn="auto">
              <a:spcAft>
                <a:spcPts val="0"/>
              </a:spcAft>
              <a:defRPr/>
            </a:pPr>
            <a:r>
              <a:rPr lang="ru-RU" sz="2800" b="1" dirty="0">
                <a:solidFill>
                  <a:srgbClr val="002060"/>
                </a:solidFill>
                <a:ea typeface="Arial Unicode MS" pitchFamily="34" charset="-128"/>
                <a:cs typeface="Arial Unicode MS" pitchFamily="34" charset="-128"/>
              </a:rPr>
              <a:t>Синдром активации макрофагов - как </a:t>
            </a:r>
            <a:r>
              <a:rPr lang="ru-RU" sz="2800" b="1" dirty="0" err="1">
                <a:solidFill>
                  <a:srgbClr val="002060"/>
                </a:solidFill>
                <a:ea typeface="Arial Unicode MS" pitchFamily="34" charset="-128"/>
                <a:cs typeface="Arial Unicode MS" pitchFamily="34" charset="-128"/>
              </a:rPr>
              <a:t>жизнеугрожающее</a:t>
            </a:r>
            <a:r>
              <a:rPr lang="ru-RU" sz="2800" b="1" dirty="0">
                <a:solidFill>
                  <a:srgbClr val="002060"/>
                </a:solidFill>
                <a:ea typeface="Arial Unicode MS" pitchFamily="34" charset="-128"/>
                <a:cs typeface="Arial Unicode MS" pitchFamily="34" charset="-128"/>
              </a:rPr>
              <a:t> осложнение у больных с системным ЮА (6,7-13%)</a:t>
            </a:r>
          </a:p>
        </p:txBody>
      </p:sp>
      <p:sp>
        <p:nvSpPr>
          <p:cNvPr id="41987" name="AutoShape 7"/>
          <p:cNvSpPr>
            <a:spLocks noChangeArrowheads="1"/>
          </p:cNvSpPr>
          <p:nvPr/>
        </p:nvSpPr>
        <p:spPr bwMode="auto">
          <a:xfrm>
            <a:off x="3929058" y="2285994"/>
            <a:ext cx="642942" cy="619123"/>
          </a:xfrm>
          <a:prstGeom prst="downArrow">
            <a:avLst>
              <a:gd name="adj1" fmla="val 50000"/>
              <a:gd name="adj2" fmla="val 50245"/>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anchor="ctr"/>
          <a:lstStyle/>
          <a:p>
            <a:pPr>
              <a:defRPr/>
            </a:pPr>
            <a:endParaRPr lang="ru-RU"/>
          </a:p>
        </p:txBody>
      </p:sp>
      <p:sp>
        <p:nvSpPr>
          <p:cNvPr id="41988" name="Text Box 3"/>
          <p:cNvSpPr txBox="1">
            <a:spLocks noChangeArrowheads="1"/>
          </p:cNvSpPr>
          <p:nvPr/>
        </p:nvSpPr>
        <p:spPr bwMode="auto">
          <a:xfrm>
            <a:off x="357158" y="3143248"/>
            <a:ext cx="8253442" cy="3409952"/>
          </a:xfrm>
          <a:prstGeom prst="roundRect">
            <a:avLst/>
          </a:prstGeom>
          <a:solidFill>
            <a:schemeClr val="accent5">
              <a:lumMod val="20000"/>
              <a:lumOff val="80000"/>
            </a:schemeClr>
          </a:solidFill>
          <a:ln>
            <a:headEnd/>
            <a:tailEnd/>
          </a:ln>
        </p:spPr>
        <p:style>
          <a:lnRef idx="0">
            <a:schemeClr val="accent1"/>
          </a:lnRef>
          <a:fillRef idx="3">
            <a:schemeClr val="accent1"/>
          </a:fillRef>
          <a:effectRef idx="3">
            <a:schemeClr val="accent1"/>
          </a:effectRef>
          <a:fontRef idx="minor">
            <a:schemeClr val="lt1"/>
          </a:fontRef>
        </p:style>
        <p:txBody>
          <a:bodyPr/>
          <a:lstStyle/>
          <a:p>
            <a:pPr marL="628650" indent="-628650" eaLnBrk="0" hangingPunct="0">
              <a:buFont typeface="Arial" panose="020B0604020202020204" pitchFamily="34" charset="0"/>
              <a:buChar char="•"/>
              <a:defRPr/>
            </a:pPr>
            <a:r>
              <a:rPr lang="ru-RU" dirty="0" err="1" smtClean="0">
                <a:solidFill>
                  <a:schemeClr val="tx1"/>
                </a:solidFill>
                <a:latin typeface="Times New Roman" panose="02020603050405020304" pitchFamily="18" charset="0"/>
                <a:cs typeface="Times New Roman" panose="02020603050405020304" pitchFamily="18" charset="0"/>
              </a:rPr>
              <a:t>Персистирующая</a:t>
            </a:r>
            <a:r>
              <a:rPr lang="ru-RU" dirty="0" smtClean="0">
                <a:solidFill>
                  <a:schemeClr val="tx1"/>
                </a:solidFill>
                <a:latin typeface="Times New Roman" panose="02020603050405020304" pitchFamily="18" charset="0"/>
                <a:cs typeface="Times New Roman" panose="02020603050405020304" pitchFamily="18" charset="0"/>
              </a:rPr>
              <a:t> лихорадка</a:t>
            </a:r>
            <a:r>
              <a:rPr lang="en-US" dirty="0" smtClean="0">
                <a:solidFill>
                  <a:schemeClr val="tx1"/>
                </a:solidFill>
                <a:latin typeface="Times New Roman" panose="02020603050405020304" pitchFamily="18" charset="0"/>
                <a:cs typeface="Times New Roman" panose="02020603050405020304" pitchFamily="18" charset="0"/>
              </a:rPr>
              <a:t> &gt;38,5</a:t>
            </a:r>
            <a:endParaRPr lang="ru-RU" dirty="0" smtClean="0">
              <a:solidFill>
                <a:schemeClr val="tx1"/>
              </a:solidFill>
              <a:latin typeface="Times New Roman" panose="02020603050405020304" pitchFamily="18" charset="0"/>
              <a:cs typeface="Times New Roman" panose="02020603050405020304" pitchFamily="18" charset="0"/>
            </a:endParaRPr>
          </a:p>
          <a:p>
            <a:pPr marL="628650" indent="-628650" eaLnBrk="0" hangingPunct="0">
              <a:buFont typeface="Arial" panose="020B0604020202020204" pitchFamily="34" charset="0"/>
              <a:buChar char="•"/>
              <a:defRPr/>
            </a:pPr>
            <a:r>
              <a:rPr lang="ru-RU" dirty="0">
                <a:solidFill>
                  <a:schemeClr val="tx1"/>
                </a:solidFill>
                <a:latin typeface="Times New Roman" panose="02020603050405020304" pitchFamily="18" charset="0"/>
                <a:cs typeface="Times New Roman" panose="02020603050405020304" pitchFamily="18" charset="0"/>
              </a:rPr>
              <a:t>Г</a:t>
            </a:r>
            <a:r>
              <a:rPr lang="ru-RU" dirty="0" smtClean="0">
                <a:solidFill>
                  <a:schemeClr val="tx1"/>
                </a:solidFill>
                <a:latin typeface="Times New Roman" panose="02020603050405020304" pitchFamily="18" charset="0"/>
                <a:cs typeface="Times New Roman" panose="02020603050405020304" pitchFamily="18" charset="0"/>
              </a:rPr>
              <a:t>епатоспленомегалия</a:t>
            </a:r>
            <a:endParaRPr lang="ru-RU" dirty="0">
              <a:solidFill>
                <a:schemeClr val="tx1"/>
              </a:solidFill>
              <a:latin typeface="Times New Roman" panose="02020603050405020304" pitchFamily="18" charset="0"/>
              <a:cs typeface="Times New Roman" panose="02020603050405020304" pitchFamily="18" charset="0"/>
            </a:endParaRPr>
          </a:p>
          <a:p>
            <a:pPr marL="628650" indent="-628650" eaLnBrk="0" hangingPunct="0">
              <a:buFont typeface="Arial" panose="020B0604020202020204" pitchFamily="34" charset="0"/>
              <a:buChar char="•"/>
              <a:defRPr/>
            </a:pPr>
            <a:r>
              <a:rPr lang="ru-RU" dirty="0">
                <a:solidFill>
                  <a:schemeClr val="tx1"/>
                </a:solidFill>
                <a:latin typeface="Times New Roman" panose="02020603050405020304" pitchFamily="18" charset="0"/>
                <a:cs typeface="Times New Roman" panose="02020603050405020304" pitchFamily="18" charset="0"/>
              </a:rPr>
              <a:t>Неврологические нарушения</a:t>
            </a:r>
          </a:p>
          <a:p>
            <a:pPr marL="628650" indent="-628650" eaLnBrk="0" hangingPunct="0">
              <a:buFont typeface="Arial" panose="020B0604020202020204" pitchFamily="34" charset="0"/>
              <a:buChar char="•"/>
              <a:defRPr/>
            </a:pPr>
            <a:r>
              <a:rPr lang="ru-RU" dirty="0" err="1">
                <a:solidFill>
                  <a:schemeClr val="tx1"/>
                </a:solidFill>
                <a:latin typeface="Times New Roman" panose="02020603050405020304" pitchFamily="18" charset="0"/>
                <a:cs typeface="Times New Roman" panose="02020603050405020304" pitchFamily="18" charset="0"/>
              </a:rPr>
              <a:t>Коагулопатия</a:t>
            </a:r>
            <a:r>
              <a:rPr lang="ru-RU" dirty="0">
                <a:solidFill>
                  <a:schemeClr val="tx1"/>
                </a:solidFill>
                <a:latin typeface="Times New Roman" panose="02020603050405020304" pitchFamily="18" charset="0"/>
                <a:cs typeface="Times New Roman" panose="02020603050405020304" pitchFamily="18" charset="0"/>
              </a:rPr>
              <a:t>, геморрагический синдром</a:t>
            </a:r>
          </a:p>
          <a:p>
            <a:pPr marL="628650" indent="-628650" eaLnBrk="0" hangingPunct="0">
              <a:buFont typeface="Arial" panose="020B0604020202020204" pitchFamily="34" charset="0"/>
              <a:buChar char="•"/>
              <a:defRPr/>
            </a:pPr>
            <a:r>
              <a:rPr lang="ru-RU" dirty="0">
                <a:solidFill>
                  <a:schemeClr val="tx1"/>
                </a:solidFill>
                <a:latin typeface="Times New Roman" panose="02020603050405020304" pitchFamily="18" charset="0"/>
                <a:cs typeface="Times New Roman" panose="02020603050405020304" pitchFamily="18" charset="0"/>
              </a:rPr>
              <a:t>Парадоксальное улучшение артрита</a:t>
            </a:r>
          </a:p>
          <a:p>
            <a:pPr marL="628650" indent="-628650" eaLnBrk="0" hangingPunct="0">
              <a:buFont typeface="Arial" panose="020B0604020202020204" pitchFamily="34" charset="0"/>
              <a:buChar char="•"/>
              <a:defRPr/>
            </a:pPr>
            <a:r>
              <a:rPr lang="ru-RU" dirty="0" err="1">
                <a:solidFill>
                  <a:schemeClr val="tx1"/>
                </a:solidFill>
                <a:latin typeface="Times New Roman" panose="02020603050405020304" pitchFamily="18" charset="0"/>
                <a:cs typeface="Times New Roman" panose="02020603050405020304" pitchFamily="18" charset="0"/>
              </a:rPr>
              <a:t>Цитопения</a:t>
            </a:r>
            <a:r>
              <a:rPr lang="ru-RU" dirty="0">
                <a:solidFill>
                  <a:schemeClr val="tx1"/>
                </a:solidFill>
                <a:latin typeface="Times New Roman" panose="02020603050405020304" pitchFamily="18" charset="0"/>
                <a:cs typeface="Times New Roman" panose="02020603050405020304" pitchFamily="18" charset="0"/>
              </a:rPr>
              <a:t> в 2х ростках (</a:t>
            </a:r>
            <a:r>
              <a:rPr lang="ru-RU" dirty="0" err="1">
                <a:solidFill>
                  <a:schemeClr val="tx1"/>
                </a:solidFill>
                <a:latin typeface="Times New Roman" panose="02020603050405020304" pitchFamily="18" charset="0"/>
                <a:cs typeface="Times New Roman" panose="02020603050405020304" pitchFamily="18" charset="0"/>
              </a:rPr>
              <a:t>Нв</a:t>
            </a:r>
            <a:r>
              <a:rPr lang="ru-RU" dirty="0">
                <a:solidFill>
                  <a:schemeClr val="tx1"/>
                </a:solidFill>
                <a:latin typeface="Times New Roman" panose="02020603050405020304" pitchFamily="18" charset="0"/>
                <a:cs typeface="Times New Roman" panose="02020603050405020304" pitchFamily="18" charset="0"/>
              </a:rPr>
              <a:t>&lt;90, лейкоцитов, нейтрофилов &lt;1х10х9 </a:t>
            </a:r>
            <a:r>
              <a:rPr lang="ru-RU" dirty="0" smtClean="0">
                <a:solidFill>
                  <a:schemeClr val="tx1"/>
                </a:solidFill>
                <a:latin typeface="Times New Roman" panose="02020603050405020304" pitchFamily="18" charset="0"/>
                <a:cs typeface="Times New Roman" panose="02020603050405020304" pitchFamily="18" charset="0"/>
              </a:rPr>
              <a:t>тромбоцитов&lt;150</a:t>
            </a:r>
            <a:r>
              <a:rPr lang="ru-RU" dirty="0">
                <a:solidFill>
                  <a:schemeClr val="tx1"/>
                </a:solidFill>
                <a:latin typeface="Times New Roman" panose="02020603050405020304" pitchFamily="18" charset="0"/>
                <a:cs typeface="Times New Roman" panose="02020603050405020304" pitchFamily="18" charset="0"/>
              </a:rPr>
              <a:t>, </a:t>
            </a:r>
            <a:r>
              <a:rPr lang="ru-RU" dirty="0" err="1">
                <a:solidFill>
                  <a:schemeClr val="tx1"/>
                </a:solidFill>
                <a:latin typeface="Times New Roman" panose="02020603050405020304" pitchFamily="18" charset="0"/>
                <a:cs typeface="Times New Roman" panose="02020603050405020304" pitchFamily="18" charset="0"/>
              </a:rPr>
              <a:t>↓СОЭ</a:t>
            </a:r>
            <a:r>
              <a:rPr lang="ru-RU" dirty="0">
                <a:solidFill>
                  <a:schemeClr val="tx1"/>
                </a:solidFill>
                <a:latin typeface="Times New Roman" panose="02020603050405020304" pitchFamily="18" charset="0"/>
                <a:cs typeface="Times New Roman" panose="02020603050405020304" pitchFamily="18" charset="0"/>
              </a:rPr>
              <a:t>, </a:t>
            </a:r>
            <a:r>
              <a:rPr lang="ru-RU" dirty="0" err="1">
                <a:solidFill>
                  <a:schemeClr val="tx1"/>
                </a:solidFill>
                <a:latin typeface="Times New Roman" panose="02020603050405020304" pitchFamily="18" charset="0"/>
                <a:cs typeface="Times New Roman" panose="02020603050405020304" pitchFamily="18" charset="0"/>
              </a:rPr>
              <a:t>↓фибриногена</a:t>
            </a:r>
            <a:r>
              <a:rPr lang="ru-RU" dirty="0">
                <a:solidFill>
                  <a:schemeClr val="tx1"/>
                </a:solidFill>
                <a:latin typeface="Times New Roman" panose="02020603050405020304" pitchFamily="18" charset="0"/>
                <a:cs typeface="Times New Roman" panose="02020603050405020304" pitchFamily="18" charset="0"/>
              </a:rPr>
              <a:t>, </a:t>
            </a:r>
            <a:r>
              <a:rPr lang="ru-RU" dirty="0" err="1">
                <a:solidFill>
                  <a:schemeClr val="tx1"/>
                </a:solidFill>
                <a:latin typeface="Times New Roman" panose="02020603050405020304" pitchFamily="18" charset="0"/>
                <a:cs typeface="Times New Roman" panose="02020603050405020304" pitchFamily="18" charset="0"/>
              </a:rPr>
              <a:t>↑триглицеридов</a:t>
            </a:r>
            <a:endParaRPr lang="ru-RU" dirty="0">
              <a:solidFill>
                <a:schemeClr val="tx1"/>
              </a:solidFill>
              <a:latin typeface="Times New Roman" panose="02020603050405020304" pitchFamily="18" charset="0"/>
              <a:cs typeface="Times New Roman" panose="02020603050405020304" pitchFamily="18" charset="0"/>
            </a:endParaRPr>
          </a:p>
          <a:p>
            <a:pPr marL="628650" indent="-628650" eaLnBrk="0" hangingPunct="0">
              <a:buFont typeface="Arial" panose="020B0604020202020204" pitchFamily="34" charset="0"/>
              <a:buChar char="•"/>
              <a:defRPr/>
            </a:pPr>
            <a:r>
              <a:rPr lang="ru-RU" dirty="0">
                <a:solidFill>
                  <a:schemeClr val="tx1"/>
                </a:solidFill>
                <a:latin typeface="Times New Roman" panose="02020603050405020304" pitchFamily="18" charset="0"/>
                <a:cs typeface="Times New Roman" panose="02020603050405020304" pitchFamily="18" charset="0"/>
              </a:rPr>
              <a:t>↑ уровня печеночных ферментов, ЛДГ, </a:t>
            </a:r>
            <a:r>
              <a:rPr lang="ru-RU" dirty="0" err="1">
                <a:solidFill>
                  <a:schemeClr val="tx1"/>
                </a:solidFill>
                <a:latin typeface="Times New Roman" panose="02020603050405020304" pitchFamily="18" charset="0"/>
                <a:cs typeface="Times New Roman" panose="02020603050405020304" pitchFamily="18" charset="0"/>
              </a:rPr>
              <a:t>ферритина</a:t>
            </a:r>
            <a:endParaRPr lang="ru-RU" dirty="0">
              <a:solidFill>
                <a:schemeClr val="tx1"/>
              </a:solidFill>
              <a:latin typeface="Times New Roman" panose="02020603050405020304" pitchFamily="18" charset="0"/>
              <a:cs typeface="Times New Roman" panose="02020603050405020304" pitchFamily="18" charset="0"/>
            </a:endParaRPr>
          </a:p>
          <a:p>
            <a:pPr marL="628650" indent="-628650" eaLnBrk="0" hangingPunct="0">
              <a:buFont typeface="Arial" panose="020B0604020202020204" pitchFamily="34" charset="0"/>
              <a:buChar char="•"/>
              <a:defRPr/>
            </a:pPr>
            <a:r>
              <a:rPr lang="ru-RU" dirty="0" err="1">
                <a:solidFill>
                  <a:schemeClr val="tx1"/>
                </a:solidFill>
                <a:latin typeface="Times New Roman" panose="02020603050405020304" pitchFamily="18" charset="0"/>
                <a:cs typeface="Times New Roman" panose="02020603050405020304" pitchFamily="18" charset="0"/>
              </a:rPr>
              <a:t>КМП-гемофагоцитоз</a:t>
            </a:r>
            <a:endParaRPr lang="ru-RU" dirty="0">
              <a:solidFill>
                <a:schemeClr val="tx1"/>
              </a:solidFill>
              <a:latin typeface="Times New Roman" panose="02020603050405020304" pitchFamily="18" charset="0"/>
              <a:cs typeface="Times New Roman" panose="02020603050405020304" pitchFamily="18" charset="0"/>
            </a:endParaRPr>
          </a:p>
          <a:p>
            <a:pPr marL="628650" indent="-628650" eaLnBrk="0" hangingPunct="0">
              <a:buFont typeface="Arial" panose="020B0604020202020204" pitchFamily="34" charset="0"/>
              <a:buChar char="•"/>
              <a:defRPr/>
            </a:pPr>
            <a:r>
              <a:rPr lang="ru-RU" dirty="0">
                <a:solidFill>
                  <a:schemeClr val="tx1"/>
                </a:solidFill>
                <a:latin typeface="Times New Roman" panose="02020603050405020304" pitchFamily="18" charset="0"/>
                <a:cs typeface="Times New Roman" panose="02020603050405020304" pitchFamily="18" charset="0"/>
              </a:rPr>
              <a:t>Печеночная и почечная, легочная недостаточность</a:t>
            </a:r>
          </a:p>
          <a:p>
            <a:pPr marL="628650" indent="-628650" eaLnBrk="0" hangingPunct="0">
              <a:buFont typeface="Arial" panose="020B0604020202020204" pitchFamily="34" charset="0"/>
              <a:buChar char="•"/>
              <a:defRPr/>
            </a:pPr>
            <a:r>
              <a:rPr lang="ru-RU" dirty="0">
                <a:solidFill>
                  <a:schemeClr val="tx1"/>
                </a:solidFill>
                <a:latin typeface="Times New Roman" panose="02020603050405020304" pitchFamily="18" charset="0"/>
                <a:cs typeface="Times New Roman" panose="02020603050405020304" pitchFamily="18" charset="0"/>
              </a:rPr>
              <a:t>Летальность 8-30%</a:t>
            </a:r>
          </a:p>
        </p:txBody>
      </p:sp>
      <p:sp>
        <p:nvSpPr>
          <p:cNvPr id="64522" name="Text Box 10"/>
          <p:cNvSpPr txBox="1">
            <a:spLocks noChangeArrowheads="1"/>
          </p:cNvSpPr>
          <p:nvPr/>
        </p:nvSpPr>
        <p:spPr bwMode="auto">
          <a:xfrm>
            <a:off x="228600" y="1600202"/>
            <a:ext cx="6934200" cy="646113"/>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defRPr/>
            </a:pPr>
            <a:r>
              <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Вторичный </a:t>
            </a:r>
            <a:r>
              <a:rPr lang="ru-RU"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гемофагоцитарный</a:t>
            </a:r>
            <a:r>
              <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dirty="0" err="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лимфогистиоцитоз</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defRPr/>
            </a:pPr>
            <a:r>
              <a:rPr lang="ru-RU" u="sng"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Причины</a:t>
            </a:r>
            <a:r>
              <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само заболевание, инфекции, препараты</a:t>
            </a:r>
          </a:p>
        </p:txBody>
      </p:sp>
    </p:spTree>
    <p:extLst>
      <p:ext uri="{BB962C8B-B14F-4D97-AF65-F5344CB8AC3E}">
        <p14:creationId xmlns:p14="http://schemas.microsoft.com/office/powerpoint/2010/main" xmlns="" val="104965478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699216-82C6-4730-8BD8-F4C7B31CABF0}"/>
              </a:ext>
            </a:extLst>
          </p:cNvPr>
          <p:cNvSpPr>
            <a:spLocks noGrp="1"/>
          </p:cNvSpPr>
          <p:nvPr>
            <p:ph type="title"/>
          </p:nvPr>
        </p:nvSpPr>
        <p:spPr>
          <a:xfrm>
            <a:off x="457200" y="152400"/>
            <a:ext cx="8229600" cy="1143000"/>
          </a:xfrm>
        </p:spPr>
        <p:txBody>
          <a:bodyPr>
            <a:normAutofit/>
          </a:bodyPr>
          <a:lstStyle/>
          <a:p>
            <a:pPr algn="l">
              <a:defRPr/>
            </a:pPr>
            <a:r>
              <a:rPr lang="ru-RU" sz="2800" b="1" dirty="0">
                <a:solidFill>
                  <a:srgbClr val="002060"/>
                </a:solidFill>
                <a:ea typeface="Arial Unicode MS" pitchFamily="34" charset="-128"/>
                <a:cs typeface="Arial Unicode MS" pitchFamily="34" charset="-128"/>
              </a:rPr>
              <a:t>Регистр </a:t>
            </a:r>
            <a:r>
              <a:rPr lang="en-GB" sz="2800" b="1" dirty="0" err="1">
                <a:solidFill>
                  <a:srgbClr val="002060"/>
                </a:solidFill>
                <a:ea typeface="Arial Unicode MS" pitchFamily="34" charset="-128"/>
                <a:cs typeface="Arial Unicode MS" pitchFamily="34" charset="-128"/>
              </a:rPr>
              <a:t>BiKeR</a:t>
            </a:r>
            <a:r>
              <a:rPr lang="en-GB" sz="2800" b="1" dirty="0">
                <a:solidFill>
                  <a:srgbClr val="002060"/>
                </a:solidFill>
                <a:ea typeface="Arial Unicode MS" pitchFamily="34" charset="-128"/>
                <a:cs typeface="Arial Unicode MS" pitchFamily="34" charset="-128"/>
              </a:rPr>
              <a:t>  </a:t>
            </a:r>
            <a:r>
              <a:rPr lang="ru-RU" sz="2800" b="1" dirty="0">
                <a:solidFill>
                  <a:srgbClr val="002060"/>
                </a:solidFill>
                <a:ea typeface="Arial Unicode MS" pitchFamily="34" charset="-128"/>
                <a:cs typeface="Arial Unicode MS" pitchFamily="34" charset="-128"/>
              </a:rPr>
              <a:t>изучал эффективность раннего применения БТ при сЮИА</a:t>
            </a:r>
            <a:endParaRPr lang="en-GB" sz="2800" b="1" dirty="0">
              <a:solidFill>
                <a:srgbClr val="002060"/>
              </a:solidFill>
              <a:ea typeface="Arial Unicode MS" pitchFamily="34" charset="-128"/>
              <a:cs typeface="Arial Unicode MS" pitchFamily="34" charset="-128"/>
            </a:endParaRPr>
          </a:p>
        </p:txBody>
      </p:sp>
      <p:sp>
        <p:nvSpPr>
          <p:cNvPr id="64" name="Text Placeholder 63">
            <a:extLst>
              <a:ext uri="{FF2B5EF4-FFF2-40B4-BE49-F238E27FC236}">
                <a16:creationId xmlns:a16="http://schemas.microsoft.com/office/drawing/2014/main" xmlns="" id="{4F09305D-2182-4FD5-A623-85211BDED5D8}"/>
              </a:ext>
            </a:extLst>
          </p:cNvPr>
          <p:cNvSpPr>
            <a:spLocks noGrp="1"/>
          </p:cNvSpPr>
          <p:nvPr>
            <p:ph type="body" sz="quarter" idx="10"/>
          </p:nvPr>
        </p:nvSpPr>
        <p:spPr>
          <a:xfrm>
            <a:off x="359701" y="6303168"/>
            <a:ext cx="4254370" cy="249299"/>
          </a:xfrm>
        </p:spPr>
        <p:txBody>
          <a:bodyPr/>
          <a:lstStyle/>
          <a:p>
            <a:r>
              <a:rPr lang="de-DE" dirty="0"/>
              <a:t>BiKeR=Biologika in der Kinderrheumatologie; </a:t>
            </a:r>
            <a:r>
              <a:rPr lang="en-GB" dirty="0"/>
              <a:t>JADAS 10=</a:t>
            </a:r>
            <a:r>
              <a:rPr lang="en-US" dirty="0"/>
              <a:t>Juvenile Disease Activity Score 10; </a:t>
            </a:r>
            <a:br>
              <a:rPr lang="en-US" dirty="0"/>
            </a:br>
            <a:r>
              <a:rPr lang="ru-RU" dirty="0" smtClean="0"/>
              <a:t>сЮИА – системный ювенильный идиопатический артрит</a:t>
            </a:r>
            <a:endParaRPr lang="en-GB" dirty="0"/>
          </a:p>
        </p:txBody>
      </p:sp>
      <p:sp>
        <p:nvSpPr>
          <p:cNvPr id="65" name="Text Placeholder 64">
            <a:extLst>
              <a:ext uri="{FF2B5EF4-FFF2-40B4-BE49-F238E27FC236}">
                <a16:creationId xmlns:a16="http://schemas.microsoft.com/office/drawing/2014/main" xmlns="" id="{25C431C1-C304-4758-9D60-02ADB6D29E19}"/>
              </a:ext>
            </a:extLst>
          </p:cNvPr>
          <p:cNvSpPr>
            <a:spLocks noGrp="1"/>
          </p:cNvSpPr>
          <p:nvPr>
            <p:ph type="body" sz="quarter" idx="11"/>
          </p:nvPr>
        </p:nvSpPr>
        <p:spPr>
          <a:xfrm>
            <a:off x="6028933" y="6427815"/>
            <a:ext cx="2699457" cy="124650"/>
          </a:xfrm>
        </p:spPr>
        <p:txBody>
          <a:bodyPr/>
          <a:lstStyle/>
          <a:p>
            <a:r>
              <a:rPr lang="en-US" dirty="0" err="1"/>
              <a:t>Horneff</a:t>
            </a:r>
            <a:r>
              <a:rPr lang="en-US" dirty="0"/>
              <a:t> G et al. Arthritis Research &amp; Therapy 2017;19:256</a:t>
            </a:r>
            <a:endParaRPr lang="en-GB" dirty="0"/>
          </a:p>
        </p:txBody>
      </p:sp>
      <p:sp>
        <p:nvSpPr>
          <p:cNvPr id="66" name="Content Placeholder 65">
            <a:extLst>
              <a:ext uri="{FF2B5EF4-FFF2-40B4-BE49-F238E27FC236}">
                <a16:creationId xmlns:a16="http://schemas.microsoft.com/office/drawing/2014/main" xmlns="" id="{1670F107-8C1B-410D-B0E2-BDF971DF880A}"/>
              </a:ext>
            </a:extLst>
          </p:cNvPr>
          <p:cNvSpPr>
            <a:spLocks noGrp="1"/>
          </p:cNvSpPr>
          <p:nvPr>
            <p:ph sz="quarter" idx="12"/>
          </p:nvPr>
        </p:nvSpPr>
        <p:spPr/>
        <p:txBody>
          <a:bodyPr/>
          <a:lstStyle/>
          <a:p>
            <a:r>
              <a:rPr lang="ru-RU" sz="1800" b="1" dirty="0" smtClean="0"/>
              <a:t>Рекомендовано раннее применение биологической терапии ( БТ) при сЮИА </a:t>
            </a:r>
            <a:endParaRPr lang="en-US" sz="1800" b="1" dirty="0"/>
          </a:p>
          <a:p>
            <a:pPr lvl="1"/>
            <a:r>
              <a:rPr lang="ru-RU" sz="1600" dirty="0" smtClean="0"/>
              <a:t> Из-за потенциального окна возможности </a:t>
            </a:r>
            <a:endParaRPr lang="en-US" sz="1600" dirty="0"/>
          </a:p>
          <a:p>
            <a:r>
              <a:rPr lang="en-US" sz="1800" dirty="0" err="1"/>
              <a:t>BiKeR</a:t>
            </a:r>
            <a:r>
              <a:rPr lang="en-US" sz="1800" dirty="0"/>
              <a:t>  </a:t>
            </a:r>
            <a:r>
              <a:rPr lang="ru-RU" sz="1800" dirty="0" smtClean="0"/>
              <a:t>рекомендации : раннее применение БТ ведет ремисии</a:t>
            </a:r>
            <a:endParaRPr lang="en-GB" sz="1800" dirty="0"/>
          </a:p>
          <a:p>
            <a:endParaRPr lang="en-GB" b="1" dirty="0"/>
          </a:p>
        </p:txBody>
      </p:sp>
      <p:graphicFrame>
        <p:nvGraphicFramePr>
          <p:cNvPr id="35" name="Content Placeholder 5">
            <a:extLst>
              <a:ext uri="{FF2B5EF4-FFF2-40B4-BE49-F238E27FC236}">
                <a16:creationId xmlns:a16="http://schemas.microsoft.com/office/drawing/2014/main" xmlns="" id="{7CBD819E-09B9-4146-B215-147B82B1F172}"/>
              </a:ext>
            </a:extLst>
          </p:cNvPr>
          <p:cNvGraphicFramePr>
            <a:graphicFrameLocks/>
          </p:cNvGraphicFramePr>
          <p:nvPr>
            <p:extLst/>
          </p:nvPr>
        </p:nvGraphicFramePr>
        <p:xfrm>
          <a:off x="394663" y="2849665"/>
          <a:ext cx="3960118" cy="2645785"/>
        </p:xfrm>
        <a:graphic>
          <a:graphicData uri="http://schemas.openxmlformats.org/drawingml/2006/chart">
            <c:chart xmlns:c="http://schemas.openxmlformats.org/drawingml/2006/chart" xmlns:r="http://schemas.openxmlformats.org/officeDocument/2006/relationships" r:id="rId2"/>
          </a:graphicData>
        </a:graphic>
      </p:graphicFrame>
      <p:sp>
        <p:nvSpPr>
          <p:cNvPr id="34" name="Rectangle 33">
            <a:extLst>
              <a:ext uri="{FF2B5EF4-FFF2-40B4-BE49-F238E27FC236}">
                <a16:creationId xmlns:a16="http://schemas.microsoft.com/office/drawing/2014/main" xmlns="" id="{F0163202-12B7-43ED-97FA-203CDA005417}"/>
              </a:ext>
            </a:extLst>
          </p:cNvPr>
          <p:cNvSpPr/>
          <p:nvPr/>
        </p:nvSpPr>
        <p:spPr>
          <a:xfrm rot="16200000">
            <a:off x="-885346" y="3703224"/>
            <a:ext cx="2837710" cy="523220"/>
          </a:xfrm>
          <a:prstGeom prst="rect">
            <a:avLst/>
          </a:prstGeom>
        </p:spPr>
        <p:txBody>
          <a:bodyPr wrap="square">
            <a:spAutoFit/>
          </a:bodyPr>
          <a:lstStyle/>
          <a:p>
            <a:pPr algn="ctr"/>
            <a:r>
              <a:rPr lang="en-GB" sz="1400" b="1" dirty="0"/>
              <a:t>Patients with </a:t>
            </a:r>
            <a:br>
              <a:rPr lang="en-GB" sz="1400" b="1" dirty="0"/>
            </a:br>
            <a:r>
              <a:rPr lang="en-US" sz="1400" b="1" dirty="0"/>
              <a:t>JADAS-10 ≤1 </a:t>
            </a:r>
            <a:r>
              <a:rPr lang="en-GB" sz="1400" b="1" dirty="0"/>
              <a:t>(%)</a:t>
            </a:r>
          </a:p>
        </p:txBody>
      </p:sp>
      <p:grpSp>
        <p:nvGrpSpPr>
          <p:cNvPr id="3" name="Group 60">
            <a:extLst>
              <a:ext uri="{FF2B5EF4-FFF2-40B4-BE49-F238E27FC236}">
                <a16:creationId xmlns:a16="http://schemas.microsoft.com/office/drawing/2014/main" xmlns="" id="{41B62BD8-46AB-4F96-8F12-15F62D61705E}"/>
              </a:ext>
            </a:extLst>
          </p:cNvPr>
          <p:cNvGrpSpPr/>
          <p:nvPr/>
        </p:nvGrpSpPr>
        <p:grpSpPr>
          <a:xfrm>
            <a:off x="1979560" y="2936886"/>
            <a:ext cx="1620186" cy="923193"/>
            <a:chOff x="2029894" y="2907323"/>
            <a:chExt cx="1620186" cy="923193"/>
          </a:xfrm>
        </p:grpSpPr>
        <p:cxnSp>
          <p:nvCxnSpPr>
            <p:cNvPr id="36" name="Straight Connector 35">
              <a:extLst>
                <a:ext uri="{FF2B5EF4-FFF2-40B4-BE49-F238E27FC236}">
                  <a16:creationId xmlns:a16="http://schemas.microsoft.com/office/drawing/2014/main" xmlns="" id="{4DF8C691-0250-49B5-92A4-414197D889D7}"/>
                </a:ext>
              </a:extLst>
            </p:cNvPr>
            <p:cNvCxnSpPr>
              <a:cxnSpLocks/>
            </p:cNvCxnSpPr>
            <p:nvPr/>
          </p:nvCxnSpPr>
          <p:spPr bwMode="auto">
            <a:xfrm flipV="1">
              <a:off x="2030101" y="2907323"/>
              <a:ext cx="0" cy="26377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7" name="Straight Connector 36">
              <a:extLst>
                <a:ext uri="{FF2B5EF4-FFF2-40B4-BE49-F238E27FC236}">
                  <a16:creationId xmlns:a16="http://schemas.microsoft.com/office/drawing/2014/main" xmlns="" id="{2CA1E719-1D9A-4D14-8AF8-69278F6E032B}"/>
                </a:ext>
              </a:extLst>
            </p:cNvPr>
            <p:cNvCxnSpPr>
              <a:cxnSpLocks/>
            </p:cNvCxnSpPr>
            <p:nvPr/>
          </p:nvCxnSpPr>
          <p:spPr bwMode="auto">
            <a:xfrm flipV="1">
              <a:off x="3650080" y="2907324"/>
              <a:ext cx="0" cy="92319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38" name="Straight Connector 37">
              <a:extLst>
                <a:ext uri="{FF2B5EF4-FFF2-40B4-BE49-F238E27FC236}">
                  <a16:creationId xmlns:a16="http://schemas.microsoft.com/office/drawing/2014/main" xmlns="" id="{C210CB6F-658C-4AE7-9AD8-976D7BE93153}"/>
                </a:ext>
              </a:extLst>
            </p:cNvPr>
            <p:cNvCxnSpPr>
              <a:cxnSpLocks/>
            </p:cNvCxnSpPr>
            <p:nvPr/>
          </p:nvCxnSpPr>
          <p:spPr bwMode="auto">
            <a:xfrm>
              <a:off x="2029894" y="2907323"/>
              <a:ext cx="161139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39" name="TextBox 38">
            <a:extLst>
              <a:ext uri="{FF2B5EF4-FFF2-40B4-BE49-F238E27FC236}">
                <a16:creationId xmlns:a16="http://schemas.microsoft.com/office/drawing/2014/main" xmlns="" id="{9F02FD5C-29CE-48F8-B8D6-BB9A9CF09E6F}"/>
              </a:ext>
            </a:extLst>
          </p:cNvPr>
          <p:cNvSpPr txBox="1"/>
          <p:nvPr/>
        </p:nvSpPr>
        <p:spPr>
          <a:xfrm>
            <a:off x="2340695" y="2697501"/>
            <a:ext cx="694421" cy="276999"/>
          </a:xfrm>
          <a:prstGeom prst="rect">
            <a:avLst/>
          </a:prstGeom>
          <a:noFill/>
        </p:spPr>
        <p:txBody>
          <a:bodyPr wrap="none" rtlCol="0">
            <a:spAutoFit/>
          </a:bodyPr>
          <a:lstStyle/>
          <a:p>
            <a:r>
              <a:rPr lang="en-GB" sz="1200" dirty="0"/>
              <a:t>p=0.012</a:t>
            </a:r>
          </a:p>
        </p:txBody>
      </p:sp>
      <p:graphicFrame>
        <p:nvGraphicFramePr>
          <p:cNvPr id="51" name="Content Placeholder 5">
            <a:extLst>
              <a:ext uri="{FF2B5EF4-FFF2-40B4-BE49-F238E27FC236}">
                <a16:creationId xmlns:a16="http://schemas.microsoft.com/office/drawing/2014/main" xmlns="" id="{60460C48-5AE6-4938-ADA4-FE8394C2EFBF}"/>
              </a:ext>
            </a:extLst>
          </p:cNvPr>
          <p:cNvGraphicFramePr>
            <a:graphicFrameLocks/>
          </p:cNvGraphicFramePr>
          <p:nvPr>
            <p:extLst/>
          </p:nvPr>
        </p:nvGraphicFramePr>
        <p:xfrm>
          <a:off x="4819955" y="2849987"/>
          <a:ext cx="3960118" cy="2648399"/>
        </p:xfrm>
        <a:graphic>
          <a:graphicData uri="http://schemas.openxmlformats.org/drawingml/2006/chart">
            <c:chart xmlns:c="http://schemas.openxmlformats.org/drawingml/2006/chart" xmlns:r="http://schemas.openxmlformats.org/officeDocument/2006/relationships" r:id="rId3"/>
          </a:graphicData>
        </a:graphic>
      </p:graphicFrame>
      <p:sp>
        <p:nvSpPr>
          <p:cNvPr id="50" name="Rectangle 49">
            <a:extLst>
              <a:ext uri="{FF2B5EF4-FFF2-40B4-BE49-F238E27FC236}">
                <a16:creationId xmlns:a16="http://schemas.microsoft.com/office/drawing/2014/main" xmlns="" id="{7E3123AC-EB14-42C2-8E74-495127C5DE39}"/>
              </a:ext>
            </a:extLst>
          </p:cNvPr>
          <p:cNvSpPr/>
          <p:nvPr/>
        </p:nvSpPr>
        <p:spPr>
          <a:xfrm rot="16200000">
            <a:off x="3524658" y="3703224"/>
            <a:ext cx="2820574" cy="523220"/>
          </a:xfrm>
          <a:prstGeom prst="rect">
            <a:avLst/>
          </a:prstGeom>
        </p:spPr>
        <p:txBody>
          <a:bodyPr wrap="square">
            <a:spAutoFit/>
          </a:bodyPr>
          <a:lstStyle/>
          <a:p>
            <a:pPr algn="ctr"/>
            <a:r>
              <a:rPr lang="en-GB" sz="1400" b="1" dirty="0"/>
              <a:t>Patients with </a:t>
            </a:r>
            <a:br>
              <a:rPr lang="en-GB" sz="1400" b="1" dirty="0"/>
            </a:br>
            <a:r>
              <a:rPr lang="en-US" sz="1400" b="1" dirty="0"/>
              <a:t>JADAS-10 ≤1 </a:t>
            </a:r>
            <a:r>
              <a:rPr lang="en-GB" sz="1400" b="1" dirty="0"/>
              <a:t>(%)</a:t>
            </a:r>
          </a:p>
        </p:txBody>
      </p:sp>
      <p:grpSp>
        <p:nvGrpSpPr>
          <p:cNvPr id="4" name="Group 61">
            <a:extLst>
              <a:ext uri="{FF2B5EF4-FFF2-40B4-BE49-F238E27FC236}">
                <a16:creationId xmlns:a16="http://schemas.microsoft.com/office/drawing/2014/main" xmlns="" id="{DE1C81E8-3718-4123-ABE2-02767A5D8A4E}"/>
              </a:ext>
            </a:extLst>
          </p:cNvPr>
          <p:cNvGrpSpPr/>
          <p:nvPr/>
        </p:nvGrpSpPr>
        <p:grpSpPr>
          <a:xfrm>
            <a:off x="6361056" y="2910507"/>
            <a:ext cx="1620186" cy="1134205"/>
            <a:chOff x="6411390" y="2910259"/>
            <a:chExt cx="1620186" cy="1134205"/>
          </a:xfrm>
        </p:grpSpPr>
        <p:cxnSp>
          <p:nvCxnSpPr>
            <p:cNvPr id="52" name="Straight Connector 51">
              <a:extLst>
                <a:ext uri="{FF2B5EF4-FFF2-40B4-BE49-F238E27FC236}">
                  <a16:creationId xmlns:a16="http://schemas.microsoft.com/office/drawing/2014/main" xmlns="" id="{976760FC-3B25-4233-ABC3-EB3ED8854833}"/>
                </a:ext>
              </a:extLst>
            </p:cNvPr>
            <p:cNvCxnSpPr/>
            <p:nvPr/>
          </p:nvCxnSpPr>
          <p:spPr bwMode="auto">
            <a:xfrm flipV="1">
              <a:off x="6411597" y="2910259"/>
              <a:ext cx="0" cy="17145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3" name="Straight Connector 52">
              <a:extLst>
                <a:ext uri="{FF2B5EF4-FFF2-40B4-BE49-F238E27FC236}">
                  <a16:creationId xmlns:a16="http://schemas.microsoft.com/office/drawing/2014/main" xmlns="" id="{F525BCC1-2A61-463C-8CF2-F69F27AA75C9}"/>
                </a:ext>
              </a:extLst>
            </p:cNvPr>
            <p:cNvCxnSpPr>
              <a:cxnSpLocks/>
            </p:cNvCxnSpPr>
            <p:nvPr/>
          </p:nvCxnSpPr>
          <p:spPr bwMode="auto">
            <a:xfrm flipV="1">
              <a:off x="8022784" y="2910260"/>
              <a:ext cx="8792" cy="113420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xmlns="" id="{B44B64E9-9C8B-4193-AC8F-3910D5AECCE3}"/>
                </a:ext>
              </a:extLst>
            </p:cNvPr>
            <p:cNvCxnSpPr>
              <a:cxnSpLocks/>
            </p:cNvCxnSpPr>
            <p:nvPr/>
          </p:nvCxnSpPr>
          <p:spPr bwMode="auto">
            <a:xfrm>
              <a:off x="6411390" y="2910259"/>
              <a:ext cx="161139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cxnSp>
      </p:grpSp>
      <p:sp>
        <p:nvSpPr>
          <p:cNvPr id="55" name="TextBox 54">
            <a:extLst>
              <a:ext uri="{FF2B5EF4-FFF2-40B4-BE49-F238E27FC236}">
                <a16:creationId xmlns:a16="http://schemas.microsoft.com/office/drawing/2014/main" xmlns="" id="{89DB9448-AB83-4722-B404-143E9A6A7F4A}"/>
              </a:ext>
            </a:extLst>
          </p:cNvPr>
          <p:cNvSpPr txBox="1"/>
          <p:nvPr/>
        </p:nvSpPr>
        <p:spPr>
          <a:xfrm>
            <a:off x="6722191" y="2697501"/>
            <a:ext cx="694421" cy="276999"/>
          </a:xfrm>
          <a:prstGeom prst="rect">
            <a:avLst/>
          </a:prstGeom>
          <a:noFill/>
        </p:spPr>
        <p:txBody>
          <a:bodyPr wrap="none" rtlCol="0">
            <a:spAutoFit/>
          </a:bodyPr>
          <a:lstStyle/>
          <a:p>
            <a:r>
              <a:rPr lang="en-GB" sz="1200" dirty="0"/>
              <a:t>p=0.002</a:t>
            </a:r>
          </a:p>
        </p:txBody>
      </p:sp>
      <p:grpSp>
        <p:nvGrpSpPr>
          <p:cNvPr id="5" name="Group 75">
            <a:extLst>
              <a:ext uri="{FF2B5EF4-FFF2-40B4-BE49-F238E27FC236}">
                <a16:creationId xmlns:a16="http://schemas.microsoft.com/office/drawing/2014/main" xmlns="" id="{3B889EE0-9FE8-469F-B836-0B3C15701E35}"/>
              </a:ext>
            </a:extLst>
          </p:cNvPr>
          <p:cNvGrpSpPr/>
          <p:nvPr/>
        </p:nvGrpSpPr>
        <p:grpSpPr>
          <a:xfrm>
            <a:off x="2035051" y="5620487"/>
            <a:ext cx="5709900" cy="276999"/>
            <a:chOff x="2307070" y="2377807"/>
            <a:chExt cx="5709900" cy="276999"/>
          </a:xfrm>
        </p:grpSpPr>
        <p:sp>
          <p:nvSpPr>
            <p:cNvPr id="47" name="TextBox 46">
              <a:extLst>
                <a:ext uri="{FF2B5EF4-FFF2-40B4-BE49-F238E27FC236}">
                  <a16:creationId xmlns:a16="http://schemas.microsoft.com/office/drawing/2014/main" xmlns="" id="{48C93616-AFF1-4634-9A88-AB163904EE12}"/>
                </a:ext>
              </a:extLst>
            </p:cNvPr>
            <p:cNvSpPr txBox="1"/>
            <p:nvPr/>
          </p:nvSpPr>
          <p:spPr>
            <a:xfrm>
              <a:off x="2325235" y="2377807"/>
              <a:ext cx="2897057" cy="276999"/>
            </a:xfrm>
            <a:prstGeom prst="rect">
              <a:avLst/>
            </a:prstGeom>
            <a:noFill/>
          </p:spPr>
          <p:txBody>
            <a:bodyPr wrap="square" rtlCol="0">
              <a:spAutoFit/>
            </a:bodyPr>
            <a:lstStyle/>
            <a:p>
              <a:pPr algn="ctr"/>
              <a:r>
                <a:rPr lang="ru-RU" sz="1200" b="1" dirty="0" smtClean="0"/>
                <a:t>Продолжительность болезни </a:t>
              </a:r>
              <a:r>
                <a:rPr lang="en-GB" sz="1200" b="1" dirty="0" smtClean="0"/>
                <a:t> </a:t>
              </a:r>
              <a:r>
                <a:rPr lang="en-GB" sz="1200" b="1" dirty="0"/>
                <a:t>&lt;1 </a:t>
              </a:r>
              <a:r>
                <a:rPr lang="ru-RU" sz="1200" b="1" dirty="0" smtClean="0"/>
                <a:t>года</a:t>
              </a:r>
              <a:endParaRPr lang="en-US" sz="1200" b="1" dirty="0">
                <a:solidFill>
                  <a:srgbClr val="4D4D4D"/>
                </a:solidFill>
              </a:endParaRPr>
            </a:p>
          </p:txBody>
        </p:sp>
        <p:sp>
          <p:nvSpPr>
            <p:cNvPr id="69" name="TextBox 68">
              <a:extLst>
                <a:ext uri="{FF2B5EF4-FFF2-40B4-BE49-F238E27FC236}">
                  <a16:creationId xmlns:a16="http://schemas.microsoft.com/office/drawing/2014/main" xmlns="" id="{D48E30B5-6691-423C-BBA3-56E132A488C2}"/>
                </a:ext>
              </a:extLst>
            </p:cNvPr>
            <p:cNvSpPr txBox="1"/>
            <p:nvPr/>
          </p:nvSpPr>
          <p:spPr>
            <a:xfrm>
              <a:off x="5119913" y="2377807"/>
              <a:ext cx="2897057" cy="276999"/>
            </a:xfrm>
            <a:prstGeom prst="rect">
              <a:avLst/>
            </a:prstGeom>
            <a:noFill/>
          </p:spPr>
          <p:txBody>
            <a:bodyPr wrap="square" rtlCol="0">
              <a:spAutoFit/>
            </a:bodyPr>
            <a:lstStyle/>
            <a:p>
              <a:pPr algn="ctr"/>
              <a:r>
                <a:rPr lang="ru-RU" sz="1200" b="1" dirty="0" smtClean="0"/>
                <a:t>Продолжительность болезни </a:t>
              </a:r>
              <a:r>
                <a:rPr lang="en-GB" sz="1200" b="1" dirty="0" smtClean="0"/>
                <a:t>&gt;1</a:t>
              </a:r>
              <a:r>
                <a:rPr lang="ru-RU" sz="1200" b="1" dirty="0" smtClean="0"/>
                <a:t> года </a:t>
              </a:r>
              <a:endParaRPr lang="en-US" sz="1200" b="1" dirty="0">
                <a:solidFill>
                  <a:srgbClr val="4D4D4D"/>
                </a:solidFill>
              </a:endParaRPr>
            </a:p>
          </p:txBody>
        </p:sp>
        <p:sp>
          <p:nvSpPr>
            <p:cNvPr id="70" name="Rectangle 69">
              <a:extLst>
                <a:ext uri="{FF2B5EF4-FFF2-40B4-BE49-F238E27FC236}">
                  <a16:creationId xmlns:a16="http://schemas.microsoft.com/office/drawing/2014/main" xmlns="" id="{95DCE20B-C1CE-43B3-BA4F-20F49860A62E}"/>
                </a:ext>
              </a:extLst>
            </p:cNvPr>
            <p:cNvSpPr>
              <a:spLocks noChangeAspect="1"/>
            </p:cNvSpPr>
            <p:nvPr/>
          </p:nvSpPr>
          <p:spPr bwMode="auto">
            <a:xfrm>
              <a:off x="2307070" y="2443859"/>
              <a:ext cx="144000" cy="144894"/>
            </a:xfrm>
            <a:prstGeom prst="rect">
              <a:avLst/>
            </a:prstGeom>
            <a:solidFill>
              <a:schemeClr val="tx2"/>
            </a:solidFill>
            <a:ln w="9525" cap="flat" cmpd="sng" algn="ctr">
              <a:solidFill>
                <a:schemeClr val="tx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b="0" i="1" u="none" strike="noStrike" cap="none" normalizeH="0" baseline="0">
                <a:ln>
                  <a:noFill/>
                </a:ln>
                <a:solidFill>
                  <a:schemeClr val="tx1"/>
                </a:solidFill>
                <a:effectLst/>
                <a:latin typeface="Imago-Medium" pitchFamily="2" charset="0"/>
                <a:ea typeface="MS PGothic" pitchFamily="34" charset="-128"/>
              </a:endParaRPr>
            </a:p>
          </p:txBody>
        </p:sp>
        <p:sp>
          <p:nvSpPr>
            <p:cNvPr id="71" name="Rectangle 70">
              <a:extLst>
                <a:ext uri="{FF2B5EF4-FFF2-40B4-BE49-F238E27FC236}">
                  <a16:creationId xmlns:a16="http://schemas.microsoft.com/office/drawing/2014/main" xmlns="" id="{3DD54E7A-80FC-4A06-A7F3-C084C4E1B81F}"/>
                </a:ext>
              </a:extLst>
            </p:cNvPr>
            <p:cNvSpPr>
              <a:spLocks noChangeAspect="1"/>
            </p:cNvSpPr>
            <p:nvPr/>
          </p:nvSpPr>
          <p:spPr bwMode="auto">
            <a:xfrm>
              <a:off x="5053780" y="2443859"/>
              <a:ext cx="144000" cy="144894"/>
            </a:xfrm>
            <a:prstGeom prst="rect">
              <a:avLst/>
            </a:prstGeom>
            <a:solidFill>
              <a:srgbClr val="00B0F0"/>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b="0" i="1" u="none" strike="noStrike" cap="none" normalizeH="0" baseline="0">
                <a:ln>
                  <a:noFill/>
                </a:ln>
                <a:solidFill>
                  <a:schemeClr val="tx1"/>
                </a:solidFill>
                <a:effectLst/>
                <a:latin typeface="Imago-Medium" pitchFamily="2" charset="0"/>
                <a:ea typeface="MS PGothic" pitchFamily="34" charset="-128"/>
              </a:endParaRPr>
            </a:p>
          </p:txBody>
        </p:sp>
        <p:sp>
          <p:nvSpPr>
            <p:cNvPr id="72" name="Rectangle 71">
              <a:extLst>
                <a:ext uri="{FF2B5EF4-FFF2-40B4-BE49-F238E27FC236}">
                  <a16:creationId xmlns:a16="http://schemas.microsoft.com/office/drawing/2014/main" xmlns="" id="{9DA37816-5AA5-4039-A86D-33FAED535A5D}"/>
                </a:ext>
              </a:extLst>
            </p:cNvPr>
            <p:cNvSpPr/>
            <p:nvPr/>
          </p:nvSpPr>
          <p:spPr bwMode="auto">
            <a:xfrm>
              <a:off x="2325236" y="2377807"/>
              <a:ext cx="5543638" cy="252851"/>
            </a:xfrm>
            <a:prstGeom prst="rect">
              <a:avLst/>
            </a:pr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b="0" i="1" u="none" strike="noStrike" cap="none" normalizeH="0" baseline="0">
                <a:ln>
                  <a:noFill/>
                </a:ln>
                <a:solidFill>
                  <a:schemeClr val="tx1"/>
                </a:solidFill>
                <a:effectLst/>
                <a:latin typeface="Imago-Medium" pitchFamily="2" charset="0"/>
                <a:ea typeface="MS PGothic" pitchFamily="34" charset="-128"/>
              </a:endParaRPr>
            </a:p>
          </p:txBody>
        </p:sp>
      </p:grpSp>
      <p:sp>
        <p:nvSpPr>
          <p:cNvPr id="73" name="Rectangle 72">
            <a:extLst>
              <a:ext uri="{FF2B5EF4-FFF2-40B4-BE49-F238E27FC236}">
                <a16:creationId xmlns:a16="http://schemas.microsoft.com/office/drawing/2014/main" xmlns="" id="{692AF4E6-7056-41CB-8E23-6E7969D5D918}"/>
              </a:ext>
            </a:extLst>
          </p:cNvPr>
          <p:cNvSpPr/>
          <p:nvPr/>
        </p:nvSpPr>
        <p:spPr>
          <a:xfrm>
            <a:off x="506104" y="6142091"/>
            <a:ext cx="1455527" cy="124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none" lIns="0" tIns="0" rIns="0" bIns="0" numCol="1" anchor="b" anchorCtr="0" compatLnSpc="1">
            <a:prstTxWarp prst="textNoShape">
              <a:avLst/>
            </a:prstTxWarp>
            <a:spAutoFit/>
          </a:bodyPr>
          <a:lstStyle/>
          <a:p>
            <a:pPr algn="r" fontAlgn="base">
              <a:lnSpc>
                <a:spcPct val="90000"/>
              </a:lnSpc>
              <a:buClr>
                <a:schemeClr val="tx1"/>
              </a:buClr>
            </a:pPr>
            <a:r>
              <a:rPr lang="en-GB" sz="900" dirty="0"/>
              <a:t>JADAS-remission: JADAS-10 ≤ 1</a:t>
            </a:r>
          </a:p>
        </p:txBody>
      </p:sp>
      <p:sp>
        <p:nvSpPr>
          <p:cNvPr id="74" name="TextBox 73">
            <a:extLst>
              <a:ext uri="{FF2B5EF4-FFF2-40B4-BE49-F238E27FC236}">
                <a16:creationId xmlns:a16="http://schemas.microsoft.com/office/drawing/2014/main" xmlns="" id="{5E32C441-41EF-43A8-9D65-8F2A0F6D1C8E}"/>
              </a:ext>
            </a:extLst>
          </p:cNvPr>
          <p:cNvSpPr txBox="1"/>
          <p:nvPr/>
        </p:nvSpPr>
        <p:spPr>
          <a:xfrm>
            <a:off x="2078603" y="2365159"/>
            <a:ext cx="2542043" cy="338554"/>
          </a:xfrm>
          <a:prstGeom prst="rect">
            <a:avLst/>
          </a:prstGeom>
          <a:noFill/>
        </p:spPr>
        <p:txBody>
          <a:bodyPr wrap="none" rtlCol="0">
            <a:spAutoFit/>
          </a:bodyPr>
          <a:lstStyle/>
          <a:p>
            <a:r>
              <a:rPr lang="ru-RU" sz="1600" b="1" dirty="0" smtClean="0"/>
              <a:t>Когорта с тоцилизумабом </a:t>
            </a:r>
            <a:endParaRPr lang="en-GB" sz="1600" b="1" dirty="0"/>
          </a:p>
        </p:txBody>
      </p:sp>
      <p:sp>
        <p:nvSpPr>
          <p:cNvPr id="75" name="TextBox 74">
            <a:extLst>
              <a:ext uri="{FF2B5EF4-FFF2-40B4-BE49-F238E27FC236}">
                <a16:creationId xmlns:a16="http://schemas.microsoft.com/office/drawing/2014/main" xmlns="" id="{A3E7F54E-9E83-4C5D-963B-9D5D155030F8}"/>
              </a:ext>
            </a:extLst>
          </p:cNvPr>
          <p:cNvSpPr txBox="1"/>
          <p:nvPr/>
        </p:nvSpPr>
        <p:spPr>
          <a:xfrm>
            <a:off x="5293644" y="2343135"/>
            <a:ext cx="3746218" cy="338554"/>
          </a:xfrm>
          <a:prstGeom prst="rect">
            <a:avLst/>
          </a:prstGeom>
          <a:noFill/>
        </p:spPr>
        <p:txBody>
          <a:bodyPr wrap="none" rtlCol="0">
            <a:spAutoFit/>
          </a:bodyPr>
          <a:lstStyle/>
          <a:p>
            <a:r>
              <a:rPr lang="ru-RU" sz="1600" b="1" dirty="0" smtClean="0"/>
              <a:t> Когорта с применением блокатора </a:t>
            </a:r>
            <a:r>
              <a:rPr lang="en-GB" sz="1600" b="1" dirty="0" smtClean="0"/>
              <a:t>IL-1 </a:t>
            </a:r>
            <a:endParaRPr lang="en-GB" sz="1600" b="1" dirty="0"/>
          </a:p>
        </p:txBody>
      </p:sp>
    </p:spTree>
    <p:extLst>
      <p:ext uri="{BB962C8B-B14F-4D97-AF65-F5344CB8AC3E}">
        <p14:creationId xmlns:p14="http://schemas.microsoft.com/office/powerpoint/2010/main" xmlns="" val="1605062344"/>
      </p:ext>
    </p:ext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0" y="285728"/>
            <a:ext cx="9144000" cy="1381108"/>
          </a:xfrm>
        </p:spPr>
        <p:txBody>
          <a:bodyPr/>
          <a:lstStyle/>
          <a:p>
            <a:pPr algn="ctr" eaLnBrk="1" hangingPunct="1"/>
            <a:r>
              <a:rPr lang="ru-RU" altLang="en-US" sz="3200" dirty="0" smtClean="0">
                <a:solidFill>
                  <a:srgbClr val="002060"/>
                </a:solidFill>
              </a:rPr>
              <a:t> </a:t>
            </a:r>
            <a:r>
              <a:rPr lang="ru-RU" altLang="en-US" sz="3200" b="1" dirty="0" smtClean="0">
                <a:solidFill>
                  <a:srgbClr val="002060"/>
                </a:solidFill>
                <a:latin typeface="Calibri" pitchFamily="34" charset="0"/>
              </a:rPr>
              <a:t>Методы оценки эффективности терапии:</a:t>
            </a:r>
          </a:p>
        </p:txBody>
      </p:sp>
      <p:sp>
        <p:nvSpPr>
          <p:cNvPr id="32771" name="Rectangle 3"/>
          <p:cNvSpPr>
            <a:spLocks noGrp="1" noChangeArrowheads="1"/>
          </p:cNvSpPr>
          <p:nvPr>
            <p:ph type="body" idx="1"/>
          </p:nvPr>
        </p:nvSpPr>
        <p:spPr>
          <a:xfrm>
            <a:off x="914400" y="1905000"/>
            <a:ext cx="8040688" cy="5294313"/>
          </a:xfrm>
        </p:spPr>
        <p:txBody>
          <a:bodyPr/>
          <a:lstStyle/>
          <a:p>
            <a:pPr eaLnBrk="1" hangingPunct="1"/>
            <a:r>
              <a:rPr lang="ru-RU" altLang="en-US" sz="2400" dirty="0" smtClean="0"/>
              <a:t>Измерения до начала ТЦЗ и затем каждые 6 месяцев</a:t>
            </a:r>
          </a:p>
          <a:p>
            <a:pPr eaLnBrk="1" hangingPunct="1"/>
            <a:r>
              <a:rPr lang="ru-RU" altLang="en-US" sz="2400" dirty="0" smtClean="0"/>
              <a:t>Число активных суставов</a:t>
            </a:r>
          </a:p>
          <a:p>
            <a:pPr eaLnBrk="1" hangingPunct="1"/>
            <a:r>
              <a:rPr lang="ru-RU" altLang="en-US" sz="2400" dirty="0" smtClean="0"/>
              <a:t>Гемоглобин, Лейкоциты, Тромбоциты, СОЭ, СРБ</a:t>
            </a:r>
          </a:p>
          <a:p>
            <a:pPr eaLnBrk="1" hangingPunct="1"/>
            <a:r>
              <a:rPr lang="ru-RU" altLang="en-US" sz="2400" dirty="0" smtClean="0"/>
              <a:t>Липидный обмен: Холестерин (в.гр.</a:t>
            </a:r>
            <a:r>
              <a:rPr lang="en-US" altLang="en-US" sz="2400" dirty="0" smtClean="0"/>
              <a:t>N -5,17</a:t>
            </a:r>
            <a:r>
              <a:rPr lang="ru-RU" altLang="en-US" sz="2400" dirty="0" smtClean="0"/>
              <a:t> </a:t>
            </a:r>
            <a:r>
              <a:rPr lang="ru-RU" altLang="en-US" sz="2400" dirty="0" err="1" smtClean="0"/>
              <a:t>ммоль</a:t>
            </a:r>
            <a:r>
              <a:rPr lang="ru-RU" altLang="en-US" sz="2400" dirty="0" smtClean="0"/>
              <a:t>/л) </a:t>
            </a:r>
            <a:r>
              <a:rPr lang="ru-RU" altLang="en-US" sz="2400" dirty="0" err="1" smtClean="0"/>
              <a:t>Триглицериды</a:t>
            </a:r>
            <a:r>
              <a:rPr lang="ru-RU" altLang="en-US" sz="2400" dirty="0" smtClean="0"/>
              <a:t> (в.гр.</a:t>
            </a:r>
            <a:r>
              <a:rPr lang="en-US" altLang="en-US" sz="2400" dirty="0" smtClean="0"/>
              <a:t>N -</a:t>
            </a:r>
            <a:r>
              <a:rPr lang="ru-RU" altLang="en-US" sz="2400" dirty="0" smtClean="0"/>
              <a:t>1</a:t>
            </a:r>
            <a:r>
              <a:rPr lang="en-US" altLang="en-US" sz="2400" dirty="0" smtClean="0"/>
              <a:t>,</a:t>
            </a:r>
            <a:r>
              <a:rPr lang="ru-RU" altLang="en-US" sz="2400" dirty="0" smtClean="0"/>
              <a:t>69</a:t>
            </a:r>
            <a:r>
              <a:rPr lang="en-US" altLang="en-US" sz="2400" dirty="0" smtClean="0"/>
              <a:t> </a:t>
            </a:r>
            <a:r>
              <a:rPr lang="ru-RU" altLang="en-US" sz="2400" dirty="0" err="1" smtClean="0"/>
              <a:t>ммоль</a:t>
            </a:r>
            <a:r>
              <a:rPr lang="ru-RU" altLang="en-US" sz="2400" dirty="0" smtClean="0"/>
              <a:t>/л)</a:t>
            </a:r>
          </a:p>
          <a:p>
            <a:pPr eaLnBrk="1" hangingPunct="1"/>
            <a:r>
              <a:rPr lang="ru-RU" altLang="en-US" sz="2400" dirty="0" smtClean="0"/>
              <a:t>Оценка сопутствующей противоревматической терапии до ТЦЗ и к моменту последнего визита</a:t>
            </a:r>
          </a:p>
          <a:p>
            <a:pPr eaLnBrk="1" hangingPunct="1"/>
            <a:r>
              <a:rPr lang="ru-RU" altLang="en-US" sz="2400" dirty="0" smtClean="0"/>
              <a:t>Сроки и возможность достижения статуса неактивное заболевание (НА) согласно критериям</a:t>
            </a:r>
            <a:r>
              <a:rPr lang="en-US" altLang="en-US" sz="2400" dirty="0" smtClean="0"/>
              <a:t> </a:t>
            </a:r>
            <a:r>
              <a:rPr lang="ru-RU" altLang="en-US" sz="2400" dirty="0" err="1" smtClean="0"/>
              <a:t>Wallace</a:t>
            </a:r>
            <a:r>
              <a:rPr lang="ru-RU" altLang="en-US" sz="2400" dirty="0" smtClean="0"/>
              <a:t> C.A., </a:t>
            </a:r>
            <a:r>
              <a:rPr lang="en-US" altLang="en-US" sz="2400" dirty="0" smtClean="0"/>
              <a:t>et al. </a:t>
            </a:r>
            <a:r>
              <a:rPr lang="ru-RU" altLang="en-US" sz="2400" dirty="0" smtClean="0"/>
              <a:t>J. </a:t>
            </a:r>
            <a:r>
              <a:rPr lang="ru-RU" altLang="en-US" sz="2400" dirty="0" err="1" smtClean="0"/>
              <a:t>Rheumatol</a:t>
            </a:r>
            <a:r>
              <a:rPr lang="ru-RU" altLang="en-US" sz="2400" dirty="0" smtClean="0"/>
              <a:t>. 2004;31:2290–94.</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305800" cy="6858000"/>
          </a:xfrm>
        </p:spPr>
        <p:txBody>
          <a:bodyPr>
            <a:normAutofit fontScale="62500" lnSpcReduction="20000"/>
          </a:bodyPr>
          <a:lstStyle/>
          <a:p>
            <a:pPr marL="0" indent="0">
              <a:spcBef>
                <a:spcPct val="0"/>
              </a:spcBef>
              <a:buNone/>
              <a:defRPr/>
            </a:pPr>
            <a:endParaRPr lang="ru-RU" altLang="lt-LT" sz="4000" b="1" dirty="0" smtClean="0">
              <a:solidFill>
                <a:srgbClr val="002060"/>
              </a:solidFill>
              <a:latin typeface="+mj-lt"/>
              <a:ea typeface="Arial Unicode MS" pitchFamily="34" charset="-128"/>
              <a:cs typeface="Arial Unicode MS" pitchFamily="34" charset="-128"/>
            </a:endParaRPr>
          </a:p>
          <a:p>
            <a:pPr marL="0" indent="0">
              <a:spcBef>
                <a:spcPct val="0"/>
              </a:spcBef>
              <a:buNone/>
              <a:defRPr/>
            </a:pPr>
            <a:r>
              <a:rPr lang="ru-RU" altLang="lt-LT" sz="4000" b="1" dirty="0" smtClean="0">
                <a:solidFill>
                  <a:srgbClr val="002060"/>
                </a:solidFill>
                <a:latin typeface="+mj-lt"/>
                <a:ea typeface="Arial Unicode MS" pitchFamily="34" charset="-128"/>
                <a:cs typeface="Arial Unicode MS" pitchFamily="34" charset="-128"/>
              </a:rPr>
              <a:t>Назначение </a:t>
            </a:r>
            <a:r>
              <a:rPr lang="ru-RU" altLang="lt-LT" sz="4000" b="1" dirty="0">
                <a:solidFill>
                  <a:srgbClr val="002060"/>
                </a:solidFill>
                <a:latin typeface="+mj-lt"/>
                <a:ea typeface="Arial Unicode MS" pitchFamily="34" charset="-128"/>
                <a:cs typeface="Arial Unicode MS" pitchFamily="34" charset="-128"/>
              </a:rPr>
              <a:t>тоцилизумаба следует избегать у детей с:</a:t>
            </a:r>
            <a:endParaRPr lang="en-US" altLang="lt-LT" sz="4000" b="1" dirty="0">
              <a:solidFill>
                <a:srgbClr val="002060"/>
              </a:solidFill>
              <a:latin typeface="+mj-lt"/>
              <a:ea typeface="Arial Unicode MS" pitchFamily="34" charset="-128"/>
              <a:cs typeface="Arial Unicode MS" pitchFamily="34" charset="-128"/>
            </a:endParaRPr>
          </a:p>
          <a:p>
            <a:pPr lvl="2">
              <a:lnSpc>
                <a:spcPct val="120000"/>
              </a:lnSpc>
              <a:spcBef>
                <a:spcPts val="600"/>
              </a:spcBef>
            </a:pPr>
            <a:r>
              <a:rPr lang="ru-RU" altLang="lt-LT" sz="2600" b="1" dirty="0" smtClean="0"/>
              <a:t>Активными острыми или хроническими инфекциями</a:t>
            </a:r>
          </a:p>
          <a:p>
            <a:pPr lvl="2">
              <a:lnSpc>
                <a:spcPct val="120000"/>
              </a:lnSpc>
              <a:spcBef>
                <a:spcPts val="600"/>
              </a:spcBef>
            </a:pPr>
            <a:r>
              <a:rPr lang="ru-RU" altLang="lt-LT" sz="2600" b="1" dirty="0" smtClean="0"/>
              <a:t>Известным повышением  ферментов печени и липидов </a:t>
            </a:r>
          </a:p>
          <a:p>
            <a:pPr lvl="2">
              <a:lnSpc>
                <a:spcPct val="120000"/>
              </a:lnSpc>
              <a:spcBef>
                <a:spcPts val="600"/>
              </a:spcBef>
            </a:pPr>
            <a:r>
              <a:rPr lang="ru-RU" altLang="lt-LT" sz="2600" b="1" dirty="0" smtClean="0"/>
              <a:t>Нейтропенией </a:t>
            </a:r>
          </a:p>
          <a:p>
            <a:pPr lvl="2">
              <a:lnSpc>
                <a:spcPct val="120000"/>
              </a:lnSpc>
              <a:spcBef>
                <a:spcPts val="600"/>
              </a:spcBef>
            </a:pPr>
            <a:r>
              <a:rPr lang="ru-RU" altLang="lt-LT" sz="2600" b="1" dirty="0" smtClean="0"/>
              <a:t>Особая острожность у детей с серьезными инфузионными реакциями на другие биологические агенты в анемнезе</a:t>
            </a:r>
            <a:r>
              <a:rPr lang="en-US" altLang="lt-LT" sz="2600" b="1" dirty="0" smtClean="0"/>
              <a:t> </a:t>
            </a:r>
            <a:r>
              <a:rPr lang="ru-RU" altLang="lt-LT" sz="2600" baseline="30000" dirty="0"/>
              <a:t>1</a:t>
            </a:r>
            <a:r>
              <a:rPr lang="ru-RU" altLang="lt-LT" sz="2600" b="1" dirty="0" smtClean="0"/>
              <a:t> </a:t>
            </a:r>
            <a:endParaRPr lang="en-US" altLang="lt-LT" sz="2600" b="1" dirty="0"/>
          </a:p>
          <a:p>
            <a:pPr marL="0" lvl="2" indent="0">
              <a:spcBef>
                <a:spcPct val="0"/>
              </a:spcBef>
              <a:buNone/>
              <a:defRPr/>
            </a:pPr>
            <a:endParaRPr lang="ru-RU" altLang="lt-LT" sz="4000" b="1" dirty="0">
              <a:solidFill>
                <a:schemeClr val="tx2">
                  <a:lumMod val="60000"/>
                  <a:lumOff val="40000"/>
                </a:schemeClr>
              </a:solidFill>
              <a:latin typeface="+mj-lt"/>
              <a:ea typeface="Arial Unicode MS" pitchFamily="34" charset="-128"/>
              <a:cs typeface="Arial Unicode MS" pitchFamily="34" charset="-128"/>
            </a:endParaRPr>
          </a:p>
          <a:p>
            <a:pPr marL="0" lvl="2" indent="0">
              <a:spcBef>
                <a:spcPct val="0"/>
              </a:spcBef>
              <a:buNone/>
              <a:defRPr/>
            </a:pPr>
            <a:r>
              <a:rPr lang="ru-RU" altLang="lt-LT" sz="4000" b="1" dirty="0" smtClean="0">
                <a:solidFill>
                  <a:srgbClr val="002060"/>
                </a:solidFill>
                <a:latin typeface="+mj-lt"/>
                <a:ea typeface="Arial Unicode MS" pitchFamily="34" charset="-128"/>
                <a:cs typeface="Arial Unicode MS" pitchFamily="34" charset="-128"/>
              </a:rPr>
              <a:t>Противопоказания:</a:t>
            </a:r>
            <a:endParaRPr lang="en-US" altLang="lt-LT" sz="4000" b="1" dirty="0">
              <a:solidFill>
                <a:srgbClr val="002060"/>
              </a:solidFill>
              <a:latin typeface="+mj-lt"/>
              <a:ea typeface="Arial Unicode MS" pitchFamily="34" charset="-128"/>
              <a:cs typeface="Arial Unicode MS" pitchFamily="34" charset="-128"/>
            </a:endParaRPr>
          </a:p>
          <a:p>
            <a:pPr>
              <a:buFontTx/>
              <a:buNone/>
            </a:pPr>
            <a:endParaRPr lang="ru-RU" altLang="lt-LT" sz="2300" dirty="0" smtClean="0"/>
          </a:p>
          <a:p>
            <a:pPr>
              <a:lnSpc>
                <a:spcPct val="120000"/>
              </a:lnSpc>
              <a:spcBef>
                <a:spcPts val="600"/>
              </a:spcBef>
            </a:pPr>
            <a:r>
              <a:rPr lang="ru-RU" altLang="lt-LT" sz="2600" b="1" dirty="0" smtClean="0"/>
              <a:t>гиперчувствительность </a:t>
            </a:r>
            <a:r>
              <a:rPr lang="ru-RU" altLang="lt-LT" sz="2600" b="1" dirty="0"/>
              <a:t>к тоцилизумабу или другим компонентам препарата</a:t>
            </a:r>
          </a:p>
          <a:p>
            <a:pPr>
              <a:lnSpc>
                <a:spcPct val="120000"/>
              </a:lnSpc>
              <a:spcBef>
                <a:spcPts val="600"/>
              </a:spcBef>
            </a:pPr>
            <a:r>
              <a:rPr lang="ru-RU" altLang="lt-LT" sz="2600" b="1" dirty="0" smtClean="0"/>
              <a:t>острые </a:t>
            </a:r>
            <a:r>
              <a:rPr lang="ru-RU" altLang="lt-LT" sz="2600" b="1" dirty="0"/>
              <a:t>инфекционные заболевания и хронические инфекции в стадии обострения</a:t>
            </a:r>
          </a:p>
          <a:p>
            <a:pPr>
              <a:lnSpc>
                <a:spcPct val="120000"/>
              </a:lnSpc>
              <a:spcBef>
                <a:spcPts val="600"/>
              </a:spcBef>
            </a:pPr>
            <a:r>
              <a:rPr lang="ru-RU" altLang="lt-LT" sz="2600" b="1" dirty="0" smtClean="0"/>
              <a:t>нейтропения </a:t>
            </a:r>
            <a:r>
              <a:rPr lang="ru-RU" altLang="lt-LT" sz="2600" b="1" dirty="0"/>
              <a:t>(абсолютное число нейтрофилов менее 0,5×109/л)</a:t>
            </a:r>
          </a:p>
          <a:p>
            <a:pPr>
              <a:lnSpc>
                <a:spcPct val="120000"/>
              </a:lnSpc>
              <a:spcBef>
                <a:spcPts val="600"/>
              </a:spcBef>
            </a:pPr>
            <a:r>
              <a:rPr lang="ru-RU" altLang="lt-LT" sz="2600" b="1" dirty="0" smtClean="0"/>
              <a:t>тромбоцитопения </a:t>
            </a:r>
            <a:r>
              <a:rPr lang="ru-RU" altLang="lt-LT" sz="2600" b="1" dirty="0"/>
              <a:t>(число тромбоцитов менее 50×109/л)</a:t>
            </a:r>
          </a:p>
          <a:p>
            <a:pPr>
              <a:lnSpc>
                <a:spcPct val="120000"/>
              </a:lnSpc>
              <a:spcBef>
                <a:spcPts val="600"/>
              </a:spcBef>
            </a:pPr>
            <a:r>
              <a:rPr lang="ru-RU" altLang="lt-LT" sz="2600" b="1" dirty="0" smtClean="0"/>
              <a:t>увеличение </a:t>
            </a:r>
            <a:r>
              <a:rPr lang="ru-RU" altLang="lt-LT" sz="2600" b="1" dirty="0"/>
              <a:t>показателей АЛТ/АСТ более чем в 5 раз по сравнению с верхними границами нормы (более 5N)</a:t>
            </a:r>
          </a:p>
          <a:p>
            <a:pPr>
              <a:lnSpc>
                <a:spcPct val="120000"/>
              </a:lnSpc>
              <a:spcBef>
                <a:spcPts val="600"/>
              </a:spcBef>
            </a:pPr>
            <a:r>
              <a:rPr lang="ru-RU" altLang="lt-LT" sz="2600" b="1" dirty="0" smtClean="0"/>
              <a:t>беременность </a:t>
            </a:r>
            <a:r>
              <a:rPr lang="ru-RU" altLang="lt-LT" sz="2600" b="1" dirty="0"/>
              <a:t>и период лактации</a:t>
            </a:r>
          </a:p>
          <a:p>
            <a:pPr>
              <a:lnSpc>
                <a:spcPct val="120000"/>
              </a:lnSpc>
              <a:spcBef>
                <a:spcPts val="600"/>
              </a:spcBef>
            </a:pPr>
            <a:r>
              <a:rPr lang="ru-RU" altLang="lt-LT" sz="2600" b="1" dirty="0" smtClean="0"/>
              <a:t>детский </a:t>
            </a:r>
            <a:r>
              <a:rPr lang="ru-RU" altLang="lt-LT" sz="2600" b="1" dirty="0"/>
              <a:t>возраст до 2 лет</a:t>
            </a:r>
          </a:p>
          <a:p>
            <a:pPr>
              <a:buFontTx/>
              <a:buNone/>
            </a:pPr>
            <a:endParaRPr lang="ru-RU" altLang="lt-LT" sz="1300" dirty="0" smtClean="0"/>
          </a:p>
          <a:p>
            <a:pPr>
              <a:buFontTx/>
              <a:buNone/>
            </a:pPr>
            <a:endParaRPr lang="ru-RU" altLang="lt-LT" sz="1300" dirty="0"/>
          </a:p>
          <a:p>
            <a:pPr>
              <a:buFontTx/>
              <a:buNone/>
            </a:pPr>
            <a:r>
              <a:rPr lang="ru-RU" altLang="lt-LT" sz="1500" dirty="0" smtClean="0"/>
              <a:t>1.</a:t>
            </a:r>
            <a:r>
              <a:rPr lang="lt-LT" altLang="lt-LT" sz="1500" dirty="0" smtClean="0"/>
              <a:t>Reiff</a:t>
            </a:r>
            <a:r>
              <a:rPr lang="en-US" altLang="lt-LT" sz="1500" dirty="0" smtClean="0"/>
              <a:t> </a:t>
            </a:r>
            <a:r>
              <a:rPr lang="en-US" altLang="lt-LT" sz="1500" dirty="0"/>
              <a:t>A. Treatment of systemic juvenile idiopathic arthritis with tocilizumab - the role of anti-interleukin-6 therapy after a decade of treatment. </a:t>
            </a:r>
            <a:r>
              <a:rPr lang="lt-LT" altLang="lt-LT" sz="1500" dirty="0"/>
              <a:t>Biol Ther (2012) 2:001</a:t>
            </a:r>
            <a:r>
              <a:rPr lang="en-US" altLang="lt-LT" sz="1500" dirty="0" smtClean="0"/>
              <a:t>.</a:t>
            </a:r>
            <a:endParaRPr lang="ru-RU" altLang="lt-LT" sz="1500" dirty="0" smtClean="0"/>
          </a:p>
          <a:p>
            <a:pPr>
              <a:buFontTx/>
              <a:buNone/>
            </a:pPr>
            <a:r>
              <a:rPr lang="ru-RU" altLang="lt-LT" sz="1500" dirty="0" smtClean="0"/>
              <a:t>2. Инструкция к медицинскому применению препарата Актемра  от 29 мая 2015 </a:t>
            </a:r>
            <a:r>
              <a:rPr lang="en-US" altLang="lt-LT" sz="1500" dirty="0" smtClean="0"/>
              <a:t> www.dari.kz</a:t>
            </a:r>
          </a:p>
          <a:p>
            <a:pPr>
              <a:buFontTx/>
              <a:buNone/>
            </a:pPr>
            <a:endParaRPr lang="en-US" altLang="lt-LT" sz="1500" dirty="0"/>
          </a:p>
          <a:p>
            <a:pPr>
              <a:buFontTx/>
              <a:buNone/>
            </a:pPr>
            <a:endParaRPr lang="en-US" altLang="lt-LT" sz="1500" dirty="0" smtClean="0"/>
          </a:p>
          <a:p>
            <a:endParaRPr lang="lt-LT" altLang="lt-LT" dirty="0" smtClean="0"/>
          </a:p>
        </p:txBody>
      </p:sp>
    </p:spTree>
    <p:extLst>
      <p:ext uri="{BB962C8B-B14F-4D97-AF65-F5344CB8AC3E}">
        <p14:creationId xmlns:p14="http://schemas.microsoft.com/office/powerpoint/2010/main" xmlns="" val="8896303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572560" cy="1011222"/>
          </a:xfrm>
        </p:spPr>
        <p:txBody>
          <a:bodyPr>
            <a:normAutofit fontScale="90000"/>
          </a:bodyPr>
          <a:lstStyle/>
          <a:p>
            <a:r>
              <a:rPr lang="uz-Cyrl-UZ" sz="3200" b="1" dirty="0" smtClean="0">
                <a:solidFill>
                  <a:srgbClr val="002060"/>
                </a:solidFill>
                <a:latin typeface="+mn-lt"/>
                <a:ea typeface="Calibri" pitchFamily="34" charset="0"/>
                <a:cs typeface="Times New Roman" pitchFamily="18" charset="0"/>
              </a:rPr>
              <a:t>Ювенильный артрит с системным началом  (</a:t>
            </a:r>
            <a:r>
              <a:rPr lang="ru-RU" sz="3200" b="1" dirty="0" smtClean="0">
                <a:solidFill>
                  <a:srgbClr val="002060"/>
                </a:solidFill>
                <a:latin typeface="+mn-lt"/>
                <a:ea typeface="Calibri" pitchFamily="34" charset="0"/>
                <a:cs typeface="Times New Roman" pitchFamily="18" charset="0"/>
              </a:rPr>
              <a:t>системный </a:t>
            </a:r>
            <a:r>
              <a:rPr lang="ru-RU" sz="3200" b="1" dirty="0" err="1" smtClean="0">
                <a:solidFill>
                  <a:srgbClr val="002060"/>
                </a:solidFill>
                <a:latin typeface="+mn-lt"/>
                <a:ea typeface="Calibri" pitchFamily="34" charset="0"/>
                <a:cs typeface="Times New Roman" pitchFamily="18" charset="0"/>
              </a:rPr>
              <a:t>ювенильный</a:t>
            </a:r>
            <a:r>
              <a:rPr lang="ru-RU" sz="3200" b="1" dirty="0" smtClean="0">
                <a:solidFill>
                  <a:srgbClr val="002060"/>
                </a:solidFill>
                <a:latin typeface="+mn-lt"/>
                <a:ea typeface="Calibri" pitchFamily="34" charset="0"/>
                <a:cs typeface="Times New Roman" pitchFamily="18" charset="0"/>
              </a:rPr>
              <a:t> </a:t>
            </a:r>
            <a:r>
              <a:rPr lang="ru-RU" sz="3200" b="1" dirty="0" err="1" smtClean="0">
                <a:solidFill>
                  <a:srgbClr val="002060"/>
                </a:solidFill>
                <a:latin typeface="+mn-lt"/>
                <a:ea typeface="Calibri" pitchFamily="34" charset="0"/>
                <a:cs typeface="Times New Roman" pitchFamily="18" charset="0"/>
              </a:rPr>
              <a:t>идиопатический</a:t>
            </a:r>
            <a:r>
              <a:rPr lang="ru-RU" sz="3200" b="1" dirty="0" smtClean="0">
                <a:solidFill>
                  <a:srgbClr val="002060"/>
                </a:solidFill>
                <a:latin typeface="+mn-lt"/>
                <a:ea typeface="Calibri" pitchFamily="34" charset="0"/>
                <a:cs typeface="Times New Roman" pitchFamily="18" charset="0"/>
              </a:rPr>
              <a:t> артрит) </a:t>
            </a:r>
            <a:r>
              <a:rPr lang="uz-Cyrl-UZ" sz="3200" b="1" dirty="0" smtClean="0">
                <a:solidFill>
                  <a:srgbClr val="002060"/>
                </a:solidFill>
                <a:latin typeface="+mn-lt"/>
                <a:ea typeface="Calibri" pitchFamily="34" charset="0"/>
                <a:cs typeface="Times New Roman" pitchFamily="18" charset="0"/>
              </a:rPr>
              <a:t/>
            </a:r>
            <a:br>
              <a:rPr lang="uz-Cyrl-UZ" sz="3200" b="1" dirty="0" smtClean="0">
                <a:solidFill>
                  <a:srgbClr val="002060"/>
                </a:solidFill>
                <a:latin typeface="+mn-lt"/>
                <a:ea typeface="Calibri" pitchFamily="34" charset="0"/>
                <a:cs typeface="Times New Roman" pitchFamily="18" charset="0"/>
              </a:rPr>
            </a:br>
            <a:r>
              <a:rPr lang="uz-Cyrl-UZ" sz="3200" b="1" dirty="0" smtClean="0">
                <a:solidFill>
                  <a:srgbClr val="002060"/>
                </a:solidFill>
                <a:latin typeface="+mn-lt"/>
                <a:ea typeface="Calibri" pitchFamily="34" charset="0"/>
                <a:cs typeface="Times New Roman" pitchFamily="18" charset="0"/>
              </a:rPr>
              <a:t>(по МКБ-10 –М08.2)</a:t>
            </a:r>
            <a:endParaRPr lang="ru-RU" sz="3200" dirty="0">
              <a:latin typeface="+mn-lt"/>
            </a:endParaRPr>
          </a:p>
        </p:txBody>
      </p:sp>
      <p:sp>
        <p:nvSpPr>
          <p:cNvPr id="3" name="Содержимое 2"/>
          <p:cNvSpPr>
            <a:spLocks noGrp="1"/>
          </p:cNvSpPr>
          <p:nvPr>
            <p:ph idx="1"/>
          </p:nvPr>
        </p:nvSpPr>
        <p:spPr>
          <a:xfrm>
            <a:off x="642910" y="1643050"/>
            <a:ext cx="8229600" cy="4525963"/>
          </a:xfrm>
        </p:spPr>
        <p:txBody>
          <a:bodyPr>
            <a:normAutofit fontScale="85000" lnSpcReduction="20000"/>
          </a:bodyPr>
          <a:lstStyle/>
          <a:p>
            <a:pPr>
              <a:lnSpc>
                <a:spcPct val="90000"/>
              </a:lnSpc>
            </a:pPr>
            <a:r>
              <a:rPr lang="ru-RU" altLang="en-US" b="1" dirty="0" smtClean="0">
                <a:latin typeface="Garamond" pitchFamily="18" charset="0"/>
              </a:rPr>
              <a:t>Частота 4-20% в разных популяциях</a:t>
            </a:r>
          </a:p>
          <a:p>
            <a:pPr>
              <a:lnSpc>
                <a:spcPct val="90000"/>
              </a:lnSpc>
            </a:pPr>
            <a:r>
              <a:rPr lang="ru-RU" altLang="en-US" b="1" dirty="0" smtClean="0">
                <a:latin typeface="Garamond" pitchFamily="18" charset="0"/>
              </a:rPr>
              <a:t>Наиболее тяжелая форма ЮИА</a:t>
            </a:r>
          </a:p>
          <a:p>
            <a:pPr>
              <a:lnSpc>
                <a:spcPct val="90000"/>
              </a:lnSpc>
            </a:pPr>
            <a:r>
              <a:rPr lang="ru-RU" altLang="en-US" b="1" dirty="0" smtClean="0">
                <a:latin typeface="Garamond" pitchFamily="18" charset="0"/>
              </a:rPr>
              <a:t>Наличие системных проявлений (лихорадка, сыпь, кардит, </a:t>
            </a:r>
            <a:r>
              <a:rPr lang="ru-RU" altLang="en-US" b="1" dirty="0" err="1" smtClean="0">
                <a:latin typeface="Garamond" pitchFamily="18" charset="0"/>
              </a:rPr>
              <a:t>пульмонит</a:t>
            </a:r>
            <a:r>
              <a:rPr lang="ru-RU" altLang="en-US" b="1" dirty="0" smtClean="0">
                <a:latin typeface="Garamond" pitchFamily="18" charset="0"/>
              </a:rPr>
              <a:t>, </a:t>
            </a:r>
            <a:r>
              <a:rPr lang="ru-RU" altLang="en-US" b="1" dirty="0" err="1" smtClean="0">
                <a:latin typeface="Garamond" pitchFamily="18" charset="0"/>
              </a:rPr>
              <a:t>гепато-спленомегалия</a:t>
            </a:r>
            <a:r>
              <a:rPr lang="ru-RU" altLang="en-US" b="1" dirty="0" smtClean="0">
                <a:latin typeface="Garamond" pitchFamily="18" charset="0"/>
              </a:rPr>
              <a:t>, </a:t>
            </a:r>
            <a:r>
              <a:rPr lang="ru-RU" altLang="en-US" b="1" dirty="0" err="1" smtClean="0">
                <a:latin typeface="Garamond" pitchFamily="18" charset="0"/>
              </a:rPr>
              <a:t>серозит</a:t>
            </a:r>
            <a:r>
              <a:rPr lang="ru-RU" altLang="en-US" b="1" dirty="0" smtClean="0">
                <a:latin typeface="Garamond" pitchFamily="18" charset="0"/>
              </a:rPr>
              <a:t>, </a:t>
            </a:r>
            <a:r>
              <a:rPr lang="ru-RU" altLang="en-US" b="1" dirty="0" err="1" smtClean="0">
                <a:latin typeface="Garamond" pitchFamily="18" charset="0"/>
              </a:rPr>
              <a:t>лимфопролифератив-ный</a:t>
            </a:r>
            <a:r>
              <a:rPr lang="ru-RU" altLang="en-US" b="1" dirty="0" smtClean="0">
                <a:latin typeface="Garamond" pitchFamily="18" charset="0"/>
              </a:rPr>
              <a:t> синдром,  поражение почек, ЦНС, амилоидоз, задержка линейного роста, </a:t>
            </a:r>
            <a:r>
              <a:rPr lang="ru-RU" altLang="en-US" b="1" dirty="0" err="1" smtClean="0">
                <a:latin typeface="Garamond" pitchFamily="18" charset="0"/>
              </a:rPr>
              <a:t>остеопороз</a:t>
            </a:r>
            <a:r>
              <a:rPr lang="ru-RU" altLang="en-US" b="1" dirty="0" smtClean="0">
                <a:latin typeface="Garamond" pitchFamily="18" charset="0"/>
              </a:rPr>
              <a:t>, низкоэнергетические переломы)</a:t>
            </a:r>
          </a:p>
          <a:p>
            <a:pPr>
              <a:lnSpc>
                <a:spcPct val="90000"/>
              </a:lnSpc>
            </a:pPr>
            <a:r>
              <a:rPr lang="ru-RU" altLang="en-US" b="1" dirty="0" smtClean="0">
                <a:latin typeface="Garamond" pitchFamily="18" charset="0"/>
              </a:rPr>
              <a:t>Летальность</a:t>
            </a:r>
          </a:p>
          <a:p>
            <a:pPr>
              <a:lnSpc>
                <a:spcPct val="90000"/>
              </a:lnSpc>
            </a:pPr>
            <a:r>
              <a:rPr lang="ru-RU" altLang="en-US" b="1" dirty="0" smtClean="0">
                <a:latin typeface="Garamond" pitchFamily="18" charset="0"/>
              </a:rPr>
              <a:t>Варианты течения (моноциклическое, </a:t>
            </a:r>
            <a:r>
              <a:rPr lang="ru-RU" altLang="en-US" b="1" dirty="0" err="1" smtClean="0">
                <a:latin typeface="Garamond" pitchFamily="18" charset="0"/>
              </a:rPr>
              <a:t>персистирующее</a:t>
            </a:r>
            <a:r>
              <a:rPr lang="ru-RU" altLang="en-US" b="1" dirty="0" smtClean="0">
                <a:latin typeface="Garamond" pitchFamily="18" charset="0"/>
              </a:rPr>
              <a:t>, с суставными и системными проявлениями) и исходов.</a:t>
            </a:r>
          </a:p>
          <a:p>
            <a:endParaRPr lang="ru-RU" dirty="0"/>
          </a:p>
        </p:txBody>
      </p:sp>
      <p:pic>
        <p:nvPicPr>
          <p:cNvPr id="4" name="Picture 4" descr="Картинки по запросу &quot;лого международного дня орфанных заболеваний&quot;"/>
          <p:cNvPicPr>
            <a:picLocks noChangeAspect="1" noChangeArrowheads="1"/>
          </p:cNvPicPr>
          <p:nvPr/>
        </p:nvPicPr>
        <p:blipFill>
          <a:blip r:embed="rId2" cstate="print"/>
          <a:srcRect/>
          <a:stretch>
            <a:fillRect/>
          </a:stretch>
        </p:blipFill>
        <p:spPr bwMode="auto">
          <a:xfrm>
            <a:off x="7786710" y="5786454"/>
            <a:ext cx="1143008" cy="805186"/>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p:spPr>
        <p:txBody>
          <a:bodyPr>
            <a:normAutofit fontScale="90000"/>
          </a:bodyPr>
          <a:lstStyle/>
          <a:p>
            <a:r>
              <a:rPr lang="ru-RU" b="1" dirty="0" smtClean="0">
                <a:solidFill>
                  <a:srgbClr val="C00000"/>
                </a:solidFill>
                <a:latin typeface="Georgia" pitchFamily="18" charset="0"/>
              </a:rPr>
              <a:t>Опыт РСНПМЦ педиатрии</a:t>
            </a:r>
            <a:endParaRPr lang="ru-RU" b="1" dirty="0">
              <a:solidFill>
                <a:srgbClr val="C00000"/>
              </a:solidFill>
              <a:latin typeface="Georgia" pitchFamily="18" charset="0"/>
            </a:endParaRPr>
          </a:p>
        </p:txBody>
      </p:sp>
      <p:sp>
        <p:nvSpPr>
          <p:cNvPr id="3" name="Содержимое 2"/>
          <p:cNvSpPr>
            <a:spLocks noGrp="1"/>
          </p:cNvSpPr>
          <p:nvPr>
            <p:ph idx="1"/>
          </p:nvPr>
        </p:nvSpPr>
        <p:spPr>
          <a:xfrm>
            <a:off x="428596" y="1357298"/>
            <a:ext cx="8229600" cy="4668839"/>
          </a:xfrm>
        </p:spPr>
        <p:txBody>
          <a:bodyPr>
            <a:normAutofit fontScale="92500" lnSpcReduction="20000"/>
          </a:bodyPr>
          <a:lstStyle/>
          <a:p>
            <a:pPr algn="just"/>
            <a:r>
              <a:rPr lang="ru-RU" dirty="0" smtClean="0"/>
              <a:t>С февраля 2019 года при содействии компании «</a:t>
            </a:r>
            <a:r>
              <a:rPr lang="en-US" dirty="0" smtClean="0"/>
              <a:t>Roche</a:t>
            </a:r>
            <a:r>
              <a:rPr lang="ru-RU" dirty="0" smtClean="0"/>
              <a:t>» проведены тренинги по проведению биологической терапии с применением </a:t>
            </a:r>
            <a:r>
              <a:rPr lang="ru-RU" dirty="0" err="1" smtClean="0"/>
              <a:t>тоцилизумаба</a:t>
            </a:r>
            <a:r>
              <a:rPr lang="ru-RU" dirty="0" smtClean="0"/>
              <a:t>.</a:t>
            </a:r>
          </a:p>
          <a:p>
            <a:pPr algn="just"/>
            <a:r>
              <a:rPr lang="ru-RU" dirty="0" smtClean="0"/>
              <a:t>С марта 2019 года по настоящее время 15 больных получают </a:t>
            </a:r>
            <a:r>
              <a:rPr lang="ru-RU" dirty="0" err="1" smtClean="0"/>
              <a:t>тоцилизумаб</a:t>
            </a:r>
            <a:r>
              <a:rPr lang="ru-RU" dirty="0" smtClean="0"/>
              <a:t>. В динамике у детей отмечается положительная динамика: общее состояние детей улучшилось, не проявляются  активные суставы, в динамике улучшаются показатели СОЭ, СРБ и др. Они продолжают </a:t>
            </a:r>
            <a:r>
              <a:rPr lang="ru-RU" smtClean="0"/>
              <a:t>получать препарат</a:t>
            </a:r>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1000108"/>
            <a:ext cx="8229600" cy="1143000"/>
          </a:xfrm>
        </p:spPr>
        <p:txBody>
          <a:bodyPr>
            <a:noAutofit/>
          </a:bodyPr>
          <a:lstStyle/>
          <a:p>
            <a:r>
              <a:rPr lang="uz-Cyrl-UZ" sz="5400" b="1" dirty="0" smtClean="0">
                <a:solidFill>
                  <a:srgbClr val="C00000"/>
                </a:solidFill>
                <a:latin typeface="Georgia" pitchFamily="18" charset="0"/>
              </a:rPr>
              <a:t>Благодарю за внимание!</a:t>
            </a:r>
            <a:endParaRPr lang="ru-RU" sz="5400" b="1" dirty="0">
              <a:solidFill>
                <a:srgbClr val="C00000"/>
              </a:solidFill>
              <a:latin typeface="Georgia" pitchFamily="18" charset="0"/>
            </a:endParaRPr>
          </a:p>
        </p:txBody>
      </p:sp>
      <p:pic>
        <p:nvPicPr>
          <p:cNvPr id="35847" name="Picture 7" descr="D:\Презентации - орфанные заболевания\unnamed.png"/>
          <p:cNvPicPr>
            <a:picLocks noGrp="1" noChangeAspect="1" noChangeArrowheads="1"/>
          </p:cNvPicPr>
          <p:nvPr>
            <p:ph idx="1"/>
          </p:nvPr>
        </p:nvPicPr>
        <p:blipFill>
          <a:blip r:embed="rId2"/>
          <a:srcRect/>
          <a:stretch>
            <a:fillRect/>
          </a:stretch>
        </p:blipFill>
        <p:spPr bwMode="auto">
          <a:xfrm>
            <a:off x="2643174" y="3071810"/>
            <a:ext cx="5929354" cy="3445554"/>
          </a:xfrm>
          <a:prstGeom prst="rect">
            <a:avLst/>
          </a:prstGeom>
          <a:noFill/>
        </p:spPr>
      </p:pic>
      <p:pic>
        <p:nvPicPr>
          <p:cNvPr id="35849" name="Picture 9" descr="http://xn--d1allfhj.xn--p1ai/sites/default/files/pictures/29.png"/>
          <p:cNvPicPr>
            <a:picLocks noChangeAspect="1" noChangeArrowheads="1"/>
          </p:cNvPicPr>
          <p:nvPr/>
        </p:nvPicPr>
        <p:blipFill>
          <a:blip r:embed="rId3"/>
          <a:srcRect/>
          <a:stretch>
            <a:fillRect/>
          </a:stretch>
        </p:blipFill>
        <p:spPr bwMode="auto">
          <a:xfrm>
            <a:off x="1643042" y="2643182"/>
            <a:ext cx="4929222" cy="171451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11" name="Rectangle 7"/>
          <p:cNvSpPr>
            <a:spLocks noGrp="1" noChangeArrowheads="1"/>
          </p:cNvSpPr>
          <p:nvPr>
            <p:ph type="title"/>
          </p:nvPr>
        </p:nvSpPr>
        <p:spPr>
          <a:xfrm>
            <a:off x="628650" y="-128336"/>
            <a:ext cx="7886700" cy="1819025"/>
          </a:xfrm>
        </p:spPr>
        <p:txBody>
          <a:bodyPr>
            <a:normAutofit/>
          </a:bodyPr>
          <a:lstStyle/>
          <a:p>
            <a:r>
              <a:rPr lang="ru-RU" altLang="ja-JP" sz="3200" b="1" dirty="0" smtClean="0">
                <a:solidFill>
                  <a:schemeClr val="tx2">
                    <a:lumMod val="60000"/>
                    <a:lumOff val="40000"/>
                  </a:schemeClr>
                </a:solidFill>
                <a:ea typeface="ＭＳ Ｐゴシック" pitchFamily="34" charset="-128"/>
              </a:rPr>
              <a:t>Что такое системный  ЮИА?</a:t>
            </a:r>
            <a:endParaRPr lang="en-GB" sz="3200" b="1" dirty="0">
              <a:solidFill>
                <a:schemeClr val="tx2">
                  <a:lumMod val="60000"/>
                  <a:lumOff val="40000"/>
                </a:schemeClr>
              </a:solidFill>
            </a:endParaRPr>
          </a:p>
        </p:txBody>
      </p:sp>
      <p:sp>
        <p:nvSpPr>
          <p:cNvPr id="2" name="Content Placeholder 1"/>
          <p:cNvSpPr>
            <a:spLocks noGrp="1"/>
          </p:cNvSpPr>
          <p:nvPr>
            <p:ph idx="1"/>
          </p:nvPr>
        </p:nvSpPr>
        <p:spPr>
          <a:xfrm>
            <a:off x="304800" y="1219200"/>
            <a:ext cx="8610600" cy="5410200"/>
          </a:xfrm>
        </p:spPr>
        <p:txBody>
          <a:bodyPr>
            <a:normAutofit fontScale="62500" lnSpcReduction="20000"/>
          </a:bodyPr>
          <a:lstStyle/>
          <a:p>
            <a:pPr algn="just">
              <a:lnSpc>
                <a:spcPct val="110000"/>
              </a:lnSpc>
              <a:spcBef>
                <a:spcPts val="600"/>
              </a:spcBef>
              <a:spcAft>
                <a:spcPts val="600"/>
              </a:spcAft>
            </a:pPr>
            <a:r>
              <a:rPr lang="ru-RU" sz="2200" dirty="0"/>
              <a:t>сЮИА впервые описан в 1897 году Джоржем Фредериком  Стиллом </a:t>
            </a:r>
            <a:br>
              <a:rPr lang="ru-RU" sz="2200" dirty="0"/>
            </a:br>
            <a:r>
              <a:rPr lang="ru-RU" sz="2200" dirty="0"/>
              <a:t>(болезнь Стилла) </a:t>
            </a:r>
            <a:r>
              <a:rPr lang="en-US" altLang="ja-JP" sz="2400" b="1" baseline="30000" dirty="0">
                <a:latin typeface="Garamond" pitchFamily="18" charset="0"/>
                <a:ea typeface="Arial Unicode MS" pitchFamily="34" charset="-128"/>
                <a:cs typeface="Arial Unicode MS" pitchFamily="34" charset="-128"/>
              </a:rPr>
              <a:t>1</a:t>
            </a:r>
            <a:endParaRPr lang="ru-RU" sz="2200" dirty="0"/>
          </a:p>
          <a:p>
            <a:pPr algn="just">
              <a:lnSpc>
                <a:spcPct val="110000"/>
              </a:lnSpc>
              <a:spcBef>
                <a:spcPts val="600"/>
              </a:spcBef>
              <a:spcAft>
                <a:spcPts val="600"/>
              </a:spcAft>
            </a:pPr>
            <a:r>
              <a:rPr lang="ru-RU" sz="2200" dirty="0"/>
              <a:t>Это одно из наиболее тяжелых системных воспалительных заболеваний детского </a:t>
            </a:r>
            <a:r>
              <a:rPr lang="ru-RU" sz="2200" dirty="0" smtClean="0"/>
              <a:t>возраста </a:t>
            </a:r>
            <a:r>
              <a:rPr lang="ru-RU" sz="2000" b="1" baseline="30000" dirty="0" smtClean="0">
                <a:latin typeface="Garamond" pitchFamily="18" charset="0"/>
                <a:ea typeface="Arial Unicode MS" pitchFamily="34" charset="-128"/>
                <a:cs typeface="Arial Unicode MS" pitchFamily="34" charset="-128"/>
              </a:rPr>
              <a:t>2</a:t>
            </a:r>
            <a:r>
              <a:rPr lang="ru-RU" sz="2200" dirty="0" smtClean="0"/>
              <a:t> </a:t>
            </a:r>
            <a:endParaRPr lang="ru-RU" sz="2200" dirty="0"/>
          </a:p>
          <a:p>
            <a:pPr algn="just">
              <a:lnSpc>
                <a:spcPct val="110000"/>
              </a:lnSpc>
              <a:spcBef>
                <a:spcPts val="600"/>
              </a:spcBef>
              <a:spcAft>
                <a:spcPts val="600"/>
              </a:spcAft>
            </a:pPr>
            <a:r>
              <a:rPr lang="ru-RU" sz="2200" dirty="0"/>
              <a:t>сЮИА  - хроническое инвалидизирующее заболевание, поскольку его симптомы рецидивируют, приводя  к потере трудоспособности, нарушению развития и  социальной дезаптации </a:t>
            </a:r>
            <a:r>
              <a:rPr lang="ru-RU" sz="2400" b="1" baseline="30000" dirty="0" smtClean="0">
                <a:latin typeface="Garamond" pitchFamily="18" charset="0"/>
                <a:ea typeface="Arial Unicode MS" pitchFamily="34" charset="-128"/>
                <a:cs typeface="Arial Unicode MS" pitchFamily="34" charset="-128"/>
              </a:rPr>
              <a:t>3</a:t>
            </a:r>
            <a:endParaRPr lang="ru-RU" sz="2200" dirty="0"/>
          </a:p>
          <a:p>
            <a:pPr algn="just">
              <a:lnSpc>
                <a:spcPct val="110000"/>
              </a:lnSpc>
              <a:spcBef>
                <a:spcPts val="600"/>
              </a:spcBef>
              <a:spcAft>
                <a:spcPts val="600"/>
              </a:spcAft>
            </a:pPr>
            <a:r>
              <a:rPr lang="ru-RU" sz="2200" dirty="0"/>
              <a:t>Течение заболевания вариьирует по тяжести  от моноциклического  с последующей ремиссией, продолжительностью 2-4 года до рецидивирующего с обострениями системных проявлений и артритом легкой </a:t>
            </a:r>
            <a:r>
              <a:rPr lang="ru-RU" sz="2200" dirty="0" smtClean="0"/>
              <a:t>степени </a:t>
            </a:r>
            <a:r>
              <a:rPr lang="ru-RU" sz="2000" b="1" baseline="30000" dirty="0">
                <a:latin typeface="Garamond" pitchFamily="18" charset="0"/>
                <a:ea typeface="Arial Unicode MS" pitchFamily="34" charset="-128"/>
                <a:cs typeface="Arial Unicode MS" pitchFamily="34" charset="-128"/>
              </a:rPr>
              <a:t>3 </a:t>
            </a:r>
            <a:endParaRPr lang="ru-RU" sz="2000" b="1" baseline="30000" dirty="0" smtClean="0">
              <a:latin typeface="Garamond" pitchFamily="18" charset="0"/>
              <a:ea typeface="Arial Unicode MS" pitchFamily="34" charset="-128"/>
              <a:cs typeface="Arial Unicode MS" pitchFamily="34" charset="-128"/>
            </a:endParaRPr>
          </a:p>
          <a:p>
            <a:pPr algn="just">
              <a:lnSpc>
                <a:spcPct val="110000"/>
              </a:lnSpc>
              <a:spcBef>
                <a:spcPts val="600"/>
              </a:spcBef>
              <a:spcAft>
                <a:spcPts val="600"/>
              </a:spcAft>
            </a:pPr>
            <a:r>
              <a:rPr lang="ru-RU" sz="2200" dirty="0" smtClean="0"/>
              <a:t>У </a:t>
            </a:r>
            <a:r>
              <a:rPr lang="ru-RU" sz="2200" dirty="0"/>
              <a:t>детей с тяжелым течением  заболевания обычно сохраняется и во взрослом   возрасте, несмотря на применение </a:t>
            </a:r>
            <a:r>
              <a:rPr lang="ru-RU" sz="2200" dirty="0" smtClean="0"/>
              <a:t>стандартного лечения</a:t>
            </a:r>
            <a:r>
              <a:rPr lang="ru-RU" sz="2400" b="1" baseline="30000" dirty="0">
                <a:latin typeface="Garamond" pitchFamily="18" charset="0"/>
                <a:ea typeface="Arial Unicode MS" pitchFamily="34" charset="-128"/>
                <a:cs typeface="Arial Unicode MS" pitchFamily="34" charset="-128"/>
              </a:rPr>
              <a:t>3 </a:t>
            </a:r>
            <a:endParaRPr lang="ru-RU" sz="2400" b="1" baseline="30000" dirty="0" smtClean="0">
              <a:latin typeface="Garamond" pitchFamily="18" charset="0"/>
              <a:ea typeface="Arial Unicode MS" pitchFamily="34" charset="-128"/>
              <a:cs typeface="Arial Unicode MS" pitchFamily="34" charset="-128"/>
            </a:endParaRPr>
          </a:p>
          <a:p>
            <a:pPr algn="just">
              <a:lnSpc>
                <a:spcPct val="110000"/>
              </a:lnSpc>
              <a:spcBef>
                <a:spcPts val="600"/>
              </a:spcBef>
              <a:spcAft>
                <a:spcPts val="600"/>
              </a:spcAft>
            </a:pPr>
            <a:r>
              <a:rPr lang="ru-RU" sz="2400" dirty="0" smtClean="0"/>
              <a:t>Системный </a:t>
            </a:r>
            <a:r>
              <a:rPr lang="ru-RU" sz="2400" dirty="0"/>
              <a:t>артрит определяется при наличии артрита, сопровождающегося или с предшествующей лихорадкой в течение 2 недель в сочетании с двумя или более признаками: </a:t>
            </a:r>
            <a:endParaRPr lang="ru-RU" sz="2400" dirty="0" smtClean="0"/>
          </a:p>
          <a:p>
            <a:pPr lvl="1" algn="just">
              <a:lnSpc>
                <a:spcPct val="120000"/>
              </a:lnSpc>
              <a:spcBef>
                <a:spcPts val="600"/>
              </a:spcBef>
            </a:pPr>
            <a:r>
              <a:rPr lang="ru-RU" sz="2000" dirty="0" smtClean="0"/>
              <a:t> </a:t>
            </a:r>
            <a:r>
              <a:rPr lang="ru-RU" sz="2000" dirty="0"/>
              <a:t>преходящие, летучие </a:t>
            </a:r>
            <a:r>
              <a:rPr lang="ru-RU" sz="2000" dirty="0" err="1"/>
              <a:t>эритематозные</a:t>
            </a:r>
            <a:r>
              <a:rPr lang="ru-RU" sz="2000" dirty="0"/>
              <a:t> высыпания; </a:t>
            </a:r>
            <a:endParaRPr lang="ru-RU" sz="2000" dirty="0" smtClean="0"/>
          </a:p>
          <a:p>
            <a:pPr lvl="1" algn="just">
              <a:lnSpc>
                <a:spcPct val="120000"/>
              </a:lnSpc>
              <a:spcBef>
                <a:spcPts val="600"/>
              </a:spcBef>
            </a:pPr>
            <a:r>
              <a:rPr lang="ru-RU" sz="2000" dirty="0" err="1" smtClean="0"/>
              <a:t>серозит</a:t>
            </a:r>
            <a:r>
              <a:rPr lang="ru-RU" sz="2000" dirty="0"/>
              <a:t>, </a:t>
            </a:r>
            <a:endParaRPr lang="ru-RU" sz="2000" dirty="0" smtClean="0"/>
          </a:p>
          <a:p>
            <a:pPr lvl="1" algn="just">
              <a:lnSpc>
                <a:spcPct val="120000"/>
              </a:lnSpc>
              <a:spcBef>
                <a:spcPts val="600"/>
              </a:spcBef>
            </a:pPr>
            <a:r>
              <a:rPr lang="ru-RU" sz="2000" dirty="0" err="1" smtClean="0"/>
              <a:t>генерализованная</a:t>
            </a:r>
            <a:r>
              <a:rPr lang="ru-RU" sz="2000" dirty="0" smtClean="0"/>
              <a:t> </a:t>
            </a:r>
            <a:r>
              <a:rPr lang="ru-RU" sz="2000" dirty="0" err="1"/>
              <a:t>лимфаденопатия</a:t>
            </a:r>
            <a:r>
              <a:rPr lang="ru-RU" sz="2000" dirty="0"/>
              <a:t> </a:t>
            </a:r>
            <a:endParaRPr lang="ru-RU" sz="2000" dirty="0" smtClean="0"/>
          </a:p>
          <a:p>
            <a:pPr lvl="1" algn="just">
              <a:lnSpc>
                <a:spcPct val="120000"/>
              </a:lnSpc>
              <a:spcBef>
                <a:spcPts val="600"/>
              </a:spcBef>
            </a:pPr>
            <a:r>
              <a:rPr lang="ru-RU" sz="2000" dirty="0" smtClean="0"/>
              <a:t> </a:t>
            </a:r>
            <a:r>
              <a:rPr lang="ru-RU" sz="2000" dirty="0" err="1"/>
              <a:t>гепатомегалия</a:t>
            </a:r>
            <a:r>
              <a:rPr lang="ru-RU" sz="2000" dirty="0"/>
              <a:t> и/или </a:t>
            </a:r>
            <a:r>
              <a:rPr lang="ru-RU" sz="2000" dirty="0" err="1"/>
              <a:t>спленомегалия</a:t>
            </a:r>
            <a:r>
              <a:rPr lang="ru-RU" sz="2000" dirty="0" smtClean="0"/>
              <a:t>.</a:t>
            </a:r>
          </a:p>
          <a:p>
            <a:pPr algn="just">
              <a:lnSpc>
                <a:spcPct val="110000"/>
              </a:lnSpc>
              <a:spcBef>
                <a:spcPts val="600"/>
              </a:spcBef>
              <a:spcAft>
                <a:spcPts val="600"/>
              </a:spcAft>
              <a:buFont typeface="Wingdings" panose="05000000000000000000" pitchFamily="2" charset="2"/>
              <a:buChar char="ü"/>
            </a:pPr>
            <a:r>
              <a:rPr lang="ru-RU" sz="2400" dirty="0" smtClean="0"/>
              <a:t>С </a:t>
            </a:r>
            <a:r>
              <a:rPr lang="ru-RU" sz="2400" dirty="0"/>
              <a:t>преобладанием внесуставных проявлений (</a:t>
            </a:r>
            <a:r>
              <a:rPr lang="ru-RU" sz="2400" dirty="0" err="1"/>
              <a:t>Аллергосептический</a:t>
            </a:r>
            <a:r>
              <a:rPr lang="ru-RU" sz="2400" dirty="0"/>
              <a:t> вариант) </a:t>
            </a:r>
            <a:endParaRPr lang="ru-RU" sz="2400" dirty="0" smtClean="0"/>
          </a:p>
          <a:p>
            <a:pPr algn="just">
              <a:lnSpc>
                <a:spcPct val="110000"/>
              </a:lnSpc>
              <a:spcBef>
                <a:spcPts val="600"/>
              </a:spcBef>
              <a:spcAft>
                <a:spcPts val="600"/>
              </a:spcAft>
              <a:buFont typeface="Wingdings" panose="05000000000000000000" pitchFamily="2" charset="2"/>
              <a:buChar char="ü"/>
            </a:pPr>
            <a:r>
              <a:rPr lang="ru-RU" sz="2400" dirty="0" smtClean="0"/>
              <a:t>С </a:t>
            </a:r>
            <a:r>
              <a:rPr lang="ru-RU" sz="2400" dirty="0"/>
              <a:t>активным суставным синдромом (Вариант </a:t>
            </a:r>
            <a:r>
              <a:rPr lang="ru-RU" sz="2400" dirty="0" err="1"/>
              <a:t>Стилла</a:t>
            </a:r>
            <a:r>
              <a:rPr lang="ru-RU" sz="2400" dirty="0"/>
              <a:t>)</a:t>
            </a:r>
            <a:endParaRPr lang="ru-RU" sz="2400" b="1" baseline="30000" dirty="0">
              <a:latin typeface="Garamond" pitchFamily="18" charset="0"/>
              <a:ea typeface="Arial Unicode MS" pitchFamily="34" charset="-128"/>
              <a:cs typeface="Arial Unicode MS" pitchFamily="34" charset="-128"/>
            </a:endParaRPr>
          </a:p>
          <a:p>
            <a:pPr marL="0" indent="0">
              <a:buNone/>
            </a:pPr>
            <a:r>
              <a:rPr lang="ru-RU" sz="2200" dirty="0" smtClean="0"/>
              <a:t>  </a:t>
            </a:r>
            <a:endParaRPr lang="ru-RU" sz="2200" dirty="0"/>
          </a:p>
          <a:p>
            <a:endParaRPr lang="ru-RU" dirty="0"/>
          </a:p>
          <a:p>
            <a:endParaRPr lang="en-GB" dirty="0"/>
          </a:p>
        </p:txBody>
      </p:sp>
      <p:sp>
        <p:nvSpPr>
          <p:cNvPr id="4" name="Text Placeholder 3"/>
          <p:cNvSpPr>
            <a:spLocks noGrp="1"/>
          </p:cNvSpPr>
          <p:nvPr>
            <p:ph type="body" sz="quarter" idx="12"/>
          </p:nvPr>
        </p:nvSpPr>
        <p:spPr>
          <a:xfrm>
            <a:off x="4150410" y="6317090"/>
            <a:ext cx="3499356" cy="415498"/>
          </a:xfrm>
        </p:spPr>
        <p:txBody>
          <a:bodyPr/>
          <a:lstStyle/>
          <a:p>
            <a:r>
              <a:rPr lang="en-GB" dirty="0"/>
              <a:t>1. </a:t>
            </a:r>
            <a:r>
              <a:rPr lang="en-GB" dirty="0" err="1"/>
              <a:t>Vastert</a:t>
            </a:r>
            <a:r>
              <a:rPr lang="en-GB" dirty="0"/>
              <a:t> S, </a:t>
            </a:r>
            <a:r>
              <a:rPr lang="en-GB" i="1" dirty="0"/>
              <a:t>et al. Best </a:t>
            </a:r>
            <a:r>
              <a:rPr lang="en-GB" i="1" dirty="0" err="1"/>
              <a:t>Pract</a:t>
            </a:r>
            <a:r>
              <a:rPr lang="en-GB" i="1" dirty="0"/>
              <a:t> Res </a:t>
            </a:r>
            <a:r>
              <a:rPr lang="en-GB" i="1" dirty="0" err="1"/>
              <a:t>Clin</a:t>
            </a:r>
            <a:r>
              <a:rPr lang="en-GB" i="1" dirty="0"/>
              <a:t> </a:t>
            </a:r>
            <a:r>
              <a:rPr lang="en-GB" i="1" dirty="0" err="1"/>
              <a:t>Rheumatol</a:t>
            </a:r>
            <a:r>
              <a:rPr lang="en-GB" dirty="0"/>
              <a:t> 2009; </a:t>
            </a:r>
            <a:r>
              <a:rPr lang="en-GB" b="1" dirty="0" smtClean="0"/>
              <a:t>23</a:t>
            </a:r>
            <a:r>
              <a:rPr lang="en-GB" dirty="0" smtClean="0"/>
              <a:t>:655–664</a:t>
            </a:r>
            <a:r>
              <a:rPr lang="en-GB" dirty="0"/>
              <a:t>.</a:t>
            </a:r>
          </a:p>
          <a:p>
            <a:r>
              <a:rPr lang="en-GB" dirty="0"/>
              <a:t> 2. </a:t>
            </a:r>
            <a:r>
              <a:rPr lang="en-GB" dirty="0" err="1"/>
              <a:t>Ravelli</a:t>
            </a:r>
            <a:r>
              <a:rPr lang="en-GB" dirty="0"/>
              <a:t> A</a:t>
            </a:r>
            <a:r>
              <a:rPr lang="en-GB" dirty="0" smtClean="0"/>
              <a:t> &amp; </a:t>
            </a:r>
            <a:r>
              <a:rPr lang="en-GB" dirty="0"/>
              <a:t>Martini A. </a:t>
            </a:r>
            <a:r>
              <a:rPr lang="en-GB" i="1" dirty="0"/>
              <a:t>Lancet</a:t>
            </a:r>
            <a:r>
              <a:rPr lang="en-GB" dirty="0"/>
              <a:t> 2007; </a:t>
            </a:r>
            <a:r>
              <a:rPr lang="en-GB" b="1" dirty="0"/>
              <a:t>369</a:t>
            </a:r>
            <a:r>
              <a:rPr lang="en-GB" dirty="0"/>
              <a:t>:767–778</a:t>
            </a:r>
            <a:r>
              <a:rPr lang="en-GB" dirty="0" smtClean="0"/>
              <a:t>.</a:t>
            </a:r>
            <a:endParaRPr lang="en-GB" dirty="0"/>
          </a:p>
          <a:p>
            <a:r>
              <a:rPr lang="en-GB" dirty="0"/>
              <a:t>3. Woo P, </a:t>
            </a:r>
            <a:r>
              <a:rPr lang="en-GB" i="1" dirty="0"/>
              <a:t>et al. Nat </a:t>
            </a:r>
            <a:r>
              <a:rPr lang="en-GB" i="1" dirty="0" err="1"/>
              <a:t>Clin</a:t>
            </a:r>
            <a:r>
              <a:rPr lang="en-GB" i="1" dirty="0"/>
              <a:t> </a:t>
            </a:r>
            <a:r>
              <a:rPr lang="en-GB" i="1" dirty="0" err="1"/>
              <a:t>Pract</a:t>
            </a:r>
            <a:r>
              <a:rPr lang="en-GB" i="1" dirty="0"/>
              <a:t> </a:t>
            </a:r>
            <a:r>
              <a:rPr lang="en-GB" i="1" dirty="0" err="1"/>
              <a:t>Rheumatol</a:t>
            </a:r>
            <a:r>
              <a:rPr lang="en-GB" dirty="0"/>
              <a:t> 2006; </a:t>
            </a:r>
            <a:r>
              <a:rPr lang="en-GB" b="1" dirty="0"/>
              <a:t>2</a:t>
            </a:r>
            <a:r>
              <a:rPr lang="en-GB" dirty="0"/>
              <a:t>:28–34</a:t>
            </a:r>
            <a:r>
              <a:rPr lang="en-GB" dirty="0" smtClean="0"/>
              <a:t>.</a:t>
            </a:r>
            <a:endParaRPr lang="en-GB" dirty="0"/>
          </a:p>
        </p:txBody>
      </p:sp>
      <p:pic>
        <p:nvPicPr>
          <p:cNvPr id="5" name="Picture 4" descr="Картинки по запросу &quot;лого международного дня орфанных заболеваний&quot;"/>
          <p:cNvPicPr>
            <a:picLocks noChangeAspect="1" noChangeArrowheads="1"/>
          </p:cNvPicPr>
          <p:nvPr/>
        </p:nvPicPr>
        <p:blipFill>
          <a:blip r:embed="rId3" cstate="print"/>
          <a:srcRect/>
          <a:stretch>
            <a:fillRect/>
          </a:stretch>
        </p:blipFill>
        <p:spPr bwMode="auto">
          <a:xfrm>
            <a:off x="8001024" y="5929330"/>
            <a:ext cx="940187" cy="662310"/>
          </a:xfrm>
          <a:prstGeom prst="rect">
            <a:avLst/>
          </a:prstGeom>
          <a:noFill/>
        </p:spPr>
      </p:pic>
    </p:spTree>
    <p:extLst>
      <p:ext uri="{BB962C8B-B14F-4D97-AF65-F5344CB8AC3E}">
        <p14:creationId xmlns:p14="http://schemas.microsoft.com/office/powerpoint/2010/main" xmlns="" val="18448538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ChangeArrowheads="1"/>
          </p:cNvSpPr>
          <p:nvPr/>
        </p:nvSpPr>
        <p:spPr bwMode="auto">
          <a:xfrm>
            <a:off x="571472" y="1357298"/>
            <a:ext cx="8077200" cy="4708981"/>
          </a:xfrm>
          <a:prstGeom prst="rect">
            <a:avLst/>
          </a:prstGeom>
          <a:noFill/>
          <a:ln w="9525">
            <a:noFill/>
            <a:miter lim="800000"/>
            <a:headEnd/>
            <a:tailEnd/>
          </a:ln>
          <a:effectLst/>
        </p:spPr>
        <p:txBody>
          <a:bodyPr>
            <a:spAutoFit/>
          </a:bodyPr>
          <a:lstStyle/>
          <a:p>
            <a:pPr algn="l"/>
            <a:r>
              <a:rPr lang="ru-RU" altLang="en-US" sz="2000" b="1" dirty="0">
                <a:solidFill>
                  <a:schemeClr val="accent2"/>
                </a:solidFill>
              </a:rPr>
              <a:t>Распространённость </a:t>
            </a:r>
            <a:r>
              <a:rPr lang="ru-RU" altLang="en-US" sz="2000" b="1" dirty="0" err="1">
                <a:solidFill>
                  <a:schemeClr val="accent2"/>
                </a:solidFill>
              </a:rPr>
              <a:t>сЮИА</a:t>
            </a:r>
            <a:r>
              <a:rPr lang="en-GB" altLang="en-US" sz="2000" b="1" dirty="0">
                <a:solidFill>
                  <a:schemeClr val="accent2"/>
                </a:solidFill>
              </a:rPr>
              <a:t> </a:t>
            </a:r>
            <a:r>
              <a:rPr lang="ru-RU" altLang="en-US" sz="2000" b="1" dirty="0">
                <a:solidFill>
                  <a:schemeClr val="accent2"/>
                </a:solidFill>
              </a:rPr>
              <a:t>приближается к</a:t>
            </a:r>
            <a:r>
              <a:rPr lang="en-GB" altLang="en-US" sz="2000" b="1" dirty="0">
                <a:solidFill>
                  <a:schemeClr val="accent2"/>
                </a:solidFill>
              </a:rPr>
              <a:t> 100 </a:t>
            </a:r>
            <a:r>
              <a:rPr lang="ru-RU" altLang="en-US" sz="2000" b="1" dirty="0">
                <a:solidFill>
                  <a:schemeClr val="accent2"/>
                </a:solidFill>
              </a:rPr>
              <a:t>случаям</a:t>
            </a:r>
            <a:r>
              <a:rPr lang="en-GB" altLang="en-US" sz="2000" b="1" dirty="0">
                <a:solidFill>
                  <a:schemeClr val="accent2"/>
                </a:solidFill>
              </a:rPr>
              <a:t> </a:t>
            </a:r>
            <a:r>
              <a:rPr lang="ru-RU" altLang="en-US" sz="2000" b="1" dirty="0">
                <a:solidFill>
                  <a:schemeClr val="accent2"/>
                </a:solidFill>
              </a:rPr>
              <a:t>на </a:t>
            </a:r>
            <a:r>
              <a:rPr lang="en-GB" altLang="en-US" sz="2000" b="1" dirty="0">
                <a:solidFill>
                  <a:schemeClr val="accent2"/>
                </a:solidFill>
              </a:rPr>
              <a:t>100,000 </a:t>
            </a:r>
            <a:r>
              <a:rPr lang="ru-RU" altLang="en-US" sz="2000" b="1" dirty="0">
                <a:solidFill>
                  <a:schemeClr val="accent2"/>
                </a:solidFill>
              </a:rPr>
              <a:t>детей</a:t>
            </a:r>
          </a:p>
          <a:p>
            <a:pPr algn="l"/>
            <a:endParaRPr lang="en-GB" altLang="en-US" sz="2000" b="1" dirty="0">
              <a:solidFill>
                <a:schemeClr val="accent2"/>
              </a:solidFill>
            </a:endParaRPr>
          </a:p>
          <a:p>
            <a:pPr lvl="1" algn="l">
              <a:buFontTx/>
              <a:buChar char="•"/>
            </a:pPr>
            <a:r>
              <a:rPr lang="ru-RU" altLang="en-US" sz="2000" dirty="0"/>
              <a:t>   </a:t>
            </a:r>
            <a:r>
              <a:rPr lang="ru-RU" altLang="en-US" sz="2000" dirty="0" err="1"/>
              <a:t>сЮИА</a:t>
            </a:r>
            <a:r>
              <a:rPr lang="en-GB" altLang="en-US" sz="2000" dirty="0"/>
              <a:t> </a:t>
            </a:r>
            <a:r>
              <a:rPr lang="ru-RU" altLang="en-US" sz="2000" dirty="0"/>
              <a:t>составляет</a:t>
            </a:r>
            <a:r>
              <a:rPr lang="en-GB" altLang="en-US" sz="2000" dirty="0"/>
              <a:t> </a:t>
            </a:r>
            <a:r>
              <a:rPr lang="ru-RU" altLang="en-US" sz="2000" dirty="0"/>
              <a:t>приблизительно</a:t>
            </a:r>
            <a:r>
              <a:rPr lang="en-GB" altLang="en-US" sz="2000" dirty="0"/>
              <a:t> 6</a:t>
            </a:r>
            <a:r>
              <a:rPr lang="ru-RU" altLang="en-US" sz="2000" dirty="0"/>
              <a:t> </a:t>
            </a:r>
            <a:r>
              <a:rPr lang="en-US" altLang="en-US" sz="2000" dirty="0"/>
              <a:t>–</a:t>
            </a:r>
            <a:r>
              <a:rPr lang="ru-RU" altLang="en-US" sz="2000" dirty="0"/>
              <a:t> </a:t>
            </a:r>
            <a:r>
              <a:rPr lang="en-GB" altLang="en-US" sz="2000" dirty="0"/>
              <a:t>11%</a:t>
            </a:r>
            <a:r>
              <a:rPr lang="ru-RU" altLang="en-US" sz="2000" dirty="0"/>
              <a:t> случаев ЮИА в</a:t>
            </a:r>
            <a:r>
              <a:rPr lang="en-GB" altLang="en-US" sz="2000" dirty="0"/>
              <a:t> </a:t>
            </a:r>
            <a:r>
              <a:rPr lang="ru-RU" altLang="en-US" sz="2000" dirty="0"/>
              <a:t>Европе и Северной Америке</a:t>
            </a:r>
            <a:r>
              <a:rPr lang="en-GB" altLang="en-US" sz="2000" dirty="0"/>
              <a:t> (10</a:t>
            </a:r>
            <a:r>
              <a:rPr lang="en-US" altLang="en-US" sz="2000" dirty="0"/>
              <a:t>–</a:t>
            </a:r>
            <a:r>
              <a:rPr lang="en-GB" altLang="en-US" sz="2000" dirty="0"/>
              <a:t>20%  </a:t>
            </a:r>
            <a:r>
              <a:rPr lang="ru-RU" altLang="en-US" sz="2000" dirty="0"/>
              <a:t>у представителей европейской расы</a:t>
            </a:r>
            <a:r>
              <a:rPr lang="en-GB" altLang="en-US" sz="2000" dirty="0"/>
              <a:t>)</a:t>
            </a:r>
            <a:r>
              <a:rPr lang="ru-RU" altLang="en-US" sz="2000" dirty="0"/>
              <a:t>.</a:t>
            </a:r>
          </a:p>
          <a:p>
            <a:pPr lvl="1" algn="l"/>
            <a:endParaRPr lang="ru-RU" altLang="en-US" sz="2000" dirty="0"/>
          </a:p>
          <a:p>
            <a:pPr lvl="1" algn="l"/>
            <a:endParaRPr lang="en-GB" altLang="en-US" sz="2000" dirty="0"/>
          </a:p>
          <a:p>
            <a:pPr algn="l"/>
            <a:r>
              <a:rPr lang="ru-RU" altLang="en-US" sz="2000" b="1" dirty="0">
                <a:solidFill>
                  <a:schemeClr val="accent2"/>
                </a:solidFill>
              </a:rPr>
              <a:t>При отсутствии лечения </a:t>
            </a:r>
            <a:r>
              <a:rPr lang="ru-RU" altLang="en-US" sz="2000" b="1" dirty="0" err="1">
                <a:solidFill>
                  <a:schemeClr val="accent2"/>
                </a:solidFill>
              </a:rPr>
              <a:t>сЮИА</a:t>
            </a:r>
            <a:r>
              <a:rPr lang="ru-RU" altLang="en-US" sz="2000" b="1" dirty="0">
                <a:solidFill>
                  <a:schemeClr val="accent2"/>
                </a:solidFill>
              </a:rPr>
              <a:t> может привести к таким серьёзным осложнениям как:</a:t>
            </a:r>
          </a:p>
          <a:p>
            <a:pPr algn="l"/>
            <a:endParaRPr lang="en-GB" altLang="en-US" sz="2000" b="1" dirty="0">
              <a:solidFill>
                <a:schemeClr val="accent2"/>
              </a:solidFill>
            </a:endParaRPr>
          </a:p>
          <a:p>
            <a:pPr lvl="1" algn="l">
              <a:buFontTx/>
              <a:buChar char="•"/>
            </a:pPr>
            <a:r>
              <a:rPr lang="ru-RU" altLang="en-US" sz="2000" dirty="0"/>
              <a:t>   синдром активации макрофагов</a:t>
            </a:r>
            <a:r>
              <a:rPr lang="en-GB" altLang="en-US" sz="2000" dirty="0"/>
              <a:t> (</a:t>
            </a:r>
            <a:r>
              <a:rPr lang="ru-RU" altLang="en-US" sz="2000" dirty="0" err="1"/>
              <a:t>гемофагоцитирующий</a:t>
            </a:r>
            <a:r>
              <a:rPr lang="ru-RU" altLang="en-US" sz="2000" dirty="0"/>
              <a:t> </a:t>
            </a:r>
            <a:r>
              <a:rPr lang="ru-RU" altLang="en-US" sz="2000" dirty="0" err="1"/>
              <a:t>лимфогистиоцитоз</a:t>
            </a:r>
            <a:r>
              <a:rPr lang="ru-RU" altLang="en-US" sz="2000" dirty="0"/>
              <a:t>,</a:t>
            </a:r>
            <a:r>
              <a:rPr lang="en-US" altLang="en-US" sz="2000" dirty="0"/>
              <a:t> </a:t>
            </a:r>
            <a:r>
              <a:rPr lang="ru-RU" altLang="en-US" sz="2000" dirty="0"/>
              <a:t>реактивный </a:t>
            </a:r>
            <a:r>
              <a:rPr lang="ru-RU" altLang="en-US" sz="2000" dirty="0" err="1"/>
              <a:t>лимфогистиоцитоз</a:t>
            </a:r>
            <a:r>
              <a:rPr lang="ru-RU" altLang="en-US" sz="2000" dirty="0"/>
              <a:t>, </a:t>
            </a:r>
            <a:r>
              <a:rPr lang="en-US" altLang="en-US" sz="2000" dirty="0"/>
              <a:t>САМ</a:t>
            </a:r>
            <a:r>
              <a:rPr lang="en-GB" altLang="en-US" sz="2000" dirty="0"/>
              <a:t>)</a:t>
            </a:r>
            <a:r>
              <a:rPr lang="ru-RU" altLang="en-US" sz="2000" dirty="0"/>
              <a:t>;</a:t>
            </a:r>
          </a:p>
          <a:p>
            <a:pPr lvl="1" algn="l">
              <a:buFontTx/>
              <a:buChar char="•"/>
            </a:pPr>
            <a:r>
              <a:rPr lang="ru-RU" altLang="en-US" sz="2000" dirty="0"/>
              <a:t>   нарушение роста;</a:t>
            </a:r>
          </a:p>
          <a:p>
            <a:pPr lvl="1" algn="l">
              <a:buFontTx/>
              <a:buChar char="•"/>
            </a:pPr>
            <a:r>
              <a:rPr lang="ru-RU" altLang="en-US" sz="2000" dirty="0"/>
              <a:t>   </a:t>
            </a:r>
            <a:r>
              <a:rPr lang="ru-RU" altLang="en-US" sz="2000" dirty="0" err="1"/>
              <a:t>остеопороз</a:t>
            </a:r>
            <a:r>
              <a:rPr lang="ru-RU" altLang="en-US" sz="2000" dirty="0"/>
              <a:t>;</a:t>
            </a:r>
          </a:p>
          <a:p>
            <a:pPr lvl="1" algn="l">
              <a:buFontTx/>
              <a:buChar char="•"/>
            </a:pPr>
            <a:r>
              <a:rPr lang="ru-RU" altLang="en-US" sz="2000" dirty="0"/>
              <a:t>   амилоидоз.</a:t>
            </a:r>
            <a:endParaRPr lang="en-GB" altLang="en-US" sz="2000" dirty="0"/>
          </a:p>
        </p:txBody>
      </p:sp>
      <p:sp>
        <p:nvSpPr>
          <p:cNvPr id="9219" name="Text Box 4"/>
          <p:cNvSpPr txBox="1">
            <a:spLocks noChangeArrowheads="1"/>
          </p:cNvSpPr>
          <p:nvPr/>
        </p:nvSpPr>
        <p:spPr bwMode="auto">
          <a:xfrm>
            <a:off x="5380038" y="6596063"/>
            <a:ext cx="3686175" cy="182562"/>
          </a:xfrm>
          <a:prstGeom prst="rect">
            <a:avLst/>
          </a:prstGeom>
          <a:noFill/>
          <a:ln w="12700" algn="ctr">
            <a:noFill/>
            <a:miter lim="800000"/>
            <a:headEnd/>
            <a:tailEnd/>
          </a:ln>
          <a:effectLst/>
        </p:spPr>
        <p:txBody>
          <a:bodyPr wrap="none" lIns="0" tIns="0" rIns="0" bIns="0" anchor="b">
            <a:spAutoFit/>
          </a:bodyPr>
          <a:lstStyle/>
          <a:p>
            <a:pPr algn="r"/>
            <a:r>
              <a:rPr lang="en-GB" altLang="en-US" sz="1200"/>
              <a:t>Woo P, </a:t>
            </a:r>
            <a:r>
              <a:rPr lang="en-GB" altLang="en-US" sz="1200" i="1"/>
              <a:t>et al. Nat Clin Pract Rheumatol</a:t>
            </a:r>
            <a:r>
              <a:rPr lang="en-GB" altLang="en-US" sz="1200"/>
              <a:t> 2006; </a:t>
            </a:r>
            <a:r>
              <a:rPr lang="en-GB" altLang="en-US" sz="1200" b="1"/>
              <a:t>2</a:t>
            </a:r>
            <a:r>
              <a:rPr lang="en-GB" altLang="en-US" sz="1200"/>
              <a:t>:28–34.</a:t>
            </a:r>
          </a:p>
        </p:txBody>
      </p:sp>
      <p:sp>
        <p:nvSpPr>
          <p:cNvPr id="9220" name="Text Box 6"/>
          <p:cNvSpPr txBox="1">
            <a:spLocks noChangeArrowheads="1"/>
          </p:cNvSpPr>
          <p:nvPr/>
        </p:nvSpPr>
        <p:spPr bwMode="auto">
          <a:xfrm>
            <a:off x="533400" y="304800"/>
            <a:ext cx="8001000" cy="519113"/>
          </a:xfrm>
          <a:prstGeom prst="rect">
            <a:avLst/>
          </a:prstGeom>
          <a:noFill/>
          <a:ln w="9525">
            <a:noFill/>
            <a:miter lim="800000"/>
            <a:headEnd/>
            <a:tailEnd/>
          </a:ln>
          <a:effectLst/>
        </p:spPr>
        <p:txBody>
          <a:bodyPr>
            <a:spAutoFit/>
          </a:bodyPr>
          <a:lstStyle/>
          <a:p>
            <a:pPr algn="l">
              <a:spcBef>
                <a:spcPct val="50000"/>
              </a:spcBef>
            </a:pPr>
            <a:r>
              <a:rPr lang="ru-RU" altLang="en-US" sz="2800" b="1" dirty="0">
                <a:solidFill>
                  <a:srgbClr val="002060"/>
                </a:solidFill>
                <a:latin typeface="Garamond" pitchFamily="18" charset="0"/>
              </a:rPr>
              <a:t>Распространенность, течение и исходы </a:t>
            </a:r>
            <a:r>
              <a:rPr lang="ru-RU" altLang="en-US" sz="2800" b="1" dirty="0" err="1">
                <a:solidFill>
                  <a:srgbClr val="002060"/>
                </a:solidFill>
                <a:latin typeface="Garamond" pitchFamily="18" charset="0"/>
              </a:rPr>
              <a:t>сЮИА</a:t>
            </a:r>
            <a:endParaRPr lang="ru-RU" altLang="en-US" sz="2800" b="1" dirty="0">
              <a:solidFill>
                <a:srgbClr val="002060"/>
              </a:solidFill>
              <a:latin typeface="Garamond" pitchFamily="18" charset="0"/>
            </a:endParaRPr>
          </a:p>
        </p:txBody>
      </p:sp>
      <p:pic>
        <p:nvPicPr>
          <p:cNvPr id="5" name="Picture 4" descr="Картинки по запросу &quot;лого международного дня орфанных заболеваний&quot;"/>
          <p:cNvPicPr>
            <a:picLocks noChangeAspect="1" noChangeArrowheads="1"/>
          </p:cNvPicPr>
          <p:nvPr/>
        </p:nvPicPr>
        <p:blipFill>
          <a:blip r:embed="rId2" cstate="print"/>
          <a:srcRect/>
          <a:stretch>
            <a:fillRect/>
          </a:stretch>
        </p:blipFill>
        <p:spPr bwMode="auto">
          <a:xfrm>
            <a:off x="7715272" y="5857892"/>
            <a:ext cx="940187" cy="66231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6"/>
          <p:cNvSpPr txBox="1">
            <a:spLocks noChangeArrowheads="1"/>
          </p:cNvSpPr>
          <p:nvPr/>
        </p:nvSpPr>
        <p:spPr bwMode="auto">
          <a:xfrm>
            <a:off x="4954588" y="6596063"/>
            <a:ext cx="4111625" cy="182562"/>
          </a:xfrm>
          <a:prstGeom prst="rect">
            <a:avLst/>
          </a:prstGeom>
          <a:noFill/>
          <a:ln w="12700" algn="ctr">
            <a:noFill/>
            <a:miter lim="800000"/>
            <a:headEnd/>
            <a:tailEnd/>
          </a:ln>
          <a:effectLst/>
        </p:spPr>
        <p:txBody>
          <a:bodyPr wrap="none" lIns="0" tIns="0" rIns="0" bIns="0" anchor="b">
            <a:spAutoFit/>
          </a:bodyPr>
          <a:lstStyle/>
          <a:p>
            <a:pPr algn="r"/>
            <a:r>
              <a:rPr lang="en-GB" altLang="en-US" sz="1200"/>
              <a:t>Schneider R &amp; Laxer RM. </a:t>
            </a:r>
            <a:r>
              <a:rPr lang="en-GB" altLang="en-US" sz="1200" i="1"/>
              <a:t>Clin Rheumatol</a:t>
            </a:r>
            <a:r>
              <a:rPr lang="en-GB" altLang="en-US" sz="1200"/>
              <a:t> 1998; </a:t>
            </a:r>
            <a:r>
              <a:rPr lang="en-GB" altLang="en-US" sz="1200" b="1"/>
              <a:t>12</a:t>
            </a:r>
            <a:r>
              <a:rPr lang="en-GB" altLang="en-US" sz="1200"/>
              <a:t>:245–271.</a:t>
            </a:r>
          </a:p>
        </p:txBody>
      </p:sp>
      <p:sp>
        <p:nvSpPr>
          <p:cNvPr id="7171" name="Text Box 8"/>
          <p:cNvSpPr txBox="1">
            <a:spLocks noChangeArrowheads="1"/>
          </p:cNvSpPr>
          <p:nvPr/>
        </p:nvSpPr>
        <p:spPr bwMode="auto">
          <a:xfrm>
            <a:off x="3179763" y="2362200"/>
            <a:ext cx="2243137" cy="2230438"/>
          </a:xfrm>
          <a:prstGeom prst="rect">
            <a:avLst/>
          </a:prstGeom>
          <a:noFill/>
          <a:ln w="12700" algn="ctr">
            <a:noFill/>
            <a:miter lim="800000"/>
            <a:headEnd/>
            <a:tailEnd/>
          </a:ln>
          <a:effectLst/>
        </p:spPr>
        <p:txBody>
          <a:bodyPr wrap="none" lIns="0" tIns="0" rIns="0" bIns="0" anchor="b">
            <a:spAutoFit/>
          </a:bodyPr>
          <a:lstStyle/>
          <a:p>
            <a:r>
              <a:rPr lang="ru-RU" altLang="en-US" b="1" u="sng">
                <a:solidFill>
                  <a:srgbClr val="7BC143"/>
                </a:solidFill>
              </a:rPr>
              <a:t>Частые</a:t>
            </a:r>
            <a:endParaRPr lang="en-GB" altLang="en-US" b="1" u="sng">
              <a:solidFill>
                <a:srgbClr val="7BC143"/>
              </a:solidFill>
            </a:endParaRPr>
          </a:p>
          <a:p>
            <a:r>
              <a:rPr lang="ru-RU" altLang="en-US" sz="1600" b="1"/>
              <a:t>Лихорадка</a:t>
            </a:r>
            <a:endParaRPr lang="en-GB" altLang="en-US" sz="1600" b="1"/>
          </a:p>
          <a:p>
            <a:r>
              <a:rPr lang="ru-RU" altLang="en-US" sz="1600" b="1"/>
              <a:t>Сыпь</a:t>
            </a:r>
            <a:endParaRPr lang="en-GB" altLang="en-US" sz="1600" b="1"/>
          </a:p>
          <a:p>
            <a:r>
              <a:rPr lang="ru-RU" altLang="en-US" sz="1600" b="1"/>
              <a:t>Артралгия/артрит</a:t>
            </a:r>
            <a:endParaRPr lang="en-GB" altLang="en-US" sz="1600" b="1"/>
          </a:p>
          <a:p>
            <a:r>
              <a:rPr lang="ru-RU" altLang="en-US" sz="1600" b="1"/>
              <a:t>Миалгия</a:t>
            </a:r>
            <a:endParaRPr lang="en-GB" altLang="en-US" sz="1600" b="1"/>
          </a:p>
          <a:p>
            <a:r>
              <a:rPr lang="ru-RU" altLang="en-US" sz="1600" b="1"/>
              <a:t>Генерализованная </a:t>
            </a:r>
          </a:p>
          <a:p>
            <a:r>
              <a:rPr lang="ru-RU" altLang="en-US" sz="1600" b="1"/>
              <a:t>лимфоаденопатия</a:t>
            </a:r>
            <a:endParaRPr lang="en-GB" altLang="en-US" sz="1600" b="1"/>
          </a:p>
          <a:p>
            <a:r>
              <a:rPr lang="ru-RU" altLang="en-US" sz="1600" b="1"/>
              <a:t>Гепатоспленомегалия</a:t>
            </a:r>
            <a:endParaRPr lang="en-GB" altLang="en-US" sz="1600" b="1"/>
          </a:p>
          <a:p>
            <a:r>
              <a:rPr lang="ru-RU" altLang="en-US" sz="1600" b="1"/>
              <a:t>Перикардит</a:t>
            </a:r>
            <a:endParaRPr lang="en-US" altLang="en-US" b="1" u="sng">
              <a:solidFill>
                <a:srgbClr val="7BC143"/>
              </a:solidFill>
            </a:endParaRPr>
          </a:p>
        </p:txBody>
      </p:sp>
      <p:sp>
        <p:nvSpPr>
          <p:cNvPr id="7172" name="Text Box 9"/>
          <p:cNvSpPr txBox="1">
            <a:spLocks noChangeArrowheads="1"/>
          </p:cNvSpPr>
          <p:nvPr/>
        </p:nvSpPr>
        <p:spPr bwMode="auto">
          <a:xfrm>
            <a:off x="642910" y="3429000"/>
            <a:ext cx="1904367" cy="1508105"/>
          </a:xfrm>
          <a:prstGeom prst="rect">
            <a:avLst/>
          </a:prstGeom>
          <a:noFill/>
          <a:ln w="12700" algn="ctr">
            <a:noFill/>
            <a:miter lim="800000"/>
            <a:headEnd/>
            <a:tailEnd/>
          </a:ln>
          <a:effectLst/>
        </p:spPr>
        <p:txBody>
          <a:bodyPr wrap="none" lIns="0" tIns="0" rIns="0" bIns="0" anchor="b">
            <a:spAutoFit/>
          </a:bodyPr>
          <a:lstStyle/>
          <a:p>
            <a:r>
              <a:rPr lang="ru-RU" altLang="en-US" b="1" u="sng" dirty="0">
                <a:solidFill>
                  <a:srgbClr val="7BC143"/>
                </a:solidFill>
              </a:rPr>
              <a:t>Менее частые</a:t>
            </a:r>
            <a:endParaRPr lang="en-GB" altLang="en-US" b="1" u="sng" dirty="0">
              <a:solidFill>
                <a:srgbClr val="7BC143"/>
              </a:solidFill>
            </a:endParaRPr>
          </a:p>
          <a:p>
            <a:r>
              <a:rPr lang="ru-RU" altLang="en-US" sz="1600" b="1" dirty="0" err="1"/>
              <a:t>Тендосиновит</a:t>
            </a:r>
            <a:endParaRPr lang="en-GB" altLang="en-US" sz="1600" b="1" dirty="0"/>
          </a:p>
          <a:p>
            <a:r>
              <a:rPr lang="ru-RU" altLang="en-US" sz="1600" b="1" dirty="0"/>
              <a:t>Синовиальные кисты</a:t>
            </a:r>
            <a:endParaRPr lang="en-GB" altLang="en-US" sz="1600" b="1" dirty="0"/>
          </a:p>
          <a:p>
            <a:r>
              <a:rPr lang="ru-RU" altLang="en-US" sz="1600" b="1" dirty="0"/>
              <a:t>Плеврит</a:t>
            </a:r>
            <a:endParaRPr lang="en-GB" altLang="en-US" sz="1600" b="1" dirty="0"/>
          </a:p>
          <a:p>
            <a:r>
              <a:rPr lang="ru-RU" altLang="en-US" sz="1600" b="1" dirty="0" smtClean="0"/>
              <a:t>Перитонит</a:t>
            </a:r>
          </a:p>
          <a:p>
            <a:r>
              <a:rPr lang="ru-RU" altLang="en-US" sz="1600" b="1" dirty="0" smtClean="0"/>
              <a:t>САМ</a:t>
            </a:r>
            <a:endParaRPr lang="en-GB" altLang="en-US" sz="1600" b="1" dirty="0"/>
          </a:p>
        </p:txBody>
      </p:sp>
      <p:sp>
        <p:nvSpPr>
          <p:cNvPr id="7173" name="Text Box 10"/>
          <p:cNvSpPr txBox="1">
            <a:spLocks noChangeArrowheads="1"/>
          </p:cNvSpPr>
          <p:nvPr/>
        </p:nvSpPr>
        <p:spPr bwMode="auto">
          <a:xfrm>
            <a:off x="6553200" y="3124200"/>
            <a:ext cx="1976438" cy="2474913"/>
          </a:xfrm>
          <a:prstGeom prst="rect">
            <a:avLst/>
          </a:prstGeom>
          <a:noFill/>
          <a:ln w="12700" algn="ctr">
            <a:noFill/>
            <a:miter lim="800000"/>
            <a:headEnd/>
            <a:tailEnd/>
          </a:ln>
          <a:effectLst/>
        </p:spPr>
        <p:txBody>
          <a:bodyPr wrap="none" lIns="0" tIns="0" rIns="0" bIns="0" anchor="b">
            <a:spAutoFit/>
          </a:bodyPr>
          <a:lstStyle/>
          <a:p>
            <a:r>
              <a:rPr lang="ru-RU" altLang="en-US" b="1" u="sng">
                <a:solidFill>
                  <a:srgbClr val="7BC143"/>
                </a:solidFill>
              </a:rPr>
              <a:t>Редкие</a:t>
            </a:r>
            <a:endParaRPr lang="en-GB" altLang="en-US" b="1" u="sng">
              <a:solidFill>
                <a:srgbClr val="7BC143"/>
              </a:solidFill>
            </a:endParaRPr>
          </a:p>
          <a:p>
            <a:r>
              <a:rPr lang="ru-RU" altLang="en-US" sz="1600" b="1"/>
              <a:t>Амилоидоз</a:t>
            </a:r>
            <a:endParaRPr lang="en-GB" altLang="en-US" sz="1600" b="1"/>
          </a:p>
          <a:p>
            <a:r>
              <a:rPr lang="ru-RU" altLang="en-US" sz="1600" b="1"/>
              <a:t>Миокардит</a:t>
            </a:r>
            <a:endParaRPr lang="en-GB" altLang="en-US" sz="1600" b="1"/>
          </a:p>
          <a:p>
            <a:r>
              <a:rPr lang="ru-RU" altLang="en-US" sz="1600" b="1"/>
              <a:t>Вальвулит</a:t>
            </a:r>
            <a:endParaRPr lang="en-GB" altLang="en-US" sz="1600" b="1"/>
          </a:p>
          <a:p>
            <a:r>
              <a:rPr lang="ru-RU" altLang="en-US" sz="1600" b="1"/>
              <a:t>Интерстициальное </a:t>
            </a:r>
          </a:p>
          <a:p>
            <a:r>
              <a:rPr lang="ru-RU" altLang="en-US" sz="1600" b="1"/>
              <a:t>поражение </a:t>
            </a:r>
          </a:p>
          <a:p>
            <a:r>
              <a:rPr lang="ru-RU" altLang="en-US" sz="1600" b="1"/>
              <a:t>лёгких</a:t>
            </a:r>
            <a:endParaRPr lang="en-GB" altLang="en-US" sz="1600" b="1"/>
          </a:p>
          <a:p>
            <a:r>
              <a:rPr lang="ru-RU" altLang="en-US" sz="1600" b="1"/>
              <a:t>Поражение глаз</a:t>
            </a:r>
            <a:endParaRPr lang="en-GB" altLang="en-US" sz="1600" b="1"/>
          </a:p>
          <a:p>
            <a:r>
              <a:rPr lang="ru-RU" altLang="en-US" sz="1600" b="1"/>
              <a:t>Поражение ЦНС</a:t>
            </a:r>
            <a:endParaRPr lang="en-GB" altLang="en-US" sz="1600" b="1"/>
          </a:p>
          <a:p>
            <a:r>
              <a:rPr lang="ru-RU" altLang="en-US" sz="1600" b="1"/>
              <a:t>Поражение почек</a:t>
            </a:r>
            <a:endParaRPr lang="en-GB" altLang="en-US" sz="1600" b="1"/>
          </a:p>
        </p:txBody>
      </p:sp>
      <p:sp>
        <p:nvSpPr>
          <p:cNvPr id="7174" name="Text Box 8"/>
          <p:cNvSpPr txBox="1">
            <a:spLocks noChangeArrowheads="1"/>
          </p:cNvSpPr>
          <p:nvPr/>
        </p:nvSpPr>
        <p:spPr bwMode="auto">
          <a:xfrm>
            <a:off x="762000" y="457200"/>
            <a:ext cx="8001000" cy="519113"/>
          </a:xfrm>
          <a:prstGeom prst="rect">
            <a:avLst/>
          </a:prstGeom>
          <a:noFill/>
          <a:ln w="9525">
            <a:noFill/>
            <a:miter lim="800000"/>
            <a:headEnd/>
            <a:tailEnd/>
          </a:ln>
          <a:effectLst/>
        </p:spPr>
        <p:txBody>
          <a:bodyPr>
            <a:spAutoFit/>
          </a:bodyPr>
          <a:lstStyle/>
          <a:p>
            <a:pPr>
              <a:spcBef>
                <a:spcPct val="50000"/>
              </a:spcBef>
            </a:pPr>
            <a:r>
              <a:rPr lang="ru-RU" altLang="en-US" sz="2800" b="1">
                <a:solidFill>
                  <a:schemeClr val="accent2"/>
                </a:solidFill>
              </a:rPr>
              <a:t>Клинические проявления сЮИА</a:t>
            </a:r>
          </a:p>
        </p:txBody>
      </p:sp>
      <p:sp>
        <p:nvSpPr>
          <p:cNvPr id="7175" name="Text Box 9"/>
          <p:cNvSpPr txBox="1">
            <a:spLocks noChangeArrowheads="1"/>
          </p:cNvSpPr>
          <p:nvPr/>
        </p:nvSpPr>
        <p:spPr bwMode="auto">
          <a:xfrm>
            <a:off x="990600" y="1600200"/>
            <a:ext cx="7391400" cy="366713"/>
          </a:xfrm>
          <a:prstGeom prst="rect">
            <a:avLst/>
          </a:prstGeom>
          <a:noFill/>
          <a:ln w="9525">
            <a:noFill/>
            <a:miter lim="800000"/>
            <a:headEnd/>
            <a:tailEnd/>
          </a:ln>
          <a:effectLst/>
        </p:spPr>
        <p:txBody>
          <a:bodyPr>
            <a:spAutoFit/>
          </a:bodyPr>
          <a:lstStyle/>
          <a:p>
            <a:pPr>
              <a:spcBef>
                <a:spcPct val="50000"/>
              </a:spcBef>
            </a:pPr>
            <a:r>
              <a:rPr lang="ru-RU" altLang="en-US">
                <a:solidFill>
                  <a:schemeClr val="accent2"/>
                </a:solidFill>
              </a:rPr>
              <a:t>Внесуставные (системные) проявления сЮИА</a:t>
            </a:r>
          </a:p>
        </p:txBody>
      </p:sp>
      <p:pic>
        <p:nvPicPr>
          <p:cNvPr id="8" name="Picture 4" descr="Картинки по запросу &quot;лого международного дня орфанных заболеваний&quot;"/>
          <p:cNvPicPr>
            <a:picLocks noChangeAspect="1" noChangeArrowheads="1"/>
          </p:cNvPicPr>
          <p:nvPr/>
        </p:nvPicPr>
        <p:blipFill>
          <a:blip r:embed="rId2" cstate="print"/>
          <a:srcRect/>
          <a:stretch>
            <a:fillRect/>
          </a:stretch>
        </p:blipFill>
        <p:spPr bwMode="auto">
          <a:xfrm>
            <a:off x="714348" y="5929330"/>
            <a:ext cx="940187" cy="66231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1"/>
          <p:cNvSpPr>
            <a:spLocks noChangeArrowheads="1"/>
          </p:cNvSpPr>
          <p:nvPr/>
        </p:nvSpPr>
        <p:spPr bwMode="auto">
          <a:xfrm>
            <a:off x="228600" y="1319213"/>
            <a:ext cx="8610600" cy="4471987"/>
          </a:xfrm>
          <a:prstGeom prst="rect">
            <a:avLst/>
          </a:prstGeom>
          <a:noFill/>
          <a:ln w="12700">
            <a:noFill/>
            <a:miter lim="800000"/>
            <a:headEnd/>
            <a:tailEnd/>
          </a:ln>
          <a:effectLst/>
        </p:spPr>
        <p:txBody>
          <a:bodyPr lIns="0" tIns="0" rIns="0" bIns="0"/>
          <a:lstStyle/>
          <a:p>
            <a:pPr marL="285750" indent="-285750" algn="l">
              <a:spcBef>
                <a:spcPct val="20000"/>
              </a:spcBef>
              <a:buClr>
                <a:schemeClr val="accent1"/>
              </a:buClr>
              <a:buSzPct val="65000"/>
              <a:buFont typeface="Wingdings" pitchFamily="2" charset="2"/>
              <a:buChar char="n"/>
            </a:pPr>
            <a:r>
              <a:rPr lang="ru-RU" altLang="en-US" sz="1600"/>
              <a:t>Повреждение суставов при сЮИА может быть в такой же мере деструктивным, как и при ревматоидном артрите </a:t>
            </a:r>
            <a:r>
              <a:rPr lang="en-GB" altLang="en-US" sz="1600"/>
              <a:t>(</a:t>
            </a:r>
            <a:r>
              <a:rPr lang="ru-RU" altLang="en-US" sz="1600"/>
              <a:t>РА</a:t>
            </a:r>
            <a:r>
              <a:rPr lang="en-GB" altLang="en-US" sz="1600"/>
              <a:t>)</a:t>
            </a:r>
            <a:r>
              <a:rPr lang="en-GB" altLang="en-US" sz="1600" baseline="30000"/>
              <a:t>2</a:t>
            </a:r>
          </a:p>
          <a:p>
            <a:pPr marL="623888" lvl="1" indent="-336550" algn="l">
              <a:spcBef>
                <a:spcPct val="20000"/>
              </a:spcBef>
              <a:buClr>
                <a:schemeClr val="accent2"/>
              </a:buClr>
              <a:buSzPct val="60000"/>
              <a:buFont typeface="Wingdings" pitchFamily="2" charset="2"/>
              <a:buChar char="q"/>
            </a:pPr>
            <a:r>
              <a:rPr lang="ru-RU" altLang="en-US" sz="1600"/>
              <a:t>однако рентгенологическое прогрессирование у детей выявляется не часто</a:t>
            </a:r>
            <a:r>
              <a:rPr lang="en-GB" altLang="en-US" sz="1600" baseline="30000"/>
              <a:t>5</a:t>
            </a:r>
            <a:endParaRPr lang="en-US" altLang="en-US" sz="1600" baseline="30000"/>
          </a:p>
          <a:p>
            <a:pPr marL="285750" indent="-285750" algn="l">
              <a:spcBef>
                <a:spcPct val="40000"/>
              </a:spcBef>
              <a:buClr>
                <a:schemeClr val="accent1"/>
              </a:buClr>
              <a:buSzPct val="65000"/>
              <a:buFont typeface="Wingdings" pitchFamily="2" charset="2"/>
              <a:buChar char="n"/>
            </a:pPr>
            <a:r>
              <a:rPr lang="ru-RU" altLang="en-US" sz="1600"/>
              <a:t>Рентгенологические изменения при сЮИА включают</a:t>
            </a:r>
            <a:r>
              <a:rPr lang="en-GB" altLang="en-US" sz="1600" baseline="30000"/>
              <a:t>6</a:t>
            </a:r>
            <a:r>
              <a:rPr lang="en-GB" altLang="en-US" sz="1600"/>
              <a:t>:</a:t>
            </a:r>
          </a:p>
          <a:p>
            <a:pPr marL="623888" lvl="1" indent="-336550" algn="l">
              <a:spcBef>
                <a:spcPct val="20000"/>
              </a:spcBef>
              <a:buClr>
                <a:schemeClr val="accent2"/>
              </a:buClr>
              <a:buSzPct val="60000"/>
              <a:buFont typeface="Wingdings" pitchFamily="2" charset="2"/>
              <a:buChar char="q"/>
            </a:pPr>
            <a:r>
              <a:rPr lang="ru-RU" altLang="en-US" sz="1600"/>
              <a:t>отёк мягких тканей;</a:t>
            </a:r>
            <a:endParaRPr lang="en-GB" altLang="en-US" sz="1600"/>
          </a:p>
          <a:p>
            <a:pPr marL="623888" lvl="1" indent="-336550" algn="l">
              <a:spcBef>
                <a:spcPct val="20000"/>
              </a:spcBef>
              <a:buClr>
                <a:schemeClr val="accent2"/>
              </a:buClr>
              <a:buSzPct val="60000"/>
              <a:buFont typeface="Wingdings" pitchFamily="2" charset="2"/>
              <a:buChar char="q"/>
            </a:pPr>
            <a:r>
              <a:rPr lang="ru-RU" altLang="en-US" sz="1600"/>
              <a:t>снижение плотности костной ткани;</a:t>
            </a:r>
            <a:endParaRPr lang="en-GB" altLang="en-US" sz="1600"/>
          </a:p>
          <a:p>
            <a:pPr marL="623888" lvl="1" indent="-336550" algn="l">
              <a:spcBef>
                <a:spcPct val="20000"/>
              </a:spcBef>
              <a:buClr>
                <a:schemeClr val="accent2"/>
              </a:buClr>
              <a:buSzPct val="60000"/>
              <a:buFont typeface="Wingdings" pitchFamily="2" charset="2"/>
              <a:buChar char="q"/>
            </a:pPr>
            <a:r>
              <a:rPr lang="ru-RU" altLang="en-US" sz="1600"/>
              <a:t>сужение суставной щели;</a:t>
            </a:r>
            <a:endParaRPr lang="en-GB" altLang="en-US" sz="1600"/>
          </a:p>
          <a:p>
            <a:pPr marL="623888" lvl="1" indent="-336550" algn="l">
              <a:spcBef>
                <a:spcPct val="20000"/>
              </a:spcBef>
              <a:buClr>
                <a:schemeClr val="accent2"/>
              </a:buClr>
              <a:buSzPct val="60000"/>
              <a:buFont typeface="Wingdings" pitchFamily="2" charset="2"/>
              <a:buChar char="q"/>
            </a:pPr>
            <a:r>
              <a:rPr lang="ru-RU" altLang="en-US" sz="1600"/>
              <a:t>эрозии;</a:t>
            </a:r>
            <a:endParaRPr lang="en-GB" altLang="en-US" sz="1600"/>
          </a:p>
          <a:p>
            <a:pPr marL="623888" lvl="1" indent="-336550" algn="l">
              <a:spcBef>
                <a:spcPct val="20000"/>
              </a:spcBef>
              <a:buClr>
                <a:schemeClr val="accent2"/>
              </a:buClr>
              <a:buSzPct val="60000"/>
              <a:buFont typeface="Wingdings" pitchFamily="2" charset="2"/>
              <a:buChar char="q"/>
            </a:pPr>
            <a:r>
              <a:rPr lang="ru-RU" altLang="en-US" sz="1600"/>
              <a:t>деформации.</a:t>
            </a:r>
            <a:endParaRPr lang="en-GB" altLang="en-US" sz="1600"/>
          </a:p>
          <a:p>
            <a:pPr marL="285750" indent="-285750" algn="l">
              <a:spcBef>
                <a:spcPct val="40000"/>
              </a:spcBef>
              <a:buClr>
                <a:schemeClr val="accent1"/>
              </a:buClr>
              <a:buSzPct val="65000"/>
              <a:buFont typeface="Wingdings" pitchFamily="2" charset="2"/>
              <a:buChar char="n"/>
            </a:pPr>
            <a:r>
              <a:rPr lang="ru-RU" altLang="en-US" sz="1600"/>
              <a:t>Признаки поражения возникают рано</a:t>
            </a:r>
            <a:r>
              <a:rPr lang="en-GB" altLang="en-US" sz="1600"/>
              <a:t>, </a:t>
            </a:r>
            <a:r>
              <a:rPr lang="ru-RU" altLang="en-US" sz="1600"/>
              <a:t>в течение 2 лет от начала заболевания</a:t>
            </a:r>
            <a:r>
              <a:rPr lang="en-GB" altLang="en-US" sz="1600"/>
              <a:t> ~</a:t>
            </a:r>
            <a:r>
              <a:rPr lang="ru-RU" altLang="en-US" sz="1600"/>
              <a:t> у </a:t>
            </a:r>
            <a:r>
              <a:rPr lang="en-GB" altLang="en-US" sz="1600"/>
              <a:t>30% </a:t>
            </a:r>
            <a:r>
              <a:rPr lang="ru-RU" altLang="en-US" sz="1600"/>
              <a:t>пациентов появляются признаки сужения суставной щели и эрозии</a:t>
            </a:r>
            <a:r>
              <a:rPr lang="en-GB" altLang="en-US" sz="1600" baseline="30000"/>
              <a:t>1</a:t>
            </a:r>
          </a:p>
          <a:p>
            <a:pPr marL="623888" lvl="1" indent="-336550" algn="l">
              <a:spcBef>
                <a:spcPct val="20000"/>
              </a:spcBef>
              <a:buClr>
                <a:schemeClr val="accent2"/>
              </a:buClr>
              <a:buSzPct val="60000"/>
              <a:buFont typeface="Wingdings" pitchFamily="2" charset="2"/>
              <a:buChar char="q"/>
            </a:pPr>
            <a:r>
              <a:rPr lang="ru-RU" altLang="en-US" sz="1600"/>
              <a:t>наиболее часто поражаются запястные</a:t>
            </a:r>
            <a:r>
              <a:rPr lang="en-GB" altLang="en-US" sz="1600"/>
              <a:t>,</a:t>
            </a:r>
            <a:r>
              <a:rPr lang="ru-RU" altLang="en-US" sz="1600"/>
              <a:t> голеностопные</a:t>
            </a:r>
            <a:r>
              <a:rPr lang="en-GB" altLang="en-US" sz="1600"/>
              <a:t>,</a:t>
            </a:r>
            <a:r>
              <a:rPr lang="ru-RU" altLang="en-US" sz="1600"/>
              <a:t> коленные</a:t>
            </a:r>
            <a:r>
              <a:rPr lang="en-GB" altLang="en-US" sz="1600"/>
              <a:t>, </a:t>
            </a:r>
            <a:r>
              <a:rPr lang="ru-RU" altLang="en-US" sz="1600"/>
              <a:t>предплюсневые</a:t>
            </a:r>
            <a:r>
              <a:rPr lang="en-GB" altLang="en-US" sz="1600"/>
              <a:t>,</a:t>
            </a:r>
            <a:r>
              <a:rPr lang="ru-RU" altLang="en-US" sz="1600"/>
              <a:t> тазобедренные</a:t>
            </a:r>
            <a:r>
              <a:rPr lang="en-GB" altLang="en-US" sz="1600"/>
              <a:t>  </a:t>
            </a:r>
            <a:r>
              <a:rPr lang="ru-RU" altLang="en-US" sz="1600"/>
              <a:t>и пястно-фаланговые суставы.</a:t>
            </a:r>
            <a:endParaRPr lang="en-GB" altLang="en-US" sz="1600"/>
          </a:p>
          <a:p>
            <a:pPr marL="285750" indent="-285750" algn="l">
              <a:spcBef>
                <a:spcPct val="40000"/>
              </a:spcBef>
              <a:buClr>
                <a:schemeClr val="accent1"/>
              </a:buClr>
              <a:buSzPct val="65000"/>
              <a:buFont typeface="Wingdings" pitchFamily="2" charset="2"/>
              <a:buChar char="n"/>
            </a:pPr>
            <a:r>
              <a:rPr lang="ru-RU" altLang="en-US" sz="1600"/>
              <a:t>Системное заболевание коррелирует с ежегодными прогрессирующими рентгенологическими изменениями</a:t>
            </a:r>
            <a:r>
              <a:rPr lang="en-GB" altLang="en-US" sz="1600" baseline="30000"/>
              <a:t>1</a:t>
            </a:r>
          </a:p>
        </p:txBody>
      </p:sp>
      <p:sp>
        <p:nvSpPr>
          <p:cNvPr id="11267" name="Text Box 5"/>
          <p:cNvSpPr txBox="1">
            <a:spLocks noChangeArrowheads="1"/>
          </p:cNvSpPr>
          <p:nvPr/>
        </p:nvSpPr>
        <p:spPr bwMode="auto">
          <a:xfrm>
            <a:off x="152400" y="6232525"/>
            <a:ext cx="8991600" cy="473075"/>
          </a:xfrm>
          <a:prstGeom prst="rect">
            <a:avLst/>
          </a:prstGeom>
          <a:noFill/>
          <a:ln w="9525">
            <a:noFill/>
            <a:miter lim="800000"/>
            <a:headEnd/>
            <a:tailEnd/>
          </a:ln>
          <a:effectLst/>
        </p:spPr>
        <p:txBody>
          <a:bodyPr>
            <a:spAutoFit/>
          </a:bodyPr>
          <a:lstStyle/>
          <a:p>
            <a:pPr algn="l">
              <a:spcBef>
                <a:spcPct val="50000"/>
              </a:spcBef>
            </a:pPr>
            <a:r>
              <a:rPr lang="ru-RU" altLang="en-US" sz="1000" baseline="30000"/>
              <a:t>1</a:t>
            </a:r>
            <a:r>
              <a:rPr lang="en-GB" altLang="en-US" sz="1000">
                <a:latin typeface="Garamond" pitchFamily="18" charset="0"/>
              </a:rPr>
              <a:t>Lang BA, </a:t>
            </a:r>
            <a:r>
              <a:rPr lang="en-GB" altLang="en-US" sz="1000" i="1">
                <a:latin typeface="Garamond" pitchFamily="18" charset="0"/>
              </a:rPr>
              <a:t>et al. J Rheumatol</a:t>
            </a:r>
            <a:r>
              <a:rPr lang="en-GB" altLang="en-US" sz="1000">
                <a:latin typeface="Garamond" pitchFamily="18" charset="0"/>
              </a:rPr>
              <a:t> 1995; </a:t>
            </a:r>
            <a:r>
              <a:rPr lang="en-GB" altLang="en-US" sz="1000" b="1">
                <a:latin typeface="Garamond" pitchFamily="18" charset="0"/>
              </a:rPr>
              <a:t>22</a:t>
            </a:r>
            <a:r>
              <a:rPr lang="en-GB" altLang="en-US" sz="1000">
                <a:latin typeface="Garamond" pitchFamily="18" charset="0"/>
              </a:rPr>
              <a:t>:168–173; </a:t>
            </a:r>
            <a:r>
              <a:rPr lang="en-GB" altLang="en-US" sz="1000" baseline="30000">
                <a:latin typeface="Garamond" pitchFamily="18" charset="0"/>
              </a:rPr>
              <a:t>2</a:t>
            </a:r>
            <a:r>
              <a:rPr lang="en-GB" altLang="en-US" sz="1000">
                <a:latin typeface="Garamond" pitchFamily="18" charset="0"/>
              </a:rPr>
              <a:t>van Rossum M, </a:t>
            </a:r>
            <a:r>
              <a:rPr lang="en-GB" altLang="en-US" sz="1000" i="1">
                <a:latin typeface="Garamond" pitchFamily="18" charset="0"/>
              </a:rPr>
              <a:t>et al. Arthritis Rheum </a:t>
            </a:r>
            <a:r>
              <a:rPr lang="en-GB" altLang="en-US" sz="1000">
                <a:latin typeface="Garamond" pitchFamily="18" charset="0"/>
              </a:rPr>
              <a:t>2003; </a:t>
            </a:r>
            <a:r>
              <a:rPr lang="en-GB" altLang="en-US" sz="1000" b="1">
                <a:latin typeface="Garamond" pitchFamily="18" charset="0"/>
              </a:rPr>
              <a:t>48</a:t>
            </a:r>
            <a:r>
              <a:rPr lang="en-GB" altLang="en-US" sz="1000">
                <a:latin typeface="Garamond" pitchFamily="18" charset="0"/>
              </a:rPr>
              <a:t>:507–515; </a:t>
            </a:r>
            <a:r>
              <a:rPr lang="ru-RU" altLang="en-US" sz="1000">
                <a:latin typeface="Garamond" pitchFamily="18" charset="0"/>
              </a:rPr>
              <a:t> </a:t>
            </a:r>
            <a:r>
              <a:rPr lang="en-GB" altLang="en-US" sz="1000" baseline="30000">
                <a:latin typeface="Garamond" pitchFamily="18" charset="0"/>
              </a:rPr>
              <a:t>3</a:t>
            </a:r>
            <a:r>
              <a:rPr lang="en-GB" altLang="en-US" sz="1000">
                <a:latin typeface="Garamond" pitchFamily="18" charset="0"/>
              </a:rPr>
              <a:t>Magni-Manzoni S, </a:t>
            </a:r>
            <a:r>
              <a:rPr lang="en-GB" altLang="en-US" sz="1000" i="1">
                <a:latin typeface="Garamond" pitchFamily="18" charset="0"/>
              </a:rPr>
              <a:t>et al. Arthritis Rheum</a:t>
            </a:r>
            <a:r>
              <a:rPr lang="en-GB" altLang="en-US" sz="1000">
                <a:latin typeface="Garamond" pitchFamily="18" charset="0"/>
              </a:rPr>
              <a:t> 2003; </a:t>
            </a:r>
            <a:r>
              <a:rPr lang="en-GB" altLang="en-US" sz="1000" b="1">
                <a:latin typeface="Garamond" pitchFamily="18" charset="0"/>
              </a:rPr>
              <a:t>48</a:t>
            </a:r>
            <a:r>
              <a:rPr lang="en-GB" altLang="en-US" sz="1000">
                <a:latin typeface="Garamond" pitchFamily="18" charset="0"/>
              </a:rPr>
              <a:t>:3509–3517; </a:t>
            </a:r>
            <a:endParaRPr lang="ru-RU" altLang="en-US" sz="1000">
              <a:latin typeface="Garamond" pitchFamily="18" charset="0"/>
            </a:endParaRPr>
          </a:p>
          <a:p>
            <a:pPr algn="l">
              <a:spcBef>
                <a:spcPct val="50000"/>
              </a:spcBef>
            </a:pPr>
            <a:r>
              <a:rPr lang="en-GB" altLang="en-US" sz="1000" baseline="30000">
                <a:latin typeface="Garamond" pitchFamily="18" charset="0"/>
              </a:rPr>
              <a:t>4</a:t>
            </a:r>
            <a:r>
              <a:rPr lang="en-GB" altLang="en-US" sz="1000">
                <a:latin typeface="Garamond" pitchFamily="18" charset="0"/>
              </a:rPr>
              <a:t> Oen K, </a:t>
            </a:r>
            <a:r>
              <a:rPr lang="en-GB" altLang="en-US" sz="1000" i="1">
                <a:latin typeface="Garamond" pitchFamily="18" charset="0"/>
              </a:rPr>
              <a:t>et al. J Rheumatol</a:t>
            </a:r>
            <a:r>
              <a:rPr lang="en-GB" altLang="en-US" sz="1000">
                <a:latin typeface="Garamond" pitchFamily="18" charset="0"/>
              </a:rPr>
              <a:t> 2003; </a:t>
            </a:r>
            <a:r>
              <a:rPr lang="en-GB" altLang="en-US" sz="1000" b="1">
                <a:latin typeface="Garamond" pitchFamily="18" charset="0"/>
              </a:rPr>
              <a:t>30</a:t>
            </a:r>
            <a:r>
              <a:rPr lang="en-GB" altLang="en-US" sz="1000">
                <a:latin typeface="Garamond" pitchFamily="18" charset="0"/>
              </a:rPr>
              <a:t>:832–840; </a:t>
            </a:r>
            <a:r>
              <a:rPr lang="en-GB" altLang="en-US" sz="1000" baseline="30000">
                <a:latin typeface="Garamond" pitchFamily="18" charset="0"/>
              </a:rPr>
              <a:t>5</a:t>
            </a:r>
            <a:r>
              <a:rPr lang="en-GB" altLang="en-US" sz="1000">
                <a:latin typeface="Garamond" pitchFamily="18" charset="0"/>
              </a:rPr>
              <a:t> Ravelli A. </a:t>
            </a:r>
            <a:r>
              <a:rPr lang="en-GB" altLang="en-US" sz="1000" i="1">
                <a:latin typeface="Garamond" pitchFamily="18" charset="0"/>
              </a:rPr>
              <a:t>J Rheumatol </a:t>
            </a:r>
            <a:r>
              <a:rPr lang="en-GB" altLang="en-US" sz="1000">
                <a:latin typeface="Garamond" pitchFamily="18" charset="0"/>
              </a:rPr>
              <a:t>2008; </a:t>
            </a:r>
            <a:r>
              <a:rPr lang="en-GB" altLang="en-US" sz="1000" b="1">
                <a:latin typeface="Garamond" pitchFamily="18" charset="0"/>
              </a:rPr>
              <a:t>35</a:t>
            </a:r>
            <a:r>
              <a:rPr lang="en-GB" altLang="en-US" sz="1000">
                <a:latin typeface="Garamond" pitchFamily="18" charset="0"/>
              </a:rPr>
              <a:t>:553–557; </a:t>
            </a:r>
            <a:r>
              <a:rPr lang="en-GB" altLang="en-US" sz="1000" baseline="30000">
                <a:latin typeface="Garamond" pitchFamily="18" charset="0"/>
              </a:rPr>
              <a:t>6</a:t>
            </a:r>
            <a:r>
              <a:rPr lang="en-GB" altLang="en-US" sz="1000">
                <a:latin typeface="Garamond" pitchFamily="18" charset="0"/>
              </a:rPr>
              <a:t> Schneider R &amp; Laxer RM. </a:t>
            </a:r>
            <a:r>
              <a:rPr lang="en-GB" altLang="en-US" sz="1000" i="1">
                <a:latin typeface="Garamond" pitchFamily="18" charset="0"/>
              </a:rPr>
              <a:t>Handbook of Systemic Autoimmune Diseases </a:t>
            </a:r>
            <a:r>
              <a:rPr lang="en-GB" altLang="en-US" sz="1000">
                <a:latin typeface="Garamond" pitchFamily="18" charset="0"/>
              </a:rPr>
              <a:t>2008; Vol 6: Chapter 3</a:t>
            </a:r>
            <a:endParaRPr lang="ru-RU" altLang="en-US" sz="1000">
              <a:latin typeface="Garamond" pitchFamily="18" charset="0"/>
            </a:endParaRPr>
          </a:p>
        </p:txBody>
      </p:sp>
      <p:sp>
        <p:nvSpPr>
          <p:cNvPr id="11268" name="Text Box 6"/>
          <p:cNvSpPr txBox="1">
            <a:spLocks noChangeArrowheads="1"/>
          </p:cNvSpPr>
          <p:nvPr/>
        </p:nvSpPr>
        <p:spPr bwMode="auto">
          <a:xfrm>
            <a:off x="838200" y="411163"/>
            <a:ext cx="7620000" cy="519112"/>
          </a:xfrm>
          <a:prstGeom prst="rect">
            <a:avLst/>
          </a:prstGeom>
          <a:noFill/>
          <a:ln w="9525">
            <a:noFill/>
            <a:miter lim="800000"/>
            <a:headEnd/>
            <a:tailEnd/>
          </a:ln>
          <a:effectLst/>
        </p:spPr>
        <p:txBody>
          <a:bodyPr>
            <a:spAutoFit/>
          </a:bodyPr>
          <a:lstStyle/>
          <a:p>
            <a:pPr>
              <a:spcBef>
                <a:spcPct val="50000"/>
              </a:spcBef>
            </a:pPr>
            <a:r>
              <a:rPr lang="ru-RU" altLang="en-US" sz="2800" b="1">
                <a:solidFill>
                  <a:schemeClr val="accent2"/>
                </a:solidFill>
                <a:latin typeface="Garamond" pitchFamily="18" charset="0"/>
              </a:rPr>
              <a:t>Поражение суставов при сЮИА</a:t>
            </a:r>
          </a:p>
        </p:txBody>
      </p:sp>
      <p:pic>
        <p:nvPicPr>
          <p:cNvPr id="5" name="Picture 4" descr="Картинки по запросу &quot;лого международного дня орфанных заболеваний&quot;"/>
          <p:cNvPicPr>
            <a:picLocks noChangeAspect="1" noChangeArrowheads="1"/>
          </p:cNvPicPr>
          <p:nvPr/>
        </p:nvPicPr>
        <p:blipFill>
          <a:blip r:embed="rId2" cstate="print"/>
          <a:srcRect/>
          <a:stretch>
            <a:fillRect/>
          </a:stretch>
        </p:blipFill>
        <p:spPr bwMode="auto">
          <a:xfrm>
            <a:off x="7858148" y="5500702"/>
            <a:ext cx="940187" cy="66231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ctrTitle"/>
          </p:nvPr>
        </p:nvSpPr>
        <p:spPr>
          <a:xfrm>
            <a:off x="642910" y="1714488"/>
            <a:ext cx="7786742" cy="2765425"/>
          </a:xfrm>
        </p:spPr>
        <p:txBody>
          <a:bodyPr>
            <a:normAutofit/>
          </a:bodyPr>
          <a:lstStyle/>
          <a:p>
            <a:pPr eaLnBrk="1" hangingPunct="1"/>
            <a:r>
              <a:rPr lang="ru-RU" altLang="ja-JP" sz="4000" b="1" dirty="0">
                <a:solidFill>
                  <a:srgbClr val="002060"/>
                </a:solidFill>
                <a:latin typeface="Georgia" pitchFamily="18" charset="0"/>
              </a:rPr>
              <a:t>Современные взгляды на патофизиологию </a:t>
            </a:r>
            <a:r>
              <a:rPr lang="ru-RU" altLang="ja-JP" sz="4000" b="1" dirty="0" err="1" smtClean="0">
                <a:solidFill>
                  <a:srgbClr val="002060"/>
                </a:solidFill>
                <a:latin typeface="Georgia" pitchFamily="18" charset="0"/>
              </a:rPr>
              <a:t>сЮИА</a:t>
            </a:r>
            <a:r>
              <a:rPr lang="en-US" altLang="ja-JP" sz="4000" b="1" dirty="0" smtClean="0">
                <a:solidFill>
                  <a:srgbClr val="002060"/>
                </a:solidFill>
                <a:latin typeface="Georgia" pitchFamily="18" charset="0"/>
              </a:rPr>
              <a:t>.</a:t>
            </a:r>
            <a:r>
              <a:rPr lang="en-GB" altLang="ja-JP" sz="4000" b="1" dirty="0" smtClean="0">
                <a:solidFill>
                  <a:srgbClr val="002060"/>
                </a:solidFill>
                <a:latin typeface="Georgia" pitchFamily="18" charset="0"/>
                <a:ea typeface="MS PGothic" panose="020B0600070205080204" pitchFamily="34" charset="-128"/>
              </a:rPr>
              <a:t> </a:t>
            </a:r>
            <a:r>
              <a:rPr lang="en-GB" altLang="ja-JP" sz="4000" b="1" dirty="0">
                <a:solidFill>
                  <a:srgbClr val="002060"/>
                </a:solidFill>
                <a:latin typeface="Georgia" pitchFamily="18" charset="0"/>
                <a:ea typeface="MS PGothic" panose="020B0600070205080204" pitchFamily="34" charset="-128"/>
              </a:rPr>
              <a:t/>
            </a:r>
            <a:br>
              <a:rPr lang="en-GB" altLang="ja-JP" sz="4000" b="1" dirty="0">
                <a:solidFill>
                  <a:srgbClr val="002060"/>
                </a:solidFill>
                <a:latin typeface="Georgia" pitchFamily="18" charset="0"/>
                <a:ea typeface="MS PGothic" panose="020B0600070205080204" pitchFamily="34" charset="-128"/>
              </a:rPr>
            </a:br>
            <a:r>
              <a:rPr lang="en-GB" altLang="ja-JP" sz="4000" b="1" dirty="0" smtClean="0">
                <a:solidFill>
                  <a:srgbClr val="002060"/>
                </a:solidFill>
                <a:latin typeface="Georgia" pitchFamily="18" charset="0"/>
                <a:ea typeface="MS PGothic" panose="020B0600070205080204" pitchFamily="34" charset="-128"/>
              </a:rPr>
              <a:t>P</a:t>
            </a:r>
            <a:r>
              <a:rPr lang="ru-RU" altLang="ja-JP" sz="4000" b="1" dirty="0" smtClean="0">
                <a:solidFill>
                  <a:srgbClr val="002060"/>
                </a:solidFill>
                <a:latin typeface="Georgia" pitchFamily="18" charset="0"/>
              </a:rPr>
              <a:t>оль </a:t>
            </a:r>
            <a:r>
              <a:rPr lang="ru-RU" altLang="ja-JP" sz="4000" b="1" dirty="0">
                <a:solidFill>
                  <a:srgbClr val="002060"/>
                </a:solidFill>
                <a:latin typeface="Georgia" pitchFamily="18" charset="0"/>
              </a:rPr>
              <a:t>ИЛ-6</a:t>
            </a:r>
            <a:endParaRPr lang="en-GB" altLang="lt-LT" sz="4000" b="1" dirty="0">
              <a:solidFill>
                <a:srgbClr val="002060"/>
              </a:solidFill>
              <a:latin typeface="Georgia" pitchFamily="18" charset="0"/>
            </a:endParaRPr>
          </a:p>
        </p:txBody>
      </p:sp>
      <p:pic>
        <p:nvPicPr>
          <p:cNvPr id="3" name="Picture 4" descr="Картинки по запросу &quot;лого международного дня орфанных заболеваний&quot;"/>
          <p:cNvPicPr>
            <a:picLocks noChangeAspect="1" noChangeArrowheads="1"/>
          </p:cNvPicPr>
          <p:nvPr/>
        </p:nvPicPr>
        <p:blipFill>
          <a:blip r:embed="rId2" cstate="print"/>
          <a:srcRect/>
          <a:stretch>
            <a:fillRect/>
          </a:stretch>
        </p:blipFill>
        <p:spPr bwMode="auto">
          <a:xfrm>
            <a:off x="3929058" y="4929198"/>
            <a:ext cx="940187" cy="662310"/>
          </a:xfrm>
          <a:prstGeom prst="rect">
            <a:avLst/>
          </a:prstGeom>
          <a:noFill/>
        </p:spPr>
      </p:pic>
    </p:spTree>
    <p:extLst>
      <p:ext uri="{BB962C8B-B14F-4D97-AF65-F5344CB8AC3E}">
        <p14:creationId xmlns:p14="http://schemas.microsoft.com/office/powerpoint/2010/main" xmlns="" val="317812118"/>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423</TotalTime>
  <Words>4733</Words>
  <Application>Microsoft Office PowerPoint</Application>
  <PresentationFormat>Экран (4:3)</PresentationFormat>
  <Paragraphs>922</Paragraphs>
  <Slides>41</Slides>
  <Notes>8</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41</vt:i4>
      </vt:variant>
    </vt:vector>
  </HeadingPairs>
  <TitlesOfParts>
    <vt:vector size="43" baseType="lpstr">
      <vt:lpstr>Тема Office</vt:lpstr>
      <vt:lpstr>Chart</vt:lpstr>
      <vt:lpstr>Современные подходы  к лечению ювенильного  артрита с системным началом.  Особенности биологической  терапии </vt:lpstr>
      <vt:lpstr>Слайд 2</vt:lpstr>
      <vt:lpstr>Слайд 3</vt:lpstr>
      <vt:lpstr>Ювенильный артрит с системным началом  (системный ювенильный идиопатический артрит)  (по МКБ-10 –М08.2)</vt:lpstr>
      <vt:lpstr>Что такое системный  ЮИА?</vt:lpstr>
      <vt:lpstr>Слайд 6</vt:lpstr>
      <vt:lpstr>Слайд 7</vt:lpstr>
      <vt:lpstr>Слайд 8</vt:lpstr>
      <vt:lpstr>Современные взгляды на патофизиологию сЮИА.  Pоль ИЛ-6</vt:lpstr>
      <vt:lpstr>Лабораторно-инструментальные исследования</vt:lpstr>
      <vt:lpstr>Цитокины – основные медиаторы патогенеза сЮИА и пЮИА1-7</vt:lpstr>
      <vt:lpstr>Слайд 12</vt:lpstr>
      <vt:lpstr>Слайд 13</vt:lpstr>
      <vt:lpstr>Дисбаланс цитокинов при сЮИА</vt:lpstr>
      <vt:lpstr>Течение сЮИА</vt:lpstr>
      <vt:lpstr>Слайд 16</vt:lpstr>
      <vt:lpstr>Слайд 17</vt:lpstr>
      <vt:lpstr>Повышение уровня IL-6 у пациентов с пЮИА</vt:lpstr>
      <vt:lpstr>Слайд 19</vt:lpstr>
      <vt:lpstr>Программа Т2Т  (лечение к цели) </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Динамика показателей активности ЮИА на фоне терапии тоцилизумабом</vt:lpstr>
      <vt:lpstr>Динамика основных показателей активности ЮИА на фоне терапии ТЦЗ.</vt:lpstr>
      <vt:lpstr>Синдром активации макрофагов - как жизнеугрожающее осложнение у больных с системным ЮА (6,7-13%)</vt:lpstr>
      <vt:lpstr>Регистр BiKeR  изучал эффективность раннего применения БТ при сЮИА</vt:lpstr>
      <vt:lpstr> Методы оценки эффективности терапии:</vt:lpstr>
      <vt:lpstr>Слайд 39</vt:lpstr>
      <vt:lpstr>Опыт РСНПМЦ педиатрии</vt:lpstr>
      <vt:lpstr>Благодарю за внимание!</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Государственная программа по организации медицинской и социальной помощи детям с редкими (орфанными) и другими наследственно-генетическими заболеваниями на период        2019-2024 годы в Узбекистане</dc:title>
  <dc:creator>tecuz</dc:creator>
  <cp:lastModifiedBy>tecuz</cp:lastModifiedBy>
  <cp:revision>24</cp:revision>
  <dcterms:created xsi:type="dcterms:W3CDTF">2019-10-15T17:29:32Z</dcterms:created>
  <dcterms:modified xsi:type="dcterms:W3CDTF">2020-03-05T03:10:42Z</dcterms:modified>
</cp:coreProperties>
</file>