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5" r:id="rId1"/>
  </p:sldMasterIdLst>
  <p:notesMasterIdLst>
    <p:notesMasterId r:id="rId27"/>
  </p:notesMasterIdLst>
  <p:handoutMasterIdLst>
    <p:handoutMasterId r:id="rId28"/>
  </p:handoutMasterIdLst>
  <p:sldIdLst>
    <p:sldId id="392" r:id="rId2"/>
    <p:sldId id="344" r:id="rId3"/>
    <p:sldId id="393" r:id="rId4"/>
    <p:sldId id="349" r:id="rId5"/>
    <p:sldId id="326" r:id="rId6"/>
    <p:sldId id="345" r:id="rId7"/>
    <p:sldId id="342" r:id="rId8"/>
    <p:sldId id="341" r:id="rId9"/>
    <p:sldId id="340" r:id="rId10"/>
    <p:sldId id="266" r:id="rId11"/>
    <p:sldId id="328" r:id="rId12"/>
    <p:sldId id="396" r:id="rId13"/>
    <p:sldId id="397" r:id="rId14"/>
    <p:sldId id="390" r:id="rId15"/>
    <p:sldId id="329" r:id="rId16"/>
    <p:sldId id="270" r:id="rId17"/>
    <p:sldId id="335" r:id="rId18"/>
    <p:sldId id="402" r:id="rId19"/>
    <p:sldId id="403" r:id="rId20"/>
    <p:sldId id="271" r:id="rId21"/>
    <p:sldId id="400" r:id="rId22"/>
    <p:sldId id="405" r:id="rId23"/>
    <p:sldId id="406" r:id="rId24"/>
    <p:sldId id="409" r:id="rId25"/>
    <p:sldId id="315" r:id="rId26"/>
  </p:sldIdLst>
  <p:sldSz cx="9144000" cy="6858000" type="screen4x3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95">
          <p15:clr>
            <a:srgbClr val="A4A3A4"/>
          </p15:clr>
        </p15:guide>
        <p15:guide id="2" orient="horz" pos="2300">
          <p15:clr>
            <a:srgbClr val="A4A3A4"/>
          </p15:clr>
        </p15:guide>
        <p15:guide id="3" pos="3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D665A"/>
    <a:srgbClr val="FAD41A"/>
    <a:srgbClr val="F5EC9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59" autoAdjust="0"/>
    <p:restoredTop sz="76554" autoAdjust="0"/>
  </p:normalViewPr>
  <p:slideViewPr>
    <p:cSldViewPr snapToGrid="0" snapToObjects="1">
      <p:cViewPr varScale="1">
        <p:scale>
          <a:sx n="74" d="100"/>
          <a:sy n="74" d="100"/>
        </p:scale>
        <p:origin x="-396" y="-102"/>
      </p:cViewPr>
      <p:guideLst>
        <p:guide orient="horz" pos="495"/>
        <p:guide orient="horz" pos="2300"/>
        <p:guide pos="389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464506E0-9E96-AD4B-8A57-1C2325D9C588}" type="datetimeFigureOut">
              <a:rPr lang="en-US" smtClean="0">
                <a:latin typeface="Arial"/>
              </a:rPr>
              <a:pPr/>
              <a:t>3/4/2020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8A57A46D-1010-424D-A780-3E9779569743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5677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>
                <a:latin typeface="Arial"/>
              </a:defRPr>
            </a:lvl1pPr>
          </a:lstStyle>
          <a:p>
            <a:fld id="{C3B71B68-B18B-0C4E-85E7-685DE8500983}" type="datetimeFigureOut">
              <a:rPr lang="en-US" smtClean="0"/>
              <a:pPr/>
              <a:t>3/4/2020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fr-FR" dirty="0" smtClean="0"/>
              <a:t>Click to </a:t>
            </a:r>
            <a:r>
              <a:rPr lang="fr-FR" dirty="0" err="1" smtClean="0"/>
              <a:t>edit</a:t>
            </a:r>
            <a:r>
              <a:rPr lang="fr-FR" dirty="0" smtClean="0"/>
              <a:t> Master </a:t>
            </a:r>
            <a:r>
              <a:rPr lang="fr-FR" dirty="0" err="1" smtClean="0"/>
              <a:t>text</a:t>
            </a:r>
            <a:r>
              <a:rPr lang="fr-FR" dirty="0" smtClean="0"/>
              <a:t>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>
                <a:latin typeface="Arial"/>
              </a:defRPr>
            </a:lvl1pPr>
          </a:lstStyle>
          <a:p>
            <a:fld id="{3411D286-5AE7-CC47-8ADA-11C5403B7AA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610987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6416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8193-1F54-8C42-9F6A-79A4D866E9C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0731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8193-1F54-8C42-9F6A-79A4D866E9C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3888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3744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4155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8193-1F54-8C42-9F6A-79A4D866E9C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6462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 smtClean="0">
                <a:solidFill>
                  <a:srgbClr val="000000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Миграция увеличивает распространенность талассемии на Западе</a:t>
            </a:r>
            <a:endParaRPr lang="en-GB" b="0" dirty="0" smtClean="0">
              <a:solidFill>
                <a:srgbClr val="000000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F364E-217B-49AE-8393-138552C90062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071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060" indent="-29040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631" indent="-23232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283" indent="-23232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0936" indent="-23232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588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0240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4893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49545" indent="-2323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029037-8D1B-454D-9024-BA46D5D67A5C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466" indent="-190466">
              <a:buFont typeface="Arial" pitchFamily="34" charset="0"/>
              <a:buChar char="•"/>
              <a:defRPr/>
            </a:pPr>
            <a:r>
              <a:rPr lang="en-GB" dirty="0" err="1" smtClean="0"/>
              <a:t>Thalassaemias</a:t>
            </a:r>
            <a:r>
              <a:rPr lang="en-GB" dirty="0" smtClean="0"/>
              <a:t> occur when these genetic mutations result in the reduced or absent production of either the α- or β-globin chains. </a:t>
            </a:r>
            <a:r>
              <a:rPr lang="en-GB" baseline="30000" dirty="0" smtClean="0"/>
              <a:t>[Benz-104, pg858/P11] [Giardina-41, pg535/P1/P10; pg536/P1]</a:t>
            </a:r>
          </a:p>
          <a:p>
            <a:pPr marL="424373" lvl="1" indent="-190466">
              <a:buFontTx/>
              <a:buChar char="–"/>
              <a:defRPr/>
            </a:pPr>
            <a:r>
              <a:rPr lang="en-GB" dirty="0" smtClean="0"/>
              <a:t>α-</a:t>
            </a:r>
            <a:r>
              <a:rPr lang="en-GB" dirty="0" err="1" smtClean="0"/>
              <a:t>Thalassaemias</a:t>
            </a:r>
            <a:r>
              <a:rPr lang="en-GB" dirty="0" smtClean="0"/>
              <a:t> are caused by deficient synthesis of the α chain, while β-</a:t>
            </a:r>
            <a:r>
              <a:rPr lang="en-GB" dirty="0" err="1" smtClean="0"/>
              <a:t>thalassaemias</a:t>
            </a:r>
            <a:r>
              <a:rPr lang="en-GB" dirty="0" smtClean="0"/>
              <a:t> are caused by deficient synthesis of the β chain.</a:t>
            </a:r>
            <a:endParaRPr lang="en-US" dirty="0" smtClean="0"/>
          </a:p>
          <a:p>
            <a:pPr marL="424373" lvl="1" indent="-190466">
              <a:buFontTx/>
              <a:buChar char="–"/>
              <a:defRPr/>
            </a:pPr>
            <a:r>
              <a:rPr lang="en-US" dirty="0" smtClean="0"/>
              <a:t>The consequence is decreased production of functioning </a:t>
            </a:r>
            <a:r>
              <a:rPr lang="en-US" dirty="0" err="1" smtClean="0"/>
              <a:t>Hb</a:t>
            </a:r>
            <a:r>
              <a:rPr lang="en-US" dirty="0" smtClean="0"/>
              <a:t> tetramers.</a:t>
            </a:r>
          </a:p>
          <a:p>
            <a:pPr marL="424373" lvl="1" indent="-190466">
              <a:buFontTx/>
              <a:buChar char="–"/>
              <a:defRPr/>
            </a:pPr>
            <a:r>
              <a:rPr lang="en-US" dirty="0" smtClean="0"/>
              <a:t>I</a:t>
            </a:r>
            <a:r>
              <a:rPr lang="en-GB" dirty="0" err="1" smtClean="0"/>
              <a:t>nadequate</a:t>
            </a:r>
            <a:r>
              <a:rPr lang="en-GB" dirty="0" smtClean="0"/>
              <a:t> </a:t>
            </a:r>
            <a:r>
              <a:rPr lang="en-GB" dirty="0" err="1" smtClean="0"/>
              <a:t>Hb</a:t>
            </a:r>
            <a:r>
              <a:rPr lang="en-GB" dirty="0" smtClean="0"/>
              <a:t> production results in hypochromic and microcytic red blood cells (RBCs).</a:t>
            </a:r>
            <a:endParaRPr lang="en-CA" dirty="0" smtClean="0">
              <a:latin typeface="Arial" charset="0"/>
            </a:endParaRPr>
          </a:p>
          <a:p>
            <a:pPr marL="424373" lvl="1" indent="-190466">
              <a:buFontTx/>
              <a:buChar char="–"/>
              <a:defRPr/>
            </a:pPr>
            <a:r>
              <a:rPr lang="en-CA" dirty="0" smtClean="0">
                <a:latin typeface="Arial" charset="0"/>
              </a:rPr>
              <a:t>The imbalanced accumulation of the unaffected globin chains leads to ineffective erythropoiesis and haemolytic anaemia.</a:t>
            </a:r>
            <a:endParaRPr lang="en-CA" baseline="30000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r>
              <a:rPr lang="en-CA" sz="1000" b="1" dirty="0">
                <a:latin typeface="Arial" charset="0"/>
              </a:rPr>
              <a:t>References:</a:t>
            </a:r>
          </a:p>
          <a:p>
            <a:pPr>
              <a:defRPr/>
            </a:pPr>
            <a:r>
              <a:rPr lang="en-US" sz="1000" b="1" dirty="0"/>
              <a:t>[Benz-104] </a:t>
            </a:r>
            <a:r>
              <a:rPr lang="en-US" sz="1000" dirty="0"/>
              <a:t>Benz EJ. Disorders of hemoglobin. In: Longo DL, Kasper DL, Jameson JL, et al, eds. </a:t>
            </a:r>
            <a:r>
              <a:rPr lang="en-US" sz="1000" i="1" dirty="0"/>
              <a:t>Harrison's Principles of Internal Medicine. </a:t>
            </a:r>
            <a:r>
              <a:rPr lang="en-US" sz="1000" dirty="0"/>
              <a:t>18</a:t>
            </a:r>
            <a:r>
              <a:rPr lang="en-US" sz="1000" baseline="30000" dirty="0"/>
              <a:t>th</a:t>
            </a:r>
            <a:r>
              <a:rPr lang="en-US" sz="1000" dirty="0"/>
              <a:t> ed. New York, NY: McGraw-Hill Companies, Inc.; 2012:852-861.</a:t>
            </a:r>
            <a:endParaRPr lang="en-GB" sz="1000" dirty="0"/>
          </a:p>
          <a:p>
            <a:pPr>
              <a:defRPr/>
            </a:pPr>
            <a:r>
              <a:rPr lang="en-GB" sz="1000" b="1" dirty="0"/>
              <a:t>[Giardina-41]</a:t>
            </a:r>
            <a:r>
              <a:rPr lang="en-GB" sz="1000" dirty="0"/>
              <a:t> </a:t>
            </a:r>
            <a:r>
              <a:rPr lang="en-GB" sz="1000" dirty="0" err="1"/>
              <a:t>Giardina</a:t>
            </a:r>
            <a:r>
              <a:rPr lang="en-GB" sz="1000" dirty="0"/>
              <a:t> PJ, </a:t>
            </a:r>
            <a:r>
              <a:rPr lang="en-GB" sz="1000" dirty="0" err="1"/>
              <a:t>Steiberg</a:t>
            </a:r>
            <a:r>
              <a:rPr lang="en-GB" sz="1000" dirty="0"/>
              <a:t> MH. Thalassemia syndromes. In: Hoffman R, Benz EJ, </a:t>
            </a:r>
            <a:r>
              <a:rPr lang="en-GB" sz="1000" dirty="0" err="1"/>
              <a:t>Shattil</a:t>
            </a:r>
            <a:r>
              <a:rPr lang="en-GB" sz="1000" dirty="0"/>
              <a:t> SJ, et al, eds. </a:t>
            </a:r>
            <a:r>
              <a:rPr lang="en-GB" sz="1000" i="1" dirty="0" err="1"/>
              <a:t>Hematology</a:t>
            </a:r>
            <a:r>
              <a:rPr lang="en-GB" sz="1000" i="1" dirty="0"/>
              <a:t>: Basic Principles and Practice.</a:t>
            </a:r>
            <a:r>
              <a:rPr lang="en-GB" sz="1000" dirty="0"/>
              <a:t> 5</a:t>
            </a:r>
            <a:r>
              <a:rPr lang="en-GB" sz="1000" baseline="30000" dirty="0"/>
              <a:t>th</a:t>
            </a:r>
            <a:r>
              <a:rPr lang="en-GB" sz="1000" dirty="0"/>
              <a:t> ed. Philadelphia, PA: Elsevier; 2009:535-563.</a:t>
            </a:r>
            <a:endParaRPr lang="en-CA" sz="1000" dirty="0">
              <a:latin typeface="Arial" charset="0"/>
            </a:endParaRPr>
          </a:p>
          <a:p>
            <a:pPr>
              <a:defRPr/>
            </a:pPr>
            <a:r>
              <a:rPr lang="en-CA" sz="1000" b="1" dirty="0">
                <a:latin typeface="Arial" charset="0"/>
              </a:rPr>
              <a:t>Image source:</a:t>
            </a:r>
            <a:r>
              <a:rPr lang="en-CA" sz="1000" dirty="0">
                <a:latin typeface="Arial" charset="0"/>
              </a:rPr>
              <a:t> Adapted from [Giardina-41, pg535/P1]</a:t>
            </a:r>
            <a:endParaRPr lang="en-CA" sz="1000" b="1" dirty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6641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466" indent="-190466">
              <a:buFont typeface="Arial" pitchFamily="34" charset="0"/>
              <a:buChar char="•"/>
              <a:defRPr/>
            </a:pPr>
            <a:r>
              <a:rPr lang="en-GB" sz="900" dirty="0"/>
              <a:t>Based on the degree of imbalance in globin chains, </a:t>
            </a:r>
            <a:r>
              <a:rPr lang="en-GB" sz="900" dirty="0" err="1"/>
              <a:t>thalassaemias</a:t>
            </a:r>
            <a:r>
              <a:rPr lang="en-GB" sz="900" dirty="0"/>
              <a:t> </a:t>
            </a:r>
            <a:r>
              <a:rPr lang="en-US" sz="900" dirty="0"/>
              <a:t>can present with a wide spectrum of clinical severity and need for blood transfusion. </a:t>
            </a:r>
            <a:r>
              <a:rPr lang="en-GB" sz="900" baseline="30000" dirty="0"/>
              <a:t>[</a:t>
            </a:r>
            <a:r>
              <a:rPr lang="en-US" sz="900" baseline="30000" dirty="0"/>
              <a:t>Benz-104, pg858/P11] [Cappellini-165, pg1061/P8</a:t>
            </a:r>
            <a:r>
              <a:rPr lang="en-GB" sz="900" baseline="30000" dirty="0"/>
              <a:t>]</a:t>
            </a:r>
            <a:endParaRPr lang="en-CA" sz="900" baseline="30000" dirty="0">
              <a:latin typeface="Arial" charset="0"/>
            </a:endParaRPr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At one end of the spectrum are the mild forms of </a:t>
            </a:r>
            <a:r>
              <a:rPr lang="en-US" sz="900" dirty="0" err="1"/>
              <a:t>thalassaemias</a:t>
            </a:r>
            <a:r>
              <a:rPr lang="en-US" sz="900" dirty="0"/>
              <a:t>, such as β-</a:t>
            </a:r>
            <a:r>
              <a:rPr lang="en-US" sz="900" dirty="0" err="1"/>
              <a:t>thalassaemia</a:t>
            </a:r>
            <a:r>
              <a:rPr lang="en-US" sz="900" dirty="0"/>
              <a:t> minor, which is typically asymptomatic, with mild or absent </a:t>
            </a:r>
            <a:r>
              <a:rPr lang="en-US" sz="900" dirty="0" err="1"/>
              <a:t>anaemia</a:t>
            </a:r>
            <a:r>
              <a:rPr lang="en-US" sz="900" dirty="0"/>
              <a:t>, and thus no need for blood transfusion. </a:t>
            </a:r>
            <a:r>
              <a:rPr lang="en-US" sz="900" baseline="30000" dirty="0"/>
              <a:t>[Cotran-14, pg617/Table 14-3]</a:t>
            </a:r>
            <a:r>
              <a:rPr lang="en-US" sz="900" dirty="0"/>
              <a:t> </a:t>
            </a:r>
            <a:endParaRPr lang="en-US" sz="9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The middle of the spectrum is comprised of </a:t>
            </a:r>
            <a:r>
              <a:rPr lang="en-US" sz="900" dirty="0" err="1"/>
              <a:t>thalassaemias</a:t>
            </a:r>
            <a:r>
              <a:rPr lang="en-US" sz="900" dirty="0"/>
              <a:t> that do not or only occasionally require treatment with blood transfusion. This group of </a:t>
            </a:r>
            <a:r>
              <a:rPr lang="en-US" sz="900" dirty="0" err="1"/>
              <a:t>thalassaemias</a:t>
            </a:r>
            <a:r>
              <a:rPr lang="en-US" sz="900" dirty="0"/>
              <a:t> is referred to as non–transfusion-dependent </a:t>
            </a:r>
            <a:r>
              <a:rPr lang="en-US" sz="900" dirty="0" err="1"/>
              <a:t>thalassaemia</a:t>
            </a:r>
            <a:r>
              <a:rPr lang="en-US" sz="900" dirty="0"/>
              <a:t> (NTDT) and includes β-</a:t>
            </a:r>
            <a:r>
              <a:rPr lang="en-US" sz="900" dirty="0" err="1"/>
              <a:t>thalassaemia</a:t>
            </a:r>
            <a:r>
              <a:rPr lang="en-US" sz="900" dirty="0"/>
              <a:t> </a:t>
            </a:r>
            <a:r>
              <a:rPr lang="en-US" sz="900" dirty="0" err="1"/>
              <a:t>intermedia</a:t>
            </a:r>
            <a:r>
              <a:rPr lang="en-US" sz="900" dirty="0"/>
              <a:t>, β-</a:t>
            </a:r>
            <a:r>
              <a:rPr lang="en-US" sz="900" dirty="0" err="1"/>
              <a:t>thalassaemia</a:t>
            </a:r>
            <a:r>
              <a:rPr lang="en-US" sz="900" dirty="0"/>
              <a:t>/</a:t>
            </a:r>
            <a:r>
              <a:rPr lang="en-US" sz="900" dirty="0" err="1"/>
              <a:t>HbE</a:t>
            </a:r>
            <a:r>
              <a:rPr lang="en-US" sz="900" dirty="0"/>
              <a:t> disease, and </a:t>
            </a:r>
            <a:r>
              <a:rPr lang="en-US" sz="900" dirty="0" err="1"/>
              <a:t>haemoglobin</a:t>
            </a:r>
            <a:r>
              <a:rPr lang="en-US" sz="900" dirty="0"/>
              <a:t> H α-</a:t>
            </a:r>
            <a:r>
              <a:rPr lang="en-US" sz="900" dirty="0" err="1"/>
              <a:t>thalassaemia</a:t>
            </a:r>
            <a:r>
              <a:rPr lang="en-US" sz="900" dirty="0"/>
              <a:t> (</a:t>
            </a:r>
            <a:r>
              <a:rPr lang="en-US" sz="900" dirty="0" err="1"/>
              <a:t>HbH</a:t>
            </a:r>
            <a:r>
              <a:rPr lang="en-US" sz="900" dirty="0"/>
              <a:t> disease). </a:t>
            </a:r>
            <a:r>
              <a:rPr lang="en-US" sz="900" baseline="30000" dirty="0"/>
              <a:t>[Taher2012, pg970/P1] [Weatherall2012, pgS5/P3]</a:t>
            </a:r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At the other end of the spectrum, severe forms of </a:t>
            </a:r>
            <a:r>
              <a:rPr lang="en-US" sz="900" dirty="0" err="1"/>
              <a:t>thalassaemias</a:t>
            </a:r>
            <a:r>
              <a:rPr lang="en-US" sz="900" dirty="0"/>
              <a:t>, such as β‑</a:t>
            </a:r>
            <a:r>
              <a:rPr lang="en-US" sz="900" dirty="0" err="1"/>
              <a:t>thalassaemia</a:t>
            </a:r>
            <a:r>
              <a:rPr lang="en-US" sz="900" dirty="0"/>
              <a:t> major, require treatment with regular blood transfusions. These </a:t>
            </a:r>
            <a:r>
              <a:rPr lang="en-US" sz="900" dirty="0" err="1"/>
              <a:t>thalassaemias</a:t>
            </a:r>
            <a:r>
              <a:rPr lang="en-US" sz="900" dirty="0"/>
              <a:t> are referred to as transfusion-dependent </a:t>
            </a:r>
            <a:r>
              <a:rPr lang="en-US" sz="900" dirty="0" err="1"/>
              <a:t>thalassaemias</a:t>
            </a:r>
            <a:r>
              <a:rPr lang="en-US" sz="900" dirty="0"/>
              <a:t> (TDT)</a:t>
            </a:r>
            <a:r>
              <a:rPr lang="en-GB" sz="900" dirty="0"/>
              <a:t>. </a:t>
            </a:r>
            <a:r>
              <a:rPr lang="en-US" sz="900" baseline="30000" dirty="0"/>
              <a:t>[Higgs2011, pg4/P2]</a:t>
            </a:r>
            <a:endParaRPr lang="en-US" sz="900" b="1" dirty="0">
              <a:latin typeface="Arial" charset="0"/>
            </a:endParaRPr>
          </a:p>
          <a:p>
            <a:pPr>
              <a:defRPr/>
            </a:pPr>
            <a:endParaRPr lang="en-US" sz="700" b="1" dirty="0">
              <a:latin typeface="Arial" charset="0"/>
            </a:endParaRPr>
          </a:p>
          <a:p>
            <a:pPr>
              <a:defRPr/>
            </a:pPr>
            <a:r>
              <a:rPr lang="en-US" sz="700" b="1" dirty="0">
                <a:latin typeface="Arial" charset="0"/>
              </a:rPr>
              <a:t>References:</a:t>
            </a:r>
          </a:p>
          <a:p>
            <a:pPr>
              <a:defRPr/>
            </a:pPr>
            <a:r>
              <a:rPr lang="en-US" sz="700" b="1" dirty="0"/>
              <a:t>[Benz-104] </a:t>
            </a:r>
            <a:r>
              <a:rPr lang="en-US" sz="700" dirty="0"/>
              <a:t>Benz EJ. Disorders of hemoglobin. In: Longo DL, Kasper DL, Jameson JL, et al, eds. </a:t>
            </a:r>
            <a:r>
              <a:rPr lang="en-US" sz="700" i="1" dirty="0"/>
              <a:t>Harrison's Principles of Internal Medicine. </a:t>
            </a:r>
            <a:r>
              <a:rPr lang="en-US" sz="700" dirty="0"/>
              <a:t>18</a:t>
            </a:r>
            <a:r>
              <a:rPr lang="en-US" sz="700" baseline="30000" dirty="0"/>
              <a:t>th</a:t>
            </a:r>
            <a:r>
              <a:rPr lang="en-US" sz="700" dirty="0"/>
              <a:t> ed. New York, NY: McGraw-Hill Companies, Inc.; 2012:852-861.</a:t>
            </a:r>
          </a:p>
          <a:p>
            <a:pPr>
              <a:defRPr/>
            </a:pPr>
            <a:r>
              <a:rPr lang="en-US" sz="700" b="1" dirty="0"/>
              <a:t>[Cappellini2008] </a:t>
            </a:r>
            <a:r>
              <a:rPr lang="en-US" sz="700" dirty="0" err="1"/>
              <a:t>Thalassaemia</a:t>
            </a:r>
            <a:r>
              <a:rPr lang="en-US" sz="700" dirty="0"/>
              <a:t> International Foundation. Guidelines for the Clinical Management of </a:t>
            </a:r>
            <a:r>
              <a:rPr lang="en-US" sz="700" dirty="0" err="1"/>
              <a:t>Thalassaemia</a:t>
            </a:r>
            <a:r>
              <a:rPr lang="en-US" sz="700" dirty="0"/>
              <a:t>. 2nd revised edition. 2008; Available at: </a:t>
            </a:r>
            <a:r>
              <a:rPr lang="en-US" sz="700" u="sng" dirty="0"/>
              <a:t>http://www.thalassaemia.org.cy/publications.html. Accessed February 14, 2012.</a:t>
            </a:r>
            <a:endParaRPr lang="en-GB" sz="700" dirty="0"/>
          </a:p>
          <a:p>
            <a:pPr>
              <a:defRPr/>
            </a:pPr>
            <a:r>
              <a:rPr lang="en-US" sz="700" b="1" dirty="0"/>
              <a:t>[Cotran-14] </a:t>
            </a:r>
            <a:r>
              <a:rPr lang="en-US" sz="700" dirty="0" err="1"/>
              <a:t>Cotran</a:t>
            </a:r>
            <a:r>
              <a:rPr lang="en-US" sz="700" dirty="0"/>
              <a:t> RS, Kumar V, Collins T. Red cells and bleeding disorders. In: </a:t>
            </a:r>
            <a:r>
              <a:rPr lang="en-US" sz="700" i="1" dirty="0"/>
              <a:t>Robbins Pathologic Basis of Disease. </a:t>
            </a:r>
            <a:r>
              <a:rPr lang="en-US" sz="700" dirty="0"/>
              <a:t>6th ed. Philadelphia, USA: W.B. Saunders Company; 1999:601-643.</a:t>
            </a:r>
            <a:endParaRPr lang="en-GB" sz="700" dirty="0"/>
          </a:p>
          <a:p>
            <a:pPr>
              <a:defRPr/>
            </a:pPr>
            <a:r>
              <a:rPr lang="en-US" sz="700" b="1" dirty="0"/>
              <a:t>[Higgs2011] </a:t>
            </a:r>
            <a:r>
              <a:rPr lang="en-US" sz="700" dirty="0"/>
              <a:t>Higgs DR, Engel JD, </a:t>
            </a:r>
            <a:r>
              <a:rPr lang="en-US" sz="700" dirty="0" err="1"/>
              <a:t>Stamatoyannopoulos</a:t>
            </a:r>
            <a:r>
              <a:rPr lang="en-US" sz="700" dirty="0"/>
              <a:t> G. </a:t>
            </a:r>
            <a:r>
              <a:rPr lang="en-US" sz="700" dirty="0" err="1"/>
              <a:t>Thalassaemia</a:t>
            </a:r>
            <a:r>
              <a:rPr lang="en-US" sz="700" dirty="0"/>
              <a:t>. </a:t>
            </a:r>
            <a:r>
              <a:rPr lang="en-US" sz="700" i="1" dirty="0"/>
              <a:t>Lancet. </a:t>
            </a:r>
            <a:r>
              <a:rPr lang="en-US" sz="700" dirty="0"/>
              <a:t>2012;379(9813):373-383.</a:t>
            </a:r>
            <a:endParaRPr lang="en-GB" sz="700" dirty="0"/>
          </a:p>
          <a:p>
            <a:pPr>
              <a:defRPr/>
            </a:pPr>
            <a:r>
              <a:rPr lang="en-GB" sz="700" b="1" dirty="0"/>
              <a:t>[Kumar-14]</a:t>
            </a:r>
            <a:r>
              <a:rPr lang="en-GB" sz="700" dirty="0"/>
              <a:t> Kumar V, Abbas AK, </a:t>
            </a:r>
            <a:r>
              <a:rPr lang="en-GB" sz="700" dirty="0" err="1"/>
              <a:t>Fausto</a:t>
            </a:r>
            <a:r>
              <a:rPr lang="en-GB" sz="700" dirty="0"/>
              <a:t> N, et al. Red blood cell and bleeding disorders. In: Kumar V, Abbas AK, </a:t>
            </a:r>
            <a:r>
              <a:rPr lang="en-GB" sz="700" dirty="0" err="1"/>
              <a:t>Fausto</a:t>
            </a:r>
            <a:r>
              <a:rPr lang="en-GB" sz="700" dirty="0"/>
              <a:t> N, et al, eds. </a:t>
            </a:r>
            <a:r>
              <a:rPr lang="en-GB" sz="700" i="1" dirty="0" err="1"/>
              <a:t>Robbin</a:t>
            </a:r>
            <a:r>
              <a:rPr lang="en-GB" sz="700" i="1" dirty="0"/>
              <a:t> and </a:t>
            </a:r>
            <a:r>
              <a:rPr lang="en-GB" sz="700" i="1" dirty="0" err="1"/>
              <a:t>Cotran</a:t>
            </a:r>
            <a:r>
              <a:rPr lang="en-GB" sz="700" i="1" dirty="0"/>
              <a:t> Pathologic Basis of Disease.</a:t>
            </a:r>
            <a:r>
              <a:rPr lang="en-GB" sz="700" dirty="0"/>
              <a:t> 8th ed. </a:t>
            </a:r>
            <a:r>
              <a:rPr lang="en-GB" sz="700" dirty="0" err="1"/>
              <a:t>Philadelphia,PA</a:t>
            </a:r>
            <a:r>
              <a:rPr lang="en-GB" sz="700" dirty="0"/>
              <a:t>: Saunders Elsevier; 2010:639-675.</a:t>
            </a:r>
          </a:p>
          <a:p>
            <a:pPr>
              <a:defRPr/>
            </a:pPr>
            <a:r>
              <a:rPr lang="en-US" sz="700" b="1" dirty="0"/>
              <a:t>[Taher2012] </a:t>
            </a:r>
            <a:r>
              <a:rPr lang="en-US" sz="700" dirty="0" err="1"/>
              <a:t>Taher</a:t>
            </a:r>
            <a:r>
              <a:rPr lang="en-US" sz="700" dirty="0"/>
              <a:t> AT, Porter J, </a:t>
            </a:r>
            <a:r>
              <a:rPr lang="en-US" sz="700" dirty="0" err="1"/>
              <a:t>Viprakasit</a:t>
            </a:r>
            <a:r>
              <a:rPr lang="en-US" sz="700" dirty="0"/>
              <a:t> V, et al. </a:t>
            </a:r>
            <a:r>
              <a:rPr lang="en-US" sz="700" dirty="0" err="1"/>
              <a:t>Deferasirox</a:t>
            </a:r>
            <a:r>
              <a:rPr lang="en-US" sz="700" dirty="0"/>
              <a:t> reduces iron overload significantly in </a:t>
            </a:r>
            <a:r>
              <a:rPr lang="en-US" sz="700" dirty="0" err="1"/>
              <a:t>nontransfusion</a:t>
            </a:r>
            <a:r>
              <a:rPr lang="en-US" sz="700" dirty="0"/>
              <a:t>-dependent thalassemia: 1-year results from a prospective, randomized, double-blind, placebo-controlled study. </a:t>
            </a:r>
            <a:r>
              <a:rPr lang="en-US" sz="700" i="1" dirty="0"/>
              <a:t>Blood. </a:t>
            </a:r>
            <a:r>
              <a:rPr lang="en-US" sz="700" dirty="0"/>
              <a:t>2012;120(5):970-977.</a:t>
            </a:r>
          </a:p>
          <a:p>
            <a:pPr>
              <a:defRPr/>
            </a:pPr>
            <a:r>
              <a:rPr lang="en-US" sz="700" b="1" dirty="0"/>
              <a:t>[Taher2012a] </a:t>
            </a:r>
            <a:r>
              <a:rPr lang="en-US" sz="700" dirty="0" err="1"/>
              <a:t>Taher</a:t>
            </a:r>
            <a:r>
              <a:rPr lang="en-US" sz="700" dirty="0"/>
              <a:t> AT, </a:t>
            </a:r>
            <a:r>
              <a:rPr lang="en-US" sz="700" dirty="0" err="1"/>
              <a:t>Cappellini</a:t>
            </a:r>
            <a:r>
              <a:rPr lang="en-US" sz="700" dirty="0"/>
              <a:t> MD, </a:t>
            </a:r>
            <a:r>
              <a:rPr lang="en-US" sz="700" dirty="0" err="1"/>
              <a:t>Musallam</a:t>
            </a:r>
            <a:r>
              <a:rPr lang="en-US" sz="700" dirty="0"/>
              <a:t> KM. Recent advances and treatment challenges in patients with non-transfusion-dependent thalassemia. </a:t>
            </a:r>
            <a:r>
              <a:rPr lang="en-US" sz="700" i="1" dirty="0"/>
              <a:t>Blood Rev.</a:t>
            </a:r>
            <a:r>
              <a:rPr lang="en-US" sz="700" dirty="0"/>
              <a:t> 2012;26 </a:t>
            </a:r>
            <a:r>
              <a:rPr lang="en-US" sz="700" dirty="0" err="1"/>
              <a:t>Suppl</a:t>
            </a:r>
            <a:r>
              <a:rPr lang="en-US" sz="700" dirty="0"/>
              <a:t> 1:S1-S2.</a:t>
            </a:r>
          </a:p>
          <a:p>
            <a:pPr>
              <a:defRPr/>
            </a:pPr>
            <a:r>
              <a:rPr lang="en-US" sz="700" b="1" dirty="0"/>
              <a:t>[Weatherall2012] </a:t>
            </a:r>
            <a:r>
              <a:rPr lang="en-US" sz="700" dirty="0" err="1"/>
              <a:t>Weatherall</a:t>
            </a:r>
            <a:r>
              <a:rPr lang="en-US" sz="700" dirty="0"/>
              <a:t> DJ. The definition and epidemiology of non-transfusion-dependent thalassemia.</a:t>
            </a:r>
            <a:r>
              <a:rPr lang="en-US" sz="700" i="1" dirty="0"/>
              <a:t> Blood Rev. </a:t>
            </a:r>
            <a:r>
              <a:rPr lang="en-US" sz="700" dirty="0"/>
              <a:t>2012;26 </a:t>
            </a:r>
            <a:r>
              <a:rPr lang="en-US" sz="700" dirty="0" err="1"/>
              <a:t>Suppl</a:t>
            </a:r>
            <a:r>
              <a:rPr lang="en-US" sz="700" dirty="0"/>
              <a:t> 1:S3-S6.</a:t>
            </a:r>
          </a:p>
          <a:p>
            <a:pPr>
              <a:defRPr/>
            </a:pPr>
            <a:r>
              <a:rPr lang="en-CA" sz="700" b="1" dirty="0">
                <a:latin typeface="Arial" charset="0"/>
              </a:rPr>
              <a:t>Image sources: </a:t>
            </a:r>
            <a:r>
              <a:rPr lang="en-CA" sz="700" dirty="0">
                <a:latin typeface="Arial" charset="0"/>
              </a:rPr>
              <a:t>Adapted from [Kumar-14, </a:t>
            </a:r>
            <a:r>
              <a:rPr lang="en-US" sz="700" dirty="0"/>
              <a:t>pg649/P5</a:t>
            </a:r>
            <a:r>
              <a:rPr lang="en-CA" sz="700" dirty="0">
                <a:solidFill>
                  <a:srgbClr val="FF0000"/>
                </a:solidFill>
                <a:latin typeface="Arial" charset="0"/>
              </a:rPr>
              <a:t>] </a:t>
            </a:r>
            <a:r>
              <a:rPr lang="en-US" sz="700" dirty="0">
                <a:solidFill>
                  <a:srgbClr val="FF0000"/>
                </a:solidFill>
              </a:rPr>
              <a:t>[</a:t>
            </a:r>
            <a:r>
              <a:rPr lang="en-US" sz="700" dirty="0"/>
              <a:t>Taher2012a, pgS1/P1-P2]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6055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466" indent="-190466">
              <a:buFont typeface="Arial" pitchFamily="34" charset="0"/>
              <a:buChar char="•"/>
              <a:defRPr/>
            </a:pPr>
            <a:r>
              <a:rPr lang="en-GB" sz="900" dirty="0"/>
              <a:t>Based on the degree of imbalance in globin chains, </a:t>
            </a:r>
            <a:r>
              <a:rPr lang="en-GB" sz="900" dirty="0" err="1"/>
              <a:t>thalassaemias</a:t>
            </a:r>
            <a:r>
              <a:rPr lang="en-GB" sz="900" dirty="0"/>
              <a:t> </a:t>
            </a:r>
            <a:r>
              <a:rPr lang="en-US" sz="900" dirty="0"/>
              <a:t>can present with a wide spectrum of clinical severity and need for blood transfusion. </a:t>
            </a:r>
            <a:r>
              <a:rPr lang="en-GB" sz="900" baseline="30000" dirty="0"/>
              <a:t>[</a:t>
            </a:r>
            <a:r>
              <a:rPr lang="en-US" sz="900" baseline="30000" dirty="0"/>
              <a:t>Benz-104, pg858/P11] [Cappellini-165, pg1061/P8</a:t>
            </a:r>
            <a:r>
              <a:rPr lang="en-GB" sz="900" baseline="30000" dirty="0"/>
              <a:t>]</a:t>
            </a:r>
            <a:endParaRPr lang="en-CA" sz="900" baseline="30000" dirty="0">
              <a:latin typeface="Arial" charset="0"/>
            </a:endParaRPr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At one end of the spectrum are the mild forms of </a:t>
            </a:r>
            <a:r>
              <a:rPr lang="en-US" sz="900" dirty="0" err="1"/>
              <a:t>thalassaemias</a:t>
            </a:r>
            <a:r>
              <a:rPr lang="en-US" sz="900" dirty="0"/>
              <a:t>, such as β-</a:t>
            </a:r>
            <a:r>
              <a:rPr lang="en-US" sz="900" dirty="0" err="1"/>
              <a:t>thalassaemia</a:t>
            </a:r>
            <a:r>
              <a:rPr lang="en-US" sz="900" dirty="0"/>
              <a:t> minor, which is typically asymptomatic, with mild or absent </a:t>
            </a:r>
            <a:r>
              <a:rPr lang="en-US" sz="900" dirty="0" err="1"/>
              <a:t>anaemia</a:t>
            </a:r>
            <a:r>
              <a:rPr lang="en-US" sz="900" dirty="0"/>
              <a:t>, and thus no need for blood transfusion. </a:t>
            </a:r>
            <a:r>
              <a:rPr lang="en-US" sz="900" baseline="30000" dirty="0"/>
              <a:t>[Cotran-14, pg617/Table 14-3]</a:t>
            </a:r>
            <a:r>
              <a:rPr lang="en-US" sz="900" dirty="0"/>
              <a:t> </a:t>
            </a:r>
            <a:endParaRPr lang="en-US" sz="9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The middle of the spectrum is comprised of </a:t>
            </a:r>
            <a:r>
              <a:rPr lang="en-US" sz="900" dirty="0" err="1"/>
              <a:t>thalassaemias</a:t>
            </a:r>
            <a:r>
              <a:rPr lang="en-US" sz="900" dirty="0"/>
              <a:t> that do not or only occasionally require treatment with blood transfusion. This group of </a:t>
            </a:r>
            <a:r>
              <a:rPr lang="en-US" sz="900" dirty="0" err="1"/>
              <a:t>thalassaemias</a:t>
            </a:r>
            <a:r>
              <a:rPr lang="en-US" sz="900" dirty="0"/>
              <a:t> is referred to as non–transfusion-dependent </a:t>
            </a:r>
            <a:r>
              <a:rPr lang="en-US" sz="900" dirty="0" err="1"/>
              <a:t>thalassaemia</a:t>
            </a:r>
            <a:r>
              <a:rPr lang="en-US" sz="900" dirty="0"/>
              <a:t> (NTDT) and includes β-</a:t>
            </a:r>
            <a:r>
              <a:rPr lang="en-US" sz="900" dirty="0" err="1"/>
              <a:t>thalassaemia</a:t>
            </a:r>
            <a:r>
              <a:rPr lang="en-US" sz="900" dirty="0"/>
              <a:t> </a:t>
            </a:r>
            <a:r>
              <a:rPr lang="en-US" sz="900" dirty="0" err="1"/>
              <a:t>intermedia</a:t>
            </a:r>
            <a:r>
              <a:rPr lang="en-US" sz="900" dirty="0"/>
              <a:t>, β-</a:t>
            </a:r>
            <a:r>
              <a:rPr lang="en-US" sz="900" dirty="0" err="1"/>
              <a:t>thalassaemia</a:t>
            </a:r>
            <a:r>
              <a:rPr lang="en-US" sz="900" dirty="0"/>
              <a:t>/</a:t>
            </a:r>
            <a:r>
              <a:rPr lang="en-US" sz="900" dirty="0" err="1"/>
              <a:t>HbE</a:t>
            </a:r>
            <a:r>
              <a:rPr lang="en-US" sz="900" dirty="0"/>
              <a:t> disease, and </a:t>
            </a:r>
            <a:r>
              <a:rPr lang="en-US" sz="900" dirty="0" err="1"/>
              <a:t>haemoglobin</a:t>
            </a:r>
            <a:r>
              <a:rPr lang="en-US" sz="900" dirty="0"/>
              <a:t> H α-</a:t>
            </a:r>
            <a:r>
              <a:rPr lang="en-US" sz="900" dirty="0" err="1"/>
              <a:t>thalassaemia</a:t>
            </a:r>
            <a:r>
              <a:rPr lang="en-US" sz="900" dirty="0"/>
              <a:t> (</a:t>
            </a:r>
            <a:r>
              <a:rPr lang="en-US" sz="900" dirty="0" err="1"/>
              <a:t>HbH</a:t>
            </a:r>
            <a:r>
              <a:rPr lang="en-US" sz="900" dirty="0"/>
              <a:t> disease). </a:t>
            </a:r>
            <a:r>
              <a:rPr lang="en-US" sz="900" baseline="30000" dirty="0"/>
              <a:t>[Taher2012, pg970/P1] [Weatherall2012, pgS5/P3]</a:t>
            </a:r>
          </a:p>
          <a:p>
            <a:pPr marL="424373" lvl="1" indent="-190466">
              <a:buFontTx/>
              <a:buChar char="–"/>
              <a:defRPr/>
            </a:pPr>
            <a:r>
              <a:rPr lang="en-US" sz="900" dirty="0"/>
              <a:t>At the other end of the spectrum, severe forms of </a:t>
            </a:r>
            <a:r>
              <a:rPr lang="en-US" sz="900" dirty="0" err="1"/>
              <a:t>thalassaemias</a:t>
            </a:r>
            <a:r>
              <a:rPr lang="en-US" sz="900" dirty="0"/>
              <a:t>, such as β‑</a:t>
            </a:r>
            <a:r>
              <a:rPr lang="en-US" sz="900" dirty="0" err="1"/>
              <a:t>thalassaemia</a:t>
            </a:r>
            <a:r>
              <a:rPr lang="en-US" sz="900" dirty="0"/>
              <a:t> major, require treatment with regular blood transfusions. These </a:t>
            </a:r>
            <a:r>
              <a:rPr lang="en-US" sz="900" dirty="0" err="1"/>
              <a:t>thalassaemias</a:t>
            </a:r>
            <a:r>
              <a:rPr lang="en-US" sz="900" dirty="0"/>
              <a:t> are referred to as transfusion-dependent </a:t>
            </a:r>
            <a:r>
              <a:rPr lang="en-US" sz="900" dirty="0" err="1"/>
              <a:t>thalassaemias</a:t>
            </a:r>
            <a:r>
              <a:rPr lang="en-US" sz="900" dirty="0"/>
              <a:t> (TDT)</a:t>
            </a:r>
            <a:r>
              <a:rPr lang="en-GB" sz="900" dirty="0"/>
              <a:t>. </a:t>
            </a:r>
            <a:r>
              <a:rPr lang="en-US" sz="900" baseline="30000" dirty="0"/>
              <a:t>[Higgs2011, pg4/P2]</a:t>
            </a:r>
            <a:endParaRPr lang="en-US" sz="900" b="1" dirty="0">
              <a:latin typeface="Arial" charset="0"/>
            </a:endParaRPr>
          </a:p>
          <a:p>
            <a:pPr>
              <a:defRPr/>
            </a:pPr>
            <a:endParaRPr lang="en-US" sz="700" b="1" dirty="0">
              <a:latin typeface="Arial" charset="0"/>
            </a:endParaRPr>
          </a:p>
          <a:p>
            <a:pPr>
              <a:defRPr/>
            </a:pPr>
            <a:r>
              <a:rPr lang="en-US" sz="700" b="1" dirty="0">
                <a:latin typeface="Arial" charset="0"/>
              </a:rPr>
              <a:t>References:</a:t>
            </a:r>
          </a:p>
          <a:p>
            <a:pPr>
              <a:defRPr/>
            </a:pPr>
            <a:r>
              <a:rPr lang="en-US" sz="700" b="1" dirty="0"/>
              <a:t>[Benz-104] </a:t>
            </a:r>
            <a:r>
              <a:rPr lang="en-US" sz="700" dirty="0"/>
              <a:t>Benz EJ. Disorders of hemoglobin. In: Longo DL, Kasper DL, Jameson JL, et al, eds. </a:t>
            </a:r>
            <a:r>
              <a:rPr lang="en-US" sz="700" i="1" dirty="0"/>
              <a:t>Harrison's Principles of Internal Medicine. </a:t>
            </a:r>
            <a:r>
              <a:rPr lang="en-US" sz="700" dirty="0"/>
              <a:t>18</a:t>
            </a:r>
            <a:r>
              <a:rPr lang="en-US" sz="700" baseline="30000" dirty="0"/>
              <a:t>th</a:t>
            </a:r>
            <a:r>
              <a:rPr lang="en-US" sz="700" dirty="0"/>
              <a:t> ed. New York, NY: McGraw-Hill Companies, Inc.; 2012:852-861.</a:t>
            </a:r>
          </a:p>
          <a:p>
            <a:pPr>
              <a:defRPr/>
            </a:pPr>
            <a:r>
              <a:rPr lang="en-US" sz="700" b="1" dirty="0"/>
              <a:t>[Cappellini2008] </a:t>
            </a:r>
            <a:r>
              <a:rPr lang="en-US" sz="700" dirty="0" err="1"/>
              <a:t>Thalassaemia</a:t>
            </a:r>
            <a:r>
              <a:rPr lang="en-US" sz="700" dirty="0"/>
              <a:t> International Foundation. Guidelines for the Clinical Management of </a:t>
            </a:r>
            <a:r>
              <a:rPr lang="en-US" sz="700" dirty="0" err="1"/>
              <a:t>Thalassaemia</a:t>
            </a:r>
            <a:r>
              <a:rPr lang="en-US" sz="700" dirty="0"/>
              <a:t>. 2nd revised edition. 2008; Available at: </a:t>
            </a:r>
            <a:r>
              <a:rPr lang="en-US" sz="700" u="sng" dirty="0"/>
              <a:t>http://www.thalassaemia.org.cy/publications.html. Accessed February 14, 2012.</a:t>
            </a:r>
            <a:endParaRPr lang="en-GB" sz="700" dirty="0"/>
          </a:p>
          <a:p>
            <a:pPr>
              <a:defRPr/>
            </a:pPr>
            <a:r>
              <a:rPr lang="en-US" sz="700" b="1" dirty="0"/>
              <a:t>[Cotran-14] </a:t>
            </a:r>
            <a:r>
              <a:rPr lang="en-US" sz="700" dirty="0" err="1"/>
              <a:t>Cotran</a:t>
            </a:r>
            <a:r>
              <a:rPr lang="en-US" sz="700" dirty="0"/>
              <a:t> RS, Kumar V, Collins T. Red cells and bleeding disorders. In: </a:t>
            </a:r>
            <a:r>
              <a:rPr lang="en-US" sz="700" i="1" dirty="0"/>
              <a:t>Robbins Pathologic Basis of Disease. </a:t>
            </a:r>
            <a:r>
              <a:rPr lang="en-US" sz="700" dirty="0"/>
              <a:t>6th ed. Philadelphia, USA: W.B. Saunders Company; 1999:601-643.</a:t>
            </a:r>
            <a:endParaRPr lang="en-GB" sz="700" dirty="0"/>
          </a:p>
          <a:p>
            <a:pPr>
              <a:defRPr/>
            </a:pPr>
            <a:r>
              <a:rPr lang="en-US" sz="700" b="1" dirty="0"/>
              <a:t>[Higgs2011] </a:t>
            </a:r>
            <a:r>
              <a:rPr lang="en-US" sz="700" dirty="0"/>
              <a:t>Higgs DR, Engel JD, </a:t>
            </a:r>
            <a:r>
              <a:rPr lang="en-US" sz="700" dirty="0" err="1"/>
              <a:t>Stamatoyannopoulos</a:t>
            </a:r>
            <a:r>
              <a:rPr lang="en-US" sz="700" dirty="0"/>
              <a:t> G. </a:t>
            </a:r>
            <a:r>
              <a:rPr lang="en-US" sz="700" dirty="0" err="1"/>
              <a:t>Thalassaemia</a:t>
            </a:r>
            <a:r>
              <a:rPr lang="en-US" sz="700" dirty="0"/>
              <a:t>. </a:t>
            </a:r>
            <a:r>
              <a:rPr lang="en-US" sz="700" i="1" dirty="0"/>
              <a:t>Lancet. </a:t>
            </a:r>
            <a:r>
              <a:rPr lang="en-US" sz="700" dirty="0"/>
              <a:t>2012;379(9813):373-383.</a:t>
            </a:r>
            <a:endParaRPr lang="en-GB" sz="700" dirty="0"/>
          </a:p>
          <a:p>
            <a:pPr>
              <a:defRPr/>
            </a:pPr>
            <a:r>
              <a:rPr lang="en-GB" sz="700" b="1" dirty="0"/>
              <a:t>[Kumar-14]</a:t>
            </a:r>
            <a:r>
              <a:rPr lang="en-GB" sz="700" dirty="0"/>
              <a:t> Kumar V, Abbas AK, </a:t>
            </a:r>
            <a:r>
              <a:rPr lang="en-GB" sz="700" dirty="0" err="1"/>
              <a:t>Fausto</a:t>
            </a:r>
            <a:r>
              <a:rPr lang="en-GB" sz="700" dirty="0"/>
              <a:t> N, et al. Red blood cell and bleeding disorders. In: Kumar V, Abbas AK, </a:t>
            </a:r>
            <a:r>
              <a:rPr lang="en-GB" sz="700" dirty="0" err="1"/>
              <a:t>Fausto</a:t>
            </a:r>
            <a:r>
              <a:rPr lang="en-GB" sz="700" dirty="0"/>
              <a:t> N, et al, eds. </a:t>
            </a:r>
            <a:r>
              <a:rPr lang="en-GB" sz="700" i="1" dirty="0" err="1"/>
              <a:t>Robbin</a:t>
            </a:r>
            <a:r>
              <a:rPr lang="en-GB" sz="700" i="1" dirty="0"/>
              <a:t> and </a:t>
            </a:r>
            <a:r>
              <a:rPr lang="en-GB" sz="700" i="1" dirty="0" err="1"/>
              <a:t>Cotran</a:t>
            </a:r>
            <a:r>
              <a:rPr lang="en-GB" sz="700" i="1" dirty="0"/>
              <a:t> Pathologic Basis of Disease.</a:t>
            </a:r>
            <a:r>
              <a:rPr lang="en-GB" sz="700" dirty="0"/>
              <a:t> 8th ed. </a:t>
            </a:r>
            <a:r>
              <a:rPr lang="en-GB" sz="700" dirty="0" err="1"/>
              <a:t>Philadelphia,PA</a:t>
            </a:r>
            <a:r>
              <a:rPr lang="en-GB" sz="700" dirty="0"/>
              <a:t>: Saunders Elsevier; 2010:639-675.</a:t>
            </a:r>
          </a:p>
          <a:p>
            <a:pPr>
              <a:defRPr/>
            </a:pPr>
            <a:r>
              <a:rPr lang="en-US" sz="700" b="1" dirty="0"/>
              <a:t>[Taher2012] </a:t>
            </a:r>
            <a:r>
              <a:rPr lang="en-US" sz="700" dirty="0" err="1"/>
              <a:t>Taher</a:t>
            </a:r>
            <a:r>
              <a:rPr lang="en-US" sz="700" dirty="0"/>
              <a:t> AT, Porter J, </a:t>
            </a:r>
            <a:r>
              <a:rPr lang="en-US" sz="700" dirty="0" err="1"/>
              <a:t>Viprakasit</a:t>
            </a:r>
            <a:r>
              <a:rPr lang="en-US" sz="700" dirty="0"/>
              <a:t> V, et al. </a:t>
            </a:r>
            <a:r>
              <a:rPr lang="en-US" sz="700" dirty="0" err="1"/>
              <a:t>Deferasirox</a:t>
            </a:r>
            <a:r>
              <a:rPr lang="en-US" sz="700" dirty="0"/>
              <a:t> reduces iron overload significantly in </a:t>
            </a:r>
            <a:r>
              <a:rPr lang="en-US" sz="700" dirty="0" err="1"/>
              <a:t>nontransfusion</a:t>
            </a:r>
            <a:r>
              <a:rPr lang="en-US" sz="700" dirty="0"/>
              <a:t>-dependent thalassemia: 1-year results from a prospective, randomized, double-blind, placebo-controlled study. </a:t>
            </a:r>
            <a:r>
              <a:rPr lang="en-US" sz="700" i="1" dirty="0"/>
              <a:t>Blood. </a:t>
            </a:r>
            <a:r>
              <a:rPr lang="en-US" sz="700" dirty="0"/>
              <a:t>2012;120(5):970-977.</a:t>
            </a:r>
          </a:p>
          <a:p>
            <a:pPr>
              <a:defRPr/>
            </a:pPr>
            <a:r>
              <a:rPr lang="en-US" sz="700" b="1" dirty="0"/>
              <a:t>[Taher2012a] </a:t>
            </a:r>
            <a:r>
              <a:rPr lang="en-US" sz="700" dirty="0" err="1"/>
              <a:t>Taher</a:t>
            </a:r>
            <a:r>
              <a:rPr lang="en-US" sz="700" dirty="0"/>
              <a:t> AT, </a:t>
            </a:r>
            <a:r>
              <a:rPr lang="en-US" sz="700" dirty="0" err="1"/>
              <a:t>Cappellini</a:t>
            </a:r>
            <a:r>
              <a:rPr lang="en-US" sz="700" dirty="0"/>
              <a:t> MD, </a:t>
            </a:r>
            <a:r>
              <a:rPr lang="en-US" sz="700" dirty="0" err="1"/>
              <a:t>Musallam</a:t>
            </a:r>
            <a:r>
              <a:rPr lang="en-US" sz="700" dirty="0"/>
              <a:t> KM. Recent advances and treatment challenges in patients with non-transfusion-dependent thalassemia. </a:t>
            </a:r>
            <a:r>
              <a:rPr lang="en-US" sz="700" i="1" dirty="0"/>
              <a:t>Blood Rev.</a:t>
            </a:r>
            <a:r>
              <a:rPr lang="en-US" sz="700" dirty="0"/>
              <a:t> 2012;26 </a:t>
            </a:r>
            <a:r>
              <a:rPr lang="en-US" sz="700" dirty="0" err="1"/>
              <a:t>Suppl</a:t>
            </a:r>
            <a:r>
              <a:rPr lang="en-US" sz="700" dirty="0"/>
              <a:t> 1:S1-S2.</a:t>
            </a:r>
          </a:p>
          <a:p>
            <a:pPr>
              <a:defRPr/>
            </a:pPr>
            <a:r>
              <a:rPr lang="en-US" sz="700" b="1" dirty="0"/>
              <a:t>[Weatherall2012] </a:t>
            </a:r>
            <a:r>
              <a:rPr lang="en-US" sz="700" dirty="0" err="1"/>
              <a:t>Weatherall</a:t>
            </a:r>
            <a:r>
              <a:rPr lang="en-US" sz="700" dirty="0"/>
              <a:t> DJ. The definition and epidemiology of non-transfusion-dependent thalassemia.</a:t>
            </a:r>
            <a:r>
              <a:rPr lang="en-US" sz="700" i="1" dirty="0"/>
              <a:t> Blood Rev. </a:t>
            </a:r>
            <a:r>
              <a:rPr lang="en-US" sz="700" dirty="0"/>
              <a:t>2012;26 </a:t>
            </a:r>
            <a:r>
              <a:rPr lang="en-US" sz="700" dirty="0" err="1"/>
              <a:t>Suppl</a:t>
            </a:r>
            <a:r>
              <a:rPr lang="en-US" sz="700" dirty="0"/>
              <a:t> 1:S3-S6.</a:t>
            </a:r>
          </a:p>
          <a:p>
            <a:pPr>
              <a:defRPr/>
            </a:pPr>
            <a:r>
              <a:rPr lang="en-CA" sz="700" b="1" dirty="0">
                <a:latin typeface="Arial" charset="0"/>
              </a:rPr>
              <a:t>Image sources: </a:t>
            </a:r>
            <a:r>
              <a:rPr lang="en-CA" sz="700" dirty="0">
                <a:latin typeface="Arial" charset="0"/>
              </a:rPr>
              <a:t>Adapted from [Kumar-14, </a:t>
            </a:r>
            <a:r>
              <a:rPr lang="en-US" sz="700" dirty="0"/>
              <a:t>pg649/P5</a:t>
            </a:r>
            <a:r>
              <a:rPr lang="en-CA" sz="700" dirty="0">
                <a:solidFill>
                  <a:srgbClr val="FF0000"/>
                </a:solidFill>
                <a:latin typeface="Arial" charset="0"/>
              </a:rPr>
              <a:t>] </a:t>
            </a:r>
            <a:r>
              <a:rPr lang="en-US" sz="700" dirty="0">
                <a:solidFill>
                  <a:srgbClr val="FF0000"/>
                </a:solidFill>
              </a:rPr>
              <a:t>[</a:t>
            </a:r>
            <a:r>
              <a:rPr lang="en-US" sz="700" dirty="0"/>
              <a:t>Taher2012a, pgS1/P1-P2]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6055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466" indent="-190466">
              <a:buFont typeface="Arial" pitchFamily="34" charset="0"/>
              <a:buChar char="•"/>
              <a:defRPr/>
            </a:pPr>
            <a:r>
              <a:rPr lang="en-GB" sz="1000" dirty="0"/>
              <a:t>Treatment options for </a:t>
            </a:r>
            <a:r>
              <a:rPr lang="en-GB" sz="1000" dirty="0" err="1"/>
              <a:t>thalassaemia</a:t>
            </a:r>
            <a:r>
              <a:rPr lang="en-GB" sz="1000" dirty="0"/>
              <a:t> include potentially curative and supportive therapies:</a:t>
            </a:r>
            <a:endParaRPr lang="en-GB" sz="10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Haematopoietic stem cell transplantation (HSCT), which is the only potentially curative treatment option </a:t>
            </a:r>
            <a:r>
              <a:rPr lang="en-GB" sz="1000" baseline="30000" dirty="0"/>
              <a:t>[Rund2005, pg1141/P4-P5]</a:t>
            </a: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Blood transfusion to improve anaemia and reduce associated complications </a:t>
            </a:r>
            <a:r>
              <a:rPr lang="en-GB" sz="1000" baseline="30000" dirty="0"/>
              <a:t>[Kumar-14, pg651/P1]</a:t>
            </a:r>
            <a:r>
              <a:rPr lang="en-GB" sz="1000" dirty="0"/>
              <a:t> </a:t>
            </a:r>
            <a:endParaRPr lang="en-GB" sz="1000" baseline="30000" dirty="0"/>
          </a:p>
          <a:p>
            <a:pPr marL="655055" lvl="2" indent="-190466">
              <a:buFont typeface="Wingdings" pitchFamily="2" charset="2"/>
              <a:buChar char="Ø"/>
              <a:defRPr/>
            </a:pPr>
            <a:r>
              <a:rPr lang="en-GB" sz="1000" dirty="0"/>
              <a:t>Requires close monitoring of body iron levels to avoid iron overload</a:t>
            </a: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Splenectomy </a:t>
            </a:r>
            <a:r>
              <a:rPr lang="en-GB" sz="1000" baseline="30000" dirty="0"/>
              <a:t>[</a:t>
            </a:r>
            <a:r>
              <a:rPr lang="en-US" sz="1000" baseline="30000" dirty="0"/>
              <a:t>Taher2011a, pg5/P2</a:t>
            </a:r>
            <a:r>
              <a:rPr lang="en-GB" sz="1000" baseline="30000" dirty="0"/>
              <a:t>]</a:t>
            </a:r>
            <a:endParaRPr lang="en-CA" sz="1000" baseline="30000" dirty="0">
              <a:latin typeface="Arial" charset="0"/>
            </a:endParaRP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Hormone replacement therapy in patients with endocrine disorders </a:t>
            </a:r>
            <a:r>
              <a:rPr lang="en-GB" sz="1000" baseline="30000" dirty="0"/>
              <a:t>[Rund2005, pg1137/P3</a:t>
            </a:r>
            <a:r>
              <a:rPr lang="en-US" sz="1000" baseline="30000" dirty="0"/>
              <a:t>]</a:t>
            </a:r>
            <a:endParaRPr lang="en-GB" sz="10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Iron chelation therapy to maintain safe levels of body iron at all times </a:t>
            </a:r>
            <a:r>
              <a:rPr lang="en-GB" sz="1000" baseline="30000" dirty="0"/>
              <a:t>[Cappellini2008, pg40/P2; pg41/P4-P6; pg42/P5]</a:t>
            </a:r>
            <a:r>
              <a:rPr lang="en-GB" sz="1000" dirty="0"/>
              <a:t> </a:t>
            </a:r>
            <a:r>
              <a:rPr lang="en-GB" sz="1000" baseline="30000" dirty="0"/>
              <a:t>[Brittenham2011, pg147/P4/P5-P7; pg150/P1-P4</a:t>
            </a:r>
            <a:r>
              <a:rPr lang="en-US" sz="1000" baseline="30000" dirty="0"/>
              <a:t>]</a:t>
            </a:r>
            <a:r>
              <a:rPr lang="en-US" sz="1000" dirty="0"/>
              <a:t> </a:t>
            </a:r>
            <a:endParaRPr lang="en-US" sz="1000" baseline="30000" dirty="0"/>
          </a:p>
          <a:p>
            <a:pPr marL="655055" lvl="2" indent="-190466">
              <a:buFont typeface="Wingdings" pitchFamily="2" charset="2"/>
              <a:buChar char="Ø"/>
              <a:defRPr/>
            </a:pPr>
            <a:r>
              <a:rPr lang="en-US" sz="1000" dirty="0">
                <a:latin typeface="Arial" charset="0"/>
              </a:rPr>
              <a:t>Clinical evidence has shown improvements in </a:t>
            </a:r>
            <a:r>
              <a:rPr lang="en-GB" sz="1000" dirty="0"/>
              <a:t>serum ferritin, liver iron concentration (LIC), cardiac iron, and increased survival rates</a:t>
            </a:r>
            <a:endParaRPr lang="en-CA" sz="900" b="1" dirty="0">
              <a:latin typeface="Arial" charset="0"/>
            </a:endParaRPr>
          </a:p>
          <a:p>
            <a:pPr>
              <a:defRPr/>
            </a:pPr>
            <a:r>
              <a:rPr lang="en-CA" sz="900" b="1" dirty="0">
                <a:latin typeface="Arial" charset="0"/>
              </a:rPr>
              <a:t>References:</a:t>
            </a:r>
          </a:p>
          <a:p>
            <a:pPr marL="0" lvl="1">
              <a:defRPr/>
            </a:pPr>
            <a:r>
              <a:rPr lang="en-US" sz="900" b="1" dirty="0"/>
              <a:t>[Brittenham2011] </a:t>
            </a:r>
            <a:r>
              <a:rPr lang="en-US" sz="900" dirty="0" err="1"/>
              <a:t>Brittenham</a:t>
            </a:r>
            <a:r>
              <a:rPr lang="en-US" sz="900" dirty="0"/>
              <a:t> GM. Iron-chelating therapy for </a:t>
            </a:r>
            <a:r>
              <a:rPr lang="en-US" sz="900" dirty="0" err="1"/>
              <a:t>transfusional</a:t>
            </a:r>
            <a:r>
              <a:rPr lang="en-US" sz="900" dirty="0"/>
              <a:t> iron overload. </a:t>
            </a:r>
            <a:r>
              <a:rPr lang="en-US" sz="900" i="1" dirty="0"/>
              <a:t>N </a:t>
            </a:r>
            <a:r>
              <a:rPr lang="en-US" sz="900" i="1" dirty="0" err="1"/>
              <a:t>Engl</a:t>
            </a:r>
            <a:r>
              <a:rPr lang="en-US" sz="900" i="1" dirty="0"/>
              <a:t> J Med. </a:t>
            </a:r>
            <a:r>
              <a:rPr lang="en-US" sz="900" dirty="0"/>
              <a:t>2011;364(2):146-156.</a:t>
            </a:r>
          </a:p>
          <a:p>
            <a:pPr marL="0" lvl="1">
              <a:defRPr/>
            </a:pPr>
            <a:r>
              <a:rPr lang="en-US" sz="900" b="1" dirty="0"/>
              <a:t>[Cappellini2008] </a:t>
            </a:r>
            <a:r>
              <a:rPr lang="en-US" sz="900" dirty="0" err="1"/>
              <a:t>Thalassaemia</a:t>
            </a:r>
            <a:r>
              <a:rPr lang="en-US" sz="900" dirty="0"/>
              <a:t> International Foundation. Guidelines for the Clinical Management of </a:t>
            </a:r>
            <a:r>
              <a:rPr lang="en-US" sz="900" dirty="0" err="1"/>
              <a:t>Thalassaemia</a:t>
            </a:r>
            <a:r>
              <a:rPr lang="en-US" sz="900" dirty="0"/>
              <a:t>. 2nd revised edition. 2008; Available at: </a:t>
            </a:r>
            <a:r>
              <a:rPr lang="en-US" sz="900" u="sng" dirty="0"/>
              <a:t>http://www.thalassaemia.org.cy/publications.html. Accessed February 14, 2012.</a:t>
            </a:r>
            <a:endParaRPr lang="en-GB" sz="900" dirty="0"/>
          </a:p>
          <a:p>
            <a:pPr marL="0" lvl="1">
              <a:defRPr/>
            </a:pPr>
            <a:r>
              <a:rPr lang="en-GB" sz="900" b="1" dirty="0"/>
              <a:t>[Kumar-14]</a:t>
            </a:r>
            <a:r>
              <a:rPr lang="en-GB" sz="900" dirty="0"/>
              <a:t> Kumar V, Abbas AK, </a:t>
            </a:r>
            <a:r>
              <a:rPr lang="en-GB" sz="900" dirty="0" err="1"/>
              <a:t>Fausto</a:t>
            </a:r>
            <a:r>
              <a:rPr lang="en-GB" sz="900" dirty="0"/>
              <a:t> N, et al. Red blood cell and bleeding disorders. In: Kumar V, Abbas AK, </a:t>
            </a:r>
            <a:r>
              <a:rPr lang="en-GB" sz="900" dirty="0" err="1"/>
              <a:t>Fausto</a:t>
            </a:r>
            <a:r>
              <a:rPr lang="en-GB" sz="900" dirty="0"/>
              <a:t> N, et al, eds. </a:t>
            </a:r>
            <a:r>
              <a:rPr lang="en-GB" sz="900" i="1" dirty="0" err="1"/>
              <a:t>Robbin</a:t>
            </a:r>
            <a:r>
              <a:rPr lang="en-GB" sz="900" i="1" dirty="0"/>
              <a:t> and </a:t>
            </a:r>
            <a:r>
              <a:rPr lang="en-GB" sz="900" i="1" dirty="0" err="1"/>
              <a:t>Cotran</a:t>
            </a:r>
            <a:r>
              <a:rPr lang="en-GB" sz="900" i="1" dirty="0"/>
              <a:t> Pathologic Basis of Disease.</a:t>
            </a:r>
            <a:r>
              <a:rPr lang="en-GB" sz="900" dirty="0"/>
              <a:t> 8th ed. </a:t>
            </a:r>
            <a:r>
              <a:rPr lang="en-GB" sz="900" dirty="0" err="1"/>
              <a:t>Philadelphia,PA</a:t>
            </a:r>
            <a:r>
              <a:rPr lang="en-GB" sz="900" dirty="0"/>
              <a:t>: Saunders Elsevier; 2010:639-675.</a:t>
            </a:r>
            <a:endParaRPr lang="en-US" sz="900" b="1" dirty="0"/>
          </a:p>
          <a:p>
            <a:pPr>
              <a:defRPr/>
            </a:pPr>
            <a:r>
              <a:rPr lang="en-US" sz="900" b="1" dirty="0"/>
              <a:t>[Rund2005] </a:t>
            </a:r>
            <a:r>
              <a:rPr lang="en-US" sz="900" dirty="0" err="1"/>
              <a:t>Rund</a:t>
            </a:r>
            <a:r>
              <a:rPr lang="en-US" sz="900" dirty="0"/>
              <a:t> D, </a:t>
            </a:r>
            <a:r>
              <a:rPr lang="en-US" sz="900" dirty="0" err="1"/>
              <a:t>Rachmilewitz</a:t>
            </a:r>
            <a:r>
              <a:rPr lang="en-US" sz="900" dirty="0"/>
              <a:t> E. Beta-thalassemia. </a:t>
            </a:r>
            <a:r>
              <a:rPr lang="en-US" sz="900" i="1" dirty="0"/>
              <a:t>N </a:t>
            </a:r>
            <a:r>
              <a:rPr lang="en-US" sz="900" i="1" dirty="0" err="1"/>
              <a:t>Engl</a:t>
            </a:r>
            <a:r>
              <a:rPr lang="en-US" sz="900" i="1" dirty="0"/>
              <a:t> J Med. </a:t>
            </a:r>
            <a:r>
              <a:rPr lang="en-US" sz="900" dirty="0"/>
              <a:t>2005;353(11):1135-1146.</a:t>
            </a:r>
          </a:p>
          <a:p>
            <a:pPr marL="0" lvl="1">
              <a:defRPr/>
            </a:pPr>
            <a:r>
              <a:rPr lang="en-US" sz="900" b="1" dirty="0"/>
              <a:t>[Taher2011a] </a:t>
            </a:r>
            <a:r>
              <a:rPr lang="en-US" sz="900" dirty="0" err="1"/>
              <a:t>Taher</a:t>
            </a:r>
            <a:r>
              <a:rPr lang="en-US" sz="900" dirty="0"/>
              <a:t> AT, </a:t>
            </a:r>
            <a:r>
              <a:rPr lang="en-US" sz="900" dirty="0" err="1"/>
              <a:t>Musallam</a:t>
            </a:r>
            <a:r>
              <a:rPr lang="en-US" sz="900" dirty="0"/>
              <a:t> KM, </a:t>
            </a:r>
            <a:r>
              <a:rPr lang="en-US" sz="900" dirty="0" err="1"/>
              <a:t>Cappellini</a:t>
            </a:r>
            <a:r>
              <a:rPr lang="en-US" sz="900" dirty="0"/>
              <a:t> MD, et al. Optimal management of beta </a:t>
            </a:r>
            <a:r>
              <a:rPr lang="en-US" sz="900" dirty="0" err="1"/>
              <a:t>thalassaemia</a:t>
            </a:r>
            <a:r>
              <a:rPr lang="en-US" sz="900" dirty="0"/>
              <a:t> </a:t>
            </a:r>
            <a:r>
              <a:rPr lang="en-US" sz="900" dirty="0" err="1"/>
              <a:t>intermedia</a:t>
            </a:r>
            <a:r>
              <a:rPr lang="en-US" sz="900" dirty="0"/>
              <a:t>. </a:t>
            </a:r>
            <a:r>
              <a:rPr lang="en-US" sz="900" i="1" dirty="0"/>
              <a:t>Br J </a:t>
            </a:r>
            <a:r>
              <a:rPr lang="en-US" sz="900" i="1" dirty="0" err="1"/>
              <a:t>Haematol</a:t>
            </a:r>
            <a:r>
              <a:rPr lang="en-US" sz="900" i="1" dirty="0"/>
              <a:t>. </a:t>
            </a:r>
            <a:r>
              <a:rPr lang="en-US" sz="900" dirty="0"/>
              <a:t>2011;152(5):512-523.</a:t>
            </a: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155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466" indent="-190466">
              <a:buFont typeface="Arial" pitchFamily="34" charset="0"/>
              <a:buChar char="•"/>
              <a:defRPr/>
            </a:pPr>
            <a:r>
              <a:rPr lang="en-GB" sz="1000" dirty="0"/>
              <a:t>Treatment options for </a:t>
            </a:r>
            <a:r>
              <a:rPr lang="en-GB" sz="1000" dirty="0" err="1"/>
              <a:t>thalassaemia</a:t>
            </a:r>
            <a:r>
              <a:rPr lang="en-GB" sz="1000" dirty="0"/>
              <a:t> include potentially curative and supportive therapies:</a:t>
            </a:r>
            <a:endParaRPr lang="en-GB" sz="10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Haematopoietic stem cell transplantation (HSCT), which is the only potentially curative treatment option </a:t>
            </a:r>
            <a:r>
              <a:rPr lang="en-GB" sz="1000" baseline="30000" dirty="0"/>
              <a:t>[Rund2005, pg1141/P4-P5]</a:t>
            </a: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Blood transfusion to improve anaemia and reduce associated complications </a:t>
            </a:r>
            <a:r>
              <a:rPr lang="en-GB" sz="1000" baseline="30000" dirty="0"/>
              <a:t>[Kumar-14, pg651/P1]</a:t>
            </a:r>
            <a:r>
              <a:rPr lang="en-GB" sz="1000" dirty="0"/>
              <a:t> </a:t>
            </a:r>
            <a:endParaRPr lang="en-GB" sz="1000" baseline="30000" dirty="0"/>
          </a:p>
          <a:p>
            <a:pPr marL="655055" lvl="2" indent="-190466">
              <a:buFont typeface="Wingdings" pitchFamily="2" charset="2"/>
              <a:buChar char="Ø"/>
              <a:defRPr/>
            </a:pPr>
            <a:r>
              <a:rPr lang="en-GB" sz="1000" dirty="0"/>
              <a:t>Requires close monitoring of body iron levels to avoid iron overload</a:t>
            </a: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Splenectomy </a:t>
            </a:r>
            <a:r>
              <a:rPr lang="en-GB" sz="1000" baseline="30000" dirty="0"/>
              <a:t>[</a:t>
            </a:r>
            <a:r>
              <a:rPr lang="en-US" sz="1000" baseline="30000" dirty="0"/>
              <a:t>Taher2011a, pg5/P2</a:t>
            </a:r>
            <a:r>
              <a:rPr lang="en-GB" sz="1000" baseline="30000" dirty="0"/>
              <a:t>]</a:t>
            </a:r>
            <a:endParaRPr lang="en-CA" sz="1000" baseline="30000" dirty="0">
              <a:latin typeface="Arial" charset="0"/>
            </a:endParaRPr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Hormone replacement therapy in patients with endocrine disorders </a:t>
            </a:r>
            <a:r>
              <a:rPr lang="en-GB" sz="1000" baseline="30000" dirty="0"/>
              <a:t>[Rund2005, pg1137/P3</a:t>
            </a:r>
            <a:r>
              <a:rPr lang="en-US" sz="1000" baseline="30000" dirty="0"/>
              <a:t>]</a:t>
            </a:r>
            <a:endParaRPr lang="en-GB" sz="1000" baseline="30000" dirty="0"/>
          </a:p>
          <a:p>
            <a:pPr marL="424373" lvl="1" indent="-190466">
              <a:buFontTx/>
              <a:buChar char="–"/>
              <a:defRPr/>
            </a:pPr>
            <a:r>
              <a:rPr lang="en-GB" sz="1000" dirty="0"/>
              <a:t>Iron chelation therapy to maintain safe levels of body iron at all times </a:t>
            </a:r>
            <a:r>
              <a:rPr lang="en-GB" sz="1000" baseline="30000" dirty="0"/>
              <a:t>[Cappellini2008, pg40/P2; pg41/P4-P6; pg42/P5]</a:t>
            </a:r>
            <a:r>
              <a:rPr lang="en-GB" sz="1000" dirty="0"/>
              <a:t> </a:t>
            </a:r>
            <a:r>
              <a:rPr lang="en-GB" sz="1000" baseline="30000" dirty="0"/>
              <a:t>[Brittenham2011, pg147/P4/P5-P7; pg150/P1-P4</a:t>
            </a:r>
            <a:r>
              <a:rPr lang="en-US" sz="1000" baseline="30000" dirty="0"/>
              <a:t>]</a:t>
            </a:r>
            <a:r>
              <a:rPr lang="en-US" sz="1000" dirty="0"/>
              <a:t> </a:t>
            </a:r>
            <a:endParaRPr lang="en-US" sz="1000" baseline="30000" dirty="0"/>
          </a:p>
          <a:p>
            <a:pPr marL="655055" lvl="2" indent="-190466">
              <a:buFont typeface="Wingdings" pitchFamily="2" charset="2"/>
              <a:buChar char="Ø"/>
              <a:defRPr/>
            </a:pPr>
            <a:r>
              <a:rPr lang="en-US" sz="1000" dirty="0">
                <a:latin typeface="Arial" charset="0"/>
              </a:rPr>
              <a:t>Clinical evidence has shown improvements in </a:t>
            </a:r>
            <a:r>
              <a:rPr lang="en-GB" sz="1000" dirty="0"/>
              <a:t>serum ferritin, liver iron concentration (LIC), cardiac iron, and increased survival rates</a:t>
            </a:r>
            <a:endParaRPr lang="en-CA" sz="900" b="1" dirty="0">
              <a:latin typeface="Arial" charset="0"/>
            </a:endParaRPr>
          </a:p>
          <a:p>
            <a:pPr>
              <a:defRPr/>
            </a:pPr>
            <a:r>
              <a:rPr lang="en-CA" sz="900" b="1" dirty="0">
                <a:latin typeface="Arial" charset="0"/>
              </a:rPr>
              <a:t>References:</a:t>
            </a:r>
          </a:p>
          <a:p>
            <a:pPr marL="0" lvl="1">
              <a:defRPr/>
            </a:pPr>
            <a:r>
              <a:rPr lang="en-US" sz="900" b="1" dirty="0"/>
              <a:t>[Brittenham2011] </a:t>
            </a:r>
            <a:r>
              <a:rPr lang="en-US" sz="900" dirty="0" err="1"/>
              <a:t>Brittenham</a:t>
            </a:r>
            <a:r>
              <a:rPr lang="en-US" sz="900" dirty="0"/>
              <a:t> GM. Iron-chelating therapy for </a:t>
            </a:r>
            <a:r>
              <a:rPr lang="en-US" sz="900" dirty="0" err="1"/>
              <a:t>transfusional</a:t>
            </a:r>
            <a:r>
              <a:rPr lang="en-US" sz="900" dirty="0"/>
              <a:t> iron overload. </a:t>
            </a:r>
            <a:r>
              <a:rPr lang="en-US" sz="900" i="1" dirty="0"/>
              <a:t>N </a:t>
            </a:r>
            <a:r>
              <a:rPr lang="en-US" sz="900" i="1" dirty="0" err="1"/>
              <a:t>Engl</a:t>
            </a:r>
            <a:r>
              <a:rPr lang="en-US" sz="900" i="1" dirty="0"/>
              <a:t> J Med. </a:t>
            </a:r>
            <a:r>
              <a:rPr lang="en-US" sz="900" dirty="0"/>
              <a:t>2011;364(2):146-156.</a:t>
            </a:r>
          </a:p>
          <a:p>
            <a:pPr marL="0" lvl="1">
              <a:defRPr/>
            </a:pPr>
            <a:r>
              <a:rPr lang="en-US" sz="900" b="1" dirty="0"/>
              <a:t>[Cappellini2008] </a:t>
            </a:r>
            <a:r>
              <a:rPr lang="en-US" sz="900" dirty="0" err="1"/>
              <a:t>Thalassaemia</a:t>
            </a:r>
            <a:r>
              <a:rPr lang="en-US" sz="900" dirty="0"/>
              <a:t> International Foundation. Guidelines for the Clinical Management of </a:t>
            </a:r>
            <a:r>
              <a:rPr lang="en-US" sz="900" dirty="0" err="1"/>
              <a:t>Thalassaemia</a:t>
            </a:r>
            <a:r>
              <a:rPr lang="en-US" sz="900" dirty="0"/>
              <a:t>. 2nd revised edition. 2008; Available at: </a:t>
            </a:r>
            <a:r>
              <a:rPr lang="en-US" sz="900" u="sng" dirty="0"/>
              <a:t>http://www.thalassaemia.org.cy/publications.html. Accessed February 14, 2012.</a:t>
            </a:r>
            <a:endParaRPr lang="en-GB" sz="900" dirty="0"/>
          </a:p>
          <a:p>
            <a:pPr marL="0" lvl="1">
              <a:defRPr/>
            </a:pPr>
            <a:r>
              <a:rPr lang="en-GB" sz="900" b="1" dirty="0"/>
              <a:t>[Kumar-14]</a:t>
            </a:r>
            <a:r>
              <a:rPr lang="en-GB" sz="900" dirty="0"/>
              <a:t> Kumar V, Abbas AK, </a:t>
            </a:r>
            <a:r>
              <a:rPr lang="en-GB" sz="900" dirty="0" err="1"/>
              <a:t>Fausto</a:t>
            </a:r>
            <a:r>
              <a:rPr lang="en-GB" sz="900" dirty="0"/>
              <a:t> N, et al. Red blood cell and bleeding disorders. In: Kumar V, Abbas AK, </a:t>
            </a:r>
            <a:r>
              <a:rPr lang="en-GB" sz="900" dirty="0" err="1"/>
              <a:t>Fausto</a:t>
            </a:r>
            <a:r>
              <a:rPr lang="en-GB" sz="900" dirty="0"/>
              <a:t> N, et al, eds. </a:t>
            </a:r>
            <a:r>
              <a:rPr lang="en-GB" sz="900" i="1" dirty="0" err="1"/>
              <a:t>Robbin</a:t>
            </a:r>
            <a:r>
              <a:rPr lang="en-GB" sz="900" i="1" dirty="0"/>
              <a:t> and </a:t>
            </a:r>
            <a:r>
              <a:rPr lang="en-GB" sz="900" i="1" dirty="0" err="1"/>
              <a:t>Cotran</a:t>
            </a:r>
            <a:r>
              <a:rPr lang="en-GB" sz="900" i="1" dirty="0"/>
              <a:t> Pathologic Basis of Disease.</a:t>
            </a:r>
            <a:r>
              <a:rPr lang="en-GB" sz="900" dirty="0"/>
              <a:t> 8th ed. </a:t>
            </a:r>
            <a:r>
              <a:rPr lang="en-GB" sz="900" dirty="0" err="1"/>
              <a:t>Philadelphia,PA</a:t>
            </a:r>
            <a:r>
              <a:rPr lang="en-GB" sz="900" dirty="0"/>
              <a:t>: Saunders Elsevier; 2010:639-675.</a:t>
            </a:r>
            <a:endParaRPr lang="en-US" sz="900" b="1" dirty="0"/>
          </a:p>
          <a:p>
            <a:pPr>
              <a:defRPr/>
            </a:pPr>
            <a:r>
              <a:rPr lang="en-US" sz="900" b="1" dirty="0"/>
              <a:t>[Rund2005] </a:t>
            </a:r>
            <a:r>
              <a:rPr lang="en-US" sz="900" dirty="0" err="1"/>
              <a:t>Rund</a:t>
            </a:r>
            <a:r>
              <a:rPr lang="en-US" sz="900" dirty="0"/>
              <a:t> D, </a:t>
            </a:r>
            <a:r>
              <a:rPr lang="en-US" sz="900" dirty="0" err="1"/>
              <a:t>Rachmilewitz</a:t>
            </a:r>
            <a:r>
              <a:rPr lang="en-US" sz="900" dirty="0"/>
              <a:t> E. Beta-thalassemia. </a:t>
            </a:r>
            <a:r>
              <a:rPr lang="en-US" sz="900" i="1" dirty="0"/>
              <a:t>N </a:t>
            </a:r>
            <a:r>
              <a:rPr lang="en-US" sz="900" i="1" dirty="0" err="1"/>
              <a:t>Engl</a:t>
            </a:r>
            <a:r>
              <a:rPr lang="en-US" sz="900" i="1" dirty="0"/>
              <a:t> J Med. </a:t>
            </a:r>
            <a:r>
              <a:rPr lang="en-US" sz="900" dirty="0"/>
              <a:t>2005;353(11):1135-1146.</a:t>
            </a:r>
          </a:p>
          <a:p>
            <a:pPr marL="0" lvl="1">
              <a:defRPr/>
            </a:pPr>
            <a:r>
              <a:rPr lang="en-US" sz="900" b="1" dirty="0"/>
              <a:t>[Taher2011a] </a:t>
            </a:r>
            <a:r>
              <a:rPr lang="en-US" sz="900" dirty="0" err="1"/>
              <a:t>Taher</a:t>
            </a:r>
            <a:r>
              <a:rPr lang="en-US" sz="900" dirty="0"/>
              <a:t> AT, </a:t>
            </a:r>
            <a:r>
              <a:rPr lang="en-US" sz="900" dirty="0" err="1"/>
              <a:t>Musallam</a:t>
            </a:r>
            <a:r>
              <a:rPr lang="en-US" sz="900" dirty="0"/>
              <a:t> KM, </a:t>
            </a:r>
            <a:r>
              <a:rPr lang="en-US" sz="900" dirty="0" err="1"/>
              <a:t>Cappellini</a:t>
            </a:r>
            <a:r>
              <a:rPr lang="en-US" sz="900" dirty="0"/>
              <a:t> MD, et al. Optimal management of beta </a:t>
            </a:r>
            <a:r>
              <a:rPr lang="en-US" sz="900" dirty="0" err="1"/>
              <a:t>thalassaemia</a:t>
            </a:r>
            <a:r>
              <a:rPr lang="en-US" sz="900" dirty="0"/>
              <a:t> </a:t>
            </a:r>
            <a:r>
              <a:rPr lang="en-US" sz="900" dirty="0" err="1"/>
              <a:t>intermedia</a:t>
            </a:r>
            <a:r>
              <a:rPr lang="en-US" sz="900" dirty="0"/>
              <a:t>. </a:t>
            </a:r>
            <a:r>
              <a:rPr lang="en-US" sz="900" i="1" dirty="0"/>
              <a:t>Br J </a:t>
            </a:r>
            <a:r>
              <a:rPr lang="en-US" sz="900" i="1" dirty="0" err="1"/>
              <a:t>Haematol</a:t>
            </a:r>
            <a:r>
              <a:rPr lang="en-US" sz="900" i="1" dirty="0"/>
              <a:t>. </a:t>
            </a:r>
            <a:r>
              <a:rPr lang="en-US" sz="900" dirty="0"/>
              <a:t>2011;152(5):512-523.</a:t>
            </a: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pPr>
              <a:defRPr/>
            </a:pPr>
            <a:endParaRPr lang="en-CA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4155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1D286-5AE7-CC47-8ADA-11C5403B7AA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4155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16"/>
          <p:cNvGrpSpPr/>
          <p:nvPr userDrawn="1"/>
        </p:nvGrpSpPr>
        <p:grpSpPr>
          <a:xfrm>
            <a:off x="143933" y="143932"/>
            <a:ext cx="9169805" cy="6874935"/>
            <a:chOff x="-8467" y="-8468"/>
            <a:chExt cx="9169805" cy="6874935"/>
          </a:xfrm>
        </p:grpSpPr>
        <p:sp>
          <p:nvSpPr>
            <p:cNvPr id="8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9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6" name="Прямоугольник 15"/>
          <p:cNvSpPr/>
          <p:nvPr userDrawn="1"/>
        </p:nvSpPr>
        <p:spPr>
          <a:xfrm>
            <a:off x="7360147" y="-16935"/>
            <a:ext cx="18181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KZ/HEMA/2020/PPT/28210</a:t>
            </a:r>
            <a:endParaRPr lang="en-US" sz="1050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11710" y="6204795"/>
            <a:ext cx="3783013" cy="536575"/>
          </a:xfrm>
          <a:prstGeom prst="rect">
            <a:avLst/>
          </a:prstGeom>
        </p:spPr>
        <p:txBody>
          <a:bodyPr anchor="b" anchorCtr="0"/>
          <a:lstStyle>
            <a:lvl1pPr marL="0" indent="0">
              <a:spcBef>
                <a:spcPts val="0"/>
              </a:spcBef>
              <a:buFontTx/>
              <a:buNone/>
              <a:defRPr sz="750" baseline="0"/>
            </a:lvl1pPr>
          </a:lstStyle>
          <a:p>
            <a:pPr lvl="0"/>
            <a:r>
              <a:rPr lang="en-US" dirty="0" smtClean="0"/>
              <a:t>Insert abbreviations here</a:t>
            </a:r>
            <a:endParaRPr lang="en-GB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732428" y="6197602"/>
            <a:ext cx="3944029" cy="536575"/>
          </a:xfrm>
          <a:prstGeom prst="rect">
            <a:avLst/>
          </a:prstGeom>
        </p:spPr>
        <p:txBody>
          <a:bodyPr lIns="36000" rIns="36000" anchor="b" anchorCtr="0"/>
          <a:lstStyle>
            <a:lvl1pPr marL="135731" indent="-135731" algn="r">
              <a:spcBef>
                <a:spcPts val="0"/>
              </a:spcBef>
              <a:buFontTx/>
              <a:buAutoNum type="arabicPeriod"/>
              <a:defRPr sz="750" baseline="0"/>
            </a:lvl1pPr>
          </a:lstStyle>
          <a:p>
            <a:pPr lvl="0"/>
            <a:r>
              <a:rPr lang="en-US" dirty="0" smtClean="0"/>
              <a:t>Insert references here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731186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70" y="6254865"/>
            <a:ext cx="1231635" cy="384048"/>
          </a:xfrm>
          <a:prstGeom prst="rect">
            <a:avLst/>
          </a:prstGeom>
        </p:spPr>
      </p:pic>
      <p:sp>
        <p:nvSpPr>
          <p:cNvPr id="13" name="Прямоугольник 12"/>
          <p:cNvSpPr/>
          <p:nvPr userDrawn="1"/>
        </p:nvSpPr>
        <p:spPr>
          <a:xfrm>
            <a:off x="7018097" y="14983"/>
            <a:ext cx="212590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UZ/HEMA/JAD/2020/PPT/27778</a:t>
            </a:r>
            <a:endParaRPr 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1213219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70" y="6254865"/>
            <a:ext cx="1231635" cy="384048"/>
          </a:xfrm>
          <a:prstGeom prst="rect">
            <a:avLst/>
          </a:prstGeom>
        </p:spPr>
      </p:pic>
      <p:sp>
        <p:nvSpPr>
          <p:cNvPr id="14" name="Прямоугольник 13"/>
          <p:cNvSpPr/>
          <p:nvPr userDrawn="1"/>
        </p:nvSpPr>
        <p:spPr>
          <a:xfrm>
            <a:off x="7360147" y="-16935"/>
            <a:ext cx="18181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KZ/HEMA/2020/PPT/28210</a:t>
            </a:r>
            <a:endParaRPr 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1798804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283881" y="6391275"/>
            <a:ext cx="3851275" cy="458788"/>
          </a:xfrm>
          <a:ln>
            <a:noFill/>
          </a:ln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 rot="10800000" flipV="1">
            <a:off x="7550443" y="65622"/>
            <a:ext cx="137610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buNone/>
            </a:pPr>
            <a:r>
              <a:rPr lang="en-US" altLang="en-US" sz="600" dirty="0" smtClean="0">
                <a:solidFill>
                  <a:schemeClr val="bg1">
                    <a:lumMod val="50000"/>
                  </a:schemeClr>
                </a:solidFill>
              </a:rPr>
              <a:t>UZ/ONCO/JAD/2020/PPT</a:t>
            </a:r>
            <a:r>
              <a:rPr lang="en-US" altLang="en-US" sz="600" dirty="0">
                <a:solidFill>
                  <a:schemeClr val="bg1">
                    <a:lumMod val="50000"/>
                  </a:schemeClr>
                </a:solidFill>
              </a:rPr>
              <a:t>/</a:t>
            </a:r>
            <a:endParaRPr lang="ru-RU" altLang="en-US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9566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32" y="6229416"/>
            <a:ext cx="1645919" cy="300519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7018097" y="14983"/>
            <a:ext cx="212590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UZ/HEMA/JAD/2020/PPT/27778</a:t>
            </a:r>
            <a:endParaRPr 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1514119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861" y="6200673"/>
            <a:ext cx="1645919" cy="300519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7018097" y="14983"/>
            <a:ext cx="212590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UZ/HEMA/JAD/2020/PPT/27778</a:t>
            </a:r>
            <a:endParaRPr 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3115912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256" y="6206090"/>
            <a:ext cx="1645919" cy="300519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7018097" y="14983"/>
            <a:ext cx="212590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UZ/HEMA/JAD/2020/PPT/27778</a:t>
            </a:r>
            <a:endParaRPr lang="en-US" sz="1050" dirty="0"/>
          </a:p>
        </p:txBody>
      </p:sp>
    </p:spTree>
    <p:extLst>
      <p:ext uri="{BB962C8B-B14F-4D97-AF65-F5344CB8AC3E}">
        <p14:creationId xmlns="" xmlns:p14="http://schemas.microsoft.com/office/powerpoint/2010/main" val="4042429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283881" y="6391275"/>
            <a:ext cx="3851275" cy="458788"/>
          </a:xfrm>
          <a:ln>
            <a:noFill/>
          </a:ln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32814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B3667-DC56-C647-840E-F93D13D8A1F6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70" y="6254865"/>
            <a:ext cx="1231635" cy="384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0137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70" y="6254865"/>
            <a:ext cx="1231635" cy="384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4032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470" y="6254865"/>
            <a:ext cx="1231635" cy="384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5632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283881" y="6391275"/>
            <a:ext cx="3851275" cy="458788"/>
          </a:xfrm>
          <a:ln>
            <a:noFill/>
          </a:ln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6297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226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0171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680" y="6228444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78946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407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2281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283881" y="6391275"/>
            <a:ext cx="3851275" cy="458788"/>
          </a:xfrm>
          <a:ln>
            <a:noFill/>
          </a:ln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8246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588" y="626601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65906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32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110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24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74973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325307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476458"/>
            <a:ext cx="9144000" cy="14907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/>
              <a:pPr/>
              <a:t>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559" y="6293965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40452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4581"/>
            <a:ext cx="9144000" cy="601555"/>
          </a:xfrm>
          <a:prstGeom prst="rect">
            <a:avLst/>
          </a:prstGeom>
          <a:gradFill flip="none" rotWithShape="1">
            <a:gsLst>
              <a:gs pos="0">
                <a:srgbClr val="FAD41A"/>
              </a:gs>
              <a:gs pos="100000">
                <a:srgbClr val="FFFFFF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/>
              <a:pPr/>
              <a:t>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186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29896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fond-02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1"/>
            <a:ext cx="9144000" cy="6858000"/>
          </a:xfrm>
          <a:prstGeom prst="rect">
            <a:avLst/>
          </a:prstGeom>
        </p:spPr>
      </p:pic>
      <p:sp>
        <p:nvSpPr>
          <p:cNvPr id="8" name="Rounded Rectangle 7"/>
          <p:cNvSpPr/>
          <p:nvPr userDrawn="1"/>
        </p:nvSpPr>
        <p:spPr>
          <a:xfrm>
            <a:off x="245102" y="192076"/>
            <a:ext cx="8690003" cy="6446837"/>
          </a:xfrm>
          <a:prstGeom prst="roundRect">
            <a:avLst>
              <a:gd name="adj" fmla="val 4052"/>
            </a:avLst>
          </a:prstGeom>
          <a:solidFill>
            <a:schemeClr val="bg1"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11" name="Espace réservé du texte 2"/>
          <p:cNvSpPr>
            <a:spLocks noGrp="1"/>
          </p:cNvSpPr>
          <p:nvPr>
            <p:ph idx="13"/>
          </p:nvPr>
        </p:nvSpPr>
        <p:spPr>
          <a:xfrm>
            <a:off x="457200" y="2178840"/>
            <a:ext cx="8229600" cy="3786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911-AE5E-C14A-8B38-EE3BE208EF00}" type="datetime1">
              <a:rPr lang="fr-BE" smtClean="0"/>
              <a:pPr/>
              <a:t>4/03/2020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012" y="6238393"/>
            <a:ext cx="1645919" cy="30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76634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0" y="6391275"/>
            <a:ext cx="3851275" cy="458788"/>
          </a:xfrm>
          <a:ln>
            <a:noFill/>
          </a:ln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028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70D9B-53AC-DD48-BD60-D3948B5E33B4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4/03/2020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7"/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129" y="6416272"/>
            <a:ext cx="1645919" cy="300519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7360147" y="-16935"/>
            <a:ext cx="18181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KZ/HEMA/2020/PPT/28210</a:t>
            </a:r>
            <a:endParaRPr lang="en-US" sz="10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02" r:id="rId13"/>
    <p:sldLayoutId id="2147483718" r:id="rId14"/>
    <p:sldLayoutId id="2147483732" r:id="rId15"/>
    <p:sldLayoutId id="2147483786" r:id="rId16"/>
    <p:sldLayoutId id="2147483787" r:id="rId17"/>
    <p:sldLayoutId id="2147483701" r:id="rId18"/>
    <p:sldLayoutId id="2147483715" r:id="rId19"/>
    <p:sldLayoutId id="2147483735" r:id="rId20"/>
    <p:sldLayoutId id="2147483736" r:id="rId21"/>
    <p:sldLayoutId id="2147483737" r:id="rId22"/>
    <p:sldLayoutId id="2147483749" r:id="rId23"/>
    <p:sldLayoutId id="2147483684" r:id="rId24"/>
    <p:sldLayoutId id="2147483685" r:id="rId25"/>
    <p:sldLayoutId id="2147483686" r:id="rId26"/>
    <p:sldLayoutId id="2147483698" r:id="rId27"/>
    <p:sldLayoutId id="2147483764" r:id="rId28"/>
    <p:sldLayoutId id="2147483765" r:id="rId29"/>
    <p:sldLayoutId id="2147483667" r:id="rId30"/>
    <p:sldLayoutId id="2147483681" r:id="rId31"/>
    <p:sldLayoutId id="2147483650" r:id="rId32"/>
    <p:sldLayoutId id="2147483660" r:id="rId33"/>
    <p:sldLayoutId id="2147483661" r:id="rId34"/>
    <p:sldLayoutId id="2147483664" r:id="rId3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ojrd.com/content/5/1/1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ovartis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onhealthalliance.com/disease-states/thalassemia.js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7195" y="1842225"/>
            <a:ext cx="6347715" cy="1826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Ситуация по талассемии в Республике Узбекистан.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 Внедрение </a:t>
            </a:r>
            <a:r>
              <a:rPr lang="ru-RU" sz="3600" dirty="0" err="1" smtClean="0">
                <a:solidFill>
                  <a:srgbClr val="002060"/>
                </a:solidFill>
              </a:rPr>
              <a:t>хелаторной</a:t>
            </a:r>
            <a:r>
              <a:rPr lang="ru-RU" sz="3600" dirty="0" smtClean="0">
                <a:solidFill>
                  <a:srgbClr val="002060"/>
                </a:solidFill>
              </a:rPr>
              <a:t> терапии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42529" y="4943021"/>
            <a:ext cx="6817114" cy="1098342"/>
          </a:xfrm>
        </p:spPr>
        <p:txBody>
          <a:bodyPr>
            <a:normAutofit fontScale="32500" lnSpcReduction="20000"/>
          </a:bodyPr>
          <a:lstStyle/>
          <a:p>
            <a:pPr>
              <a:defRPr/>
            </a:pPr>
            <a:r>
              <a:rPr lang="ru-RU" sz="9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Зав центром анемии </a:t>
            </a:r>
            <a:r>
              <a:rPr lang="ru-RU" sz="9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НИИГиПК</a:t>
            </a:r>
            <a:endParaRPr lang="ru-RU" sz="9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r>
              <a:rPr lang="ru-RU" sz="9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профессор </a:t>
            </a:r>
            <a:r>
              <a:rPr lang="ru-RU" sz="9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Сулейманова Д.Н. </a:t>
            </a:r>
          </a:p>
          <a:p>
            <a:pPr>
              <a:defRPr/>
            </a:pPr>
            <a:r>
              <a:rPr lang="ru-RU" sz="800" dirty="0">
                <a:solidFill>
                  <a:schemeClr val="bg1">
                    <a:lumMod val="50000"/>
                  </a:schemeClr>
                </a:solidFill>
              </a:rPr>
              <a:t>	</a:t>
            </a:r>
          </a:p>
          <a:p>
            <a:pPr>
              <a:defRPr/>
            </a:pPr>
            <a:r>
              <a:rPr lang="ru-RU" sz="800" dirty="0">
                <a:solidFill>
                  <a:schemeClr val="bg1">
                    <a:lumMod val="50000"/>
                  </a:schemeClr>
                </a:solidFill>
              </a:rPr>
              <a:t>	</a:t>
            </a:r>
            <a:endParaRPr lang="ru-RU" altLang="en-US" sz="800" dirty="0">
              <a:solidFill>
                <a:srgbClr val="1D665A"/>
              </a:solidFill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90493" y="6406488"/>
            <a:ext cx="340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Ташкент 5 марта 2020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21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375275" y="1056068"/>
            <a:ext cx="8768726" cy="3657601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Cambria" panose="02040503050406030204" pitchFamily="18" charset="0"/>
              </a:rPr>
              <a:t>Трансплантация кроветворных стволовых клеток (ТСК)</a:t>
            </a:r>
            <a:r>
              <a:rPr lang="ru-RU" sz="1600" b="1" baseline="30000" dirty="0">
                <a:solidFill>
                  <a:prstClr val="black"/>
                </a:solidFill>
                <a:latin typeface="Cambria" panose="02040503050406030204" pitchFamily="18" charset="0"/>
              </a:rPr>
              <a:t>1</a:t>
            </a:r>
          </a:p>
          <a:p>
            <a:pPr lvl="1"/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Единственный потенциально излечивающий метод</a:t>
            </a:r>
          </a:p>
          <a:p>
            <a:r>
              <a:rPr lang="ru-RU" sz="1600" b="1" dirty="0">
                <a:solidFill>
                  <a:prstClr val="black"/>
                </a:solidFill>
                <a:latin typeface="Cambria" panose="02040503050406030204" pitchFamily="18" charset="0"/>
              </a:rPr>
              <a:t>Гемотрансфузии (</a:t>
            </a:r>
            <a:r>
              <a:rPr lang="ru-RU" sz="1600" b="1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эритроцитарной</a:t>
            </a:r>
            <a:r>
              <a:rPr lang="ru-RU" sz="1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 массы)</a:t>
            </a:r>
            <a:r>
              <a:rPr lang="ru-RU" sz="1600" b="1" baseline="30000" dirty="0">
                <a:solidFill>
                  <a:prstClr val="black"/>
                </a:solidFill>
                <a:latin typeface="Cambria" panose="02040503050406030204" pitchFamily="18" charset="0"/>
              </a:rPr>
              <a:t>3</a:t>
            </a:r>
            <a:endParaRPr lang="ru-RU" sz="1600" b="1" baseline="30000" dirty="0" smtClean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lvl="1"/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Контроль 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и лечение перегрузки железом</a:t>
            </a:r>
          </a:p>
          <a:p>
            <a:r>
              <a:rPr lang="ru-RU" sz="1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Спленэктомия</a:t>
            </a:r>
            <a:r>
              <a:rPr lang="ru-RU" sz="16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2,3,4</a:t>
            </a:r>
            <a:endParaRPr lang="ru-RU" sz="1600" b="1" baseline="30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r>
              <a:rPr lang="ru-RU" sz="1600" b="1" dirty="0">
                <a:solidFill>
                  <a:prstClr val="black"/>
                </a:solidFill>
                <a:latin typeface="Cambria" panose="02040503050406030204" pitchFamily="18" charset="0"/>
              </a:rPr>
              <a:t>Заместительная гормональная терапия у больных с эндокринными </a:t>
            </a:r>
            <a:r>
              <a:rPr lang="ru-RU" sz="1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нарушениями</a:t>
            </a:r>
            <a:r>
              <a:rPr lang="ru-RU" sz="16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3,4</a:t>
            </a:r>
            <a:endParaRPr lang="ru-RU" sz="1600" b="1" baseline="30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900" lvl="1" indent="-342900">
              <a:buFont typeface="Arial"/>
              <a:buChar char="•"/>
            </a:pPr>
            <a:r>
              <a:rPr lang="ru-RU" sz="1600" b="1" dirty="0" err="1">
                <a:solidFill>
                  <a:prstClr val="black"/>
                </a:solidFill>
                <a:latin typeface="Cambria" panose="02040503050406030204" pitchFamily="18" charset="0"/>
              </a:rPr>
              <a:t>Хелаторная</a:t>
            </a:r>
            <a:r>
              <a:rPr lang="ru-RU" sz="1600" b="1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терапия</a:t>
            </a:r>
            <a:r>
              <a:rPr lang="ru-RU" sz="16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3,4</a:t>
            </a:r>
            <a:endParaRPr lang="ru-RU" sz="1600" b="1" baseline="30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lvl="1"/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Профилактика 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перегрузки </a:t>
            </a:r>
            <a:r>
              <a:rPr lang="ru-RU" sz="1600" dirty="0" err="1">
                <a:solidFill>
                  <a:prstClr val="black"/>
                </a:solidFill>
                <a:latin typeface="Cambria" panose="02040503050406030204" pitchFamily="18" charset="0"/>
              </a:rPr>
              <a:t>Fe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: </a:t>
            </a:r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фиброз/цирроз 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печени, </a:t>
            </a:r>
            <a:r>
              <a:rPr lang="ru-RU" sz="1600" dirty="0" err="1">
                <a:solidFill>
                  <a:prstClr val="black"/>
                </a:solidFill>
                <a:latin typeface="Cambria" panose="02040503050406030204" pitchFamily="18" charset="0"/>
              </a:rPr>
              <a:t>кардиомиопатии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, сахарный диабет, гипотиреоз, </a:t>
            </a:r>
            <a:r>
              <a:rPr lang="ru-RU" sz="1600" dirty="0" err="1">
                <a:solidFill>
                  <a:prstClr val="black"/>
                </a:solidFill>
                <a:latin typeface="Cambria" panose="02040503050406030204" pitchFamily="18" charset="0"/>
              </a:rPr>
              <a:t>гипопаратиреоз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гипогонадизм</a:t>
            </a:r>
            <a:r>
              <a:rPr lang="ru-RU" sz="1600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5,6</a:t>
            </a:r>
            <a:endParaRPr lang="ru-RU" sz="1600" baseline="30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lvl="1"/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Клиническими исследованиями доказаны нормализация сывороточного  </a:t>
            </a:r>
            <a:r>
              <a:rPr lang="ru-RU" sz="1600" dirty="0" err="1">
                <a:solidFill>
                  <a:prstClr val="black"/>
                </a:solidFill>
                <a:latin typeface="Cambria" panose="02040503050406030204" pitchFamily="18" charset="0"/>
              </a:rPr>
              <a:t>ферритина</a:t>
            </a:r>
            <a:r>
              <a:rPr lang="ru-RU" sz="1600" dirty="0">
                <a:solidFill>
                  <a:prstClr val="black"/>
                </a:solidFill>
                <a:latin typeface="Cambria" panose="02040503050406030204" pitchFamily="18" charset="0"/>
              </a:rPr>
              <a:t> крови, состояния печени и сердца, а также </a:t>
            </a:r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повышение</a:t>
            </a:r>
            <a:r>
              <a:rPr lang="az-Latn-AZ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выживаемости</a:t>
            </a:r>
            <a:r>
              <a:rPr lang="ru-RU" sz="1600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3</a:t>
            </a:r>
            <a:r>
              <a:rPr lang="az-Latn-AZ" sz="1600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,7</a:t>
            </a:r>
            <a:r>
              <a:rPr lang="ru-RU" sz="16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pic>
        <p:nvPicPr>
          <p:cNvPr id="6" name="Picture 5" descr="soigner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7776199" y="715919"/>
            <a:ext cx="951250" cy="947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269875" y="242251"/>
            <a:ext cx="48007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1D665A"/>
                </a:solidFill>
              </a:rPr>
              <a:t>ЛЕЧЕНИЕ ТАЛАССЕМИИ</a:t>
            </a:r>
            <a:r>
              <a:rPr lang="az-Latn-AZ" sz="3200" b="1" i="1" baseline="30000" dirty="0" smtClean="0">
                <a:solidFill>
                  <a:srgbClr val="1D665A"/>
                </a:solidFill>
              </a:rPr>
              <a:t>1-7</a:t>
            </a:r>
            <a:endParaRPr lang="ru-RU" sz="3200" b="1" i="1" baseline="30000" dirty="0">
              <a:solidFill>
                <a:srgbClr val="1D665A"/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 rot="10800000" flipV="1">
            <a:off x="375274" y="5039041"/>
            <a:ext cx="7400925" cy="188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buClr>
                <a:srgbClr val="E44C16"/>
              </a:buClr>
              <a:buNone/>
            </a:pPr>
            <a:r>
              <a:rPr lang="az-Latn-AZ" altLang="en-US" sz="800" dirty="0">
                <a:solidFill>
                  <a:prstClr val="white">
                    <a:lumMod val="50000"/>
                  </a:prstClr>
                </a:solidFill>
              </a:rPr>
              <a:t>1. </a:t>
            </a:r>
            <a:r>
              <a:rPr lang="az-Latn-AZ" altLang="en-US" sz="800" dirty="0" err="1">
                <a:solidFill>
                  <a:prstClr val="white">
                    <a:lumMod val="50000"/>
                  </a:prstClr>
                </a:solidFill>
              </a:rPr>
              <a:t>Lawson</a:t>
            </a:r>
            <a:r>
              <a:rPr lang="az-Latn-AZ" altLang="en-US" sz="800" dirty="0">
                <a:solidFill>
                  <a:prstClr val="white">
                    <a:lumMod val="50000"/>
                  </a:prstClr>
                </a:solidFill>
              </a:rPr>
              <a:t> SE, et al. </a:t>
            </a:r>
            <a:r>
              <a:rPr lang="az-Latn-AZ" altLang="en-US" sz="800" dirty="0" err="1">
                <a:solidFill>
                  <a:prstClr val="white">
                    <a:lumMod val="50000"/>
                  </a:prstClr>
                </a:solidFill>
              </a:rPr>
              <a:t>Br</a:t>
            </a:r>
            <a:r>
              <a:rPr lang="az-Latn-AZ" altLang="en-US" sz="800" dirty="0">
                <a:solidFill>
                  <a:prstClr val="white">
                    <a:lumMod val="50000"/>
                  </a:prstClr>
                </a:solidFill>
              </a:rPr>
              <a:t> J </a:t>
            </a:r>
            <a:r>
              <a:rPr lang="az-Latn-AZ" altLang="en-US" sz="800" dirty="0" err="1">
                <a:solidFill>
                  <a:prstClr val="white">
                    <a:lumMod val="50000"/>
                  </a:prstClr>
                </a:solidFill>
              </a:rPr>
              <a:t>Haematol</a:t>
            </a:r>
            <a:r>
              <a:rPr lang="az-Latn-AZ" altLang="en-US" sz="800" dirty="0">
                <a:solidFill>
                  <a:prstClr val="white">
                    <a:lumMod val="50000"/>
                  </a:prstClr>
                </a:solidFill>
              </a:rPr>
              <a:t>. 2003;120:289-95. </a:t>
            </a:r>
          </a:p>
          <a:p>
            <a:pPr>
              <a:buClr>
                <a:srgbClr val="E44C16"/>
              </a:buClr>
              <a:buNone/>
            </a:pPr>
            <a:r>
              <a:rPr lang="az-Latn-AZ" altLang="en-US" sz="800" dirty="0">
                <a:solidFill>
                  <a:prstClr val="white">
                    <a:lumMod val="50000"/>
                  </a:prstClr>
                </a:solidFill>
              </a:rPr>
              <a:t>2</a:t>
            </a:r>
            <a:r>
              <a:rPr lang="ru-RU" altLang="en-US" sz="800" dirty="0">
                <a:solidFill>
                  <a:prstClr val="white">
                    <a:lumMod val="50000"/>
                  </a:prstClr>
                </a:solidFill>
              </a:rPr>
              <a:t>.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AT,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KM,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MD,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Weatherall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DJ. Optimal management of </a:t>
            </a:r>
            <a:r>
              <a:rPr lang="el-GR" altLang="en-US" sz="800" dirty="0">
                <a:solidFill>
                  <a:prstClr val="white">
                    <a:lumMod val="50000"/>
                  </a:prstClr>
                </a:solidFill>
              </a:rPr>
              <a:t>β-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intermedia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. Br J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Haematol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. 2011;152(5):512-523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ru-RU" altLang="en-US" sz="8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800" dirty="0" smtClean="0">
                <a:solidFill>
                  <a:prstClr val="white">
                    <a:lumMod val="50000"/>
                  </a:prstClr>
                </a:solidFill>
              </a:rPr>
              <a:t>3. </a:t>
            </a:r>
            <a:r>
              <a:rPr lang="en-US" altLang="en-US" sz="800" dirty="0" err="1" smtClean="0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M-D, Cohen A,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Eleftheriou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A, et al. Guidelines for the Clinical Management of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. 2nd rev ed. Nicosia, Cyprus: </a:t>
            </a:r>
            <a:r>
              <a:rPr lang="en-US" altLang="en-US" sz="800" dirty="0" err="1" smtClean="0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International Federation; Russian edition 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2007</a:t>
            </a:r>
            <a:endParaRPr lang="ru-RU" altLang="en-US" sz="8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800" dirty="0" smtClean="0">
                <a:solidFill>
                  <a:prstClr val="white">
                    <a:lumMod val="50000"/>
                  </a:prstClr>
                </a:solidFill>
              </a:rPr>
              <a:t>4. </a:t>
            </a:r>
            <a:r>
              <a:rPr lang="en-US" altLang="en-US" sz="800" dirty="0" err="1" smtClean="0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A,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Vichinsky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E,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K,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M-D,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Viprakasit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V. Guidelines for the Management of Non Transfusion Dependent Thalassemia (NTDT). </a:t>
            </a:r>
            <a:r>
              <a:rPr lang="en-US" altLang="en-US" sz="800" dirty="0" err="1" smtClean="0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International Federation pub. no.19. 2013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ru-RU" altLang="en-US" sz="8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800" dirty="0" smtClean="0">
                <a:solidFill>
                  <a:prstClr val="white">
                    <a:lumMod val="50000"/>
                  </a:prstClr>
                </a:solidFill>
              </a:rPr>
              <a:t>5.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Galanello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and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Origa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Orphanet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Journal of Rare Diseases 2010, 5:11</a:t>
            </a:r>
            <a:r>
              <a:rPr lang="ru-RU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hlinkClick r:id="rId4"/>
              </a:rPr>
              <a:t>http://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hlinkClick r:id="rId4"/>
              </a:rPr>
              <a:t>www.ojrd.com/content/5/1/11</a:t>
            </a:r>
            <a:endParaRPr lang="ru-RU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800" dirty="0" smtClean="0">
                <a:solidFill>
                  <a:schemeClr val="bg1">
                    <a:lumMod val="50000"/>
                  </a:schemeClr>
                </a:solidFill>
              </a:rPr>
              <a:t>6. </a:t>
            </a:r>
            <a:r>
              <a:rPr lang="en-US" altLang="en-US" sz="800" dirty="0" err="1">
                <a:solidFill>
                  <a:schemeClr val="bg1">
                    <a:lumMod val="50000"/>
                  </a:schemeClr>
                </a:solidFill>
              </a:rPr>
              <a:t>Rund</a:t>
            </a:r>
            <a:r>
              <a:rPr lang="en-US" altLang="en-US" sz="800" dirty="0">
                <a:solidFill>
                  <a:schemeClr val="bg1">
                    <a:lumMod val="50000"/>
                  </a:schemeClr>
                </a:solidFill>
              </a:rPr>
              <a:t> D, </a:t>
            </a:r>
            <a:r>
              <a:rPr lang="en-US" altLang="en-US" sz="800" dirty="0" err="1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altLang="en-US" sz="800" dirty="0">
                <a:solidFill>
                  <a:schemeClr val="bg1">
                    <a:lumMod val="50000"/>
                  </a:schemeClr>
                </a:solidFill>
              </a:rPr>
              <a:t> E. Beta-thalassemia. N </a:t>
            </a:r>
            <a:r>
              <a:rPr lang="en-US" altLang="en-US" sz="800" dirty="0" err="1">
                <a:solidFill>
                  <a:schemeClr val="bg1">
                    <a:lumMod val="50000"/>
                  </a:schemeClr>
                </a:solidFill>
              </a:rPr>
              <a:t>Engl</a:t>
            </a:r>
            <a:r>
              <a:rPr lang="en-US" altLang="en-US" sz="800" dirty="0">
                <a:solidFill>
                  <a:schemeClr val="bg1">
                    <a:lumMod val="50000"/>
                  </a:schemeClr>
                </a:solidFill>
              </a:rPr>
              <a:t> J Med. 2005;353(11):1135-1146. </a:t>
            </a:r>
            <a:endParaRPr lang="az-Latn-AZ" altLang="en-US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az-Latn-AZ" altLang="en-US" sz="800" dirty="0" smtClean="0">
                <a:solidFill>
                  <a:prstClr val="white">
                    <a:lumMod val="50000"/>
                  </a:prstClr>
                </a:solidFill>
              </a:rPr>
              <a:t>7. </a:t>
            </a: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Modell 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B, Khan M,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Darlison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M. Survival in beta-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major in the UK: data from the UK </a:t>
            </a:r>
            <a:r>
              <a:rPr lang="en-US" alt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800" dirty="0">
                <a:solidFill>
                  <a:prstClr val="white">
                    <a:lumMod val="50000"/>
                  </a:prstClr>
                </a:solidFill>
              </a:rPr>
              <a:t> Register. Lancet 2000;355:2051–2.</a:t>
            </a:r>
          </a:p>
          <a:p>
            <a:pPr>
              <a:buClr>
                <a:srgbClr val="E44C16"/>
              </a:buClr>
              <a:buNone/>
            </a:pPr>
            <a:r>
              <a:rPr lang="en-US" alt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ru-RU" altLang="en-US" sz="8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endParaRPr lang="en-US" altLang="en-US" sz="800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96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igner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7665709" y="517299"/>
            <a:ext cx="1163966" cy="115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49375" y="283335"/>
            <a:ext cx="6473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1D665A"/>
                </a:solidFill>
              </a:rPr>
              <a:t>Почему нужна гемотрансфузия?</a:t>
            </a:r>
            <a:endParaRPr lang="ru-RU" sz="3200" b="1" i="1" dirty="0">
              <a:solidFill>
                <a:srgbClr val="1D665A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3519" y="5892889"/>
            <a:ext cx="7177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buAutoNum type="arabicPeriod"/>
              <a:defRPr/>
            </a:pPr>
            <a:r>
              <a:rPr lang="en-US" sz="900" dirty="0" err="1" smtClean="0">
                <a:solidFill>
                  <a:schemeClr val="bg1">
                    <a:lumMod val="50000"/>
                  </a:schemeClr>
                </a:solidFill>
              </a:rPr>
              <a:t>Rund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D,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E. Beta-thalassemia. 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</a:rPr>
              <a:t>N </a:t>
            </a:r>
            <a:r>
              <a:rPr lang="en-US" sz="900" i="1" dirty="0" err="1">
                <a:solidFill>
                  <a:schemeClr val="bg1">
                    <a:lumMod val="50000"/>
                  </a:schemeClr>
                </a:solidFill>
              </a:rPr>
              <a:t>Engl</a:t>
            </a:r>
            <a:r>
              <a:rPr lang="en-US" sz="900" i="1" dirty="0">
                <a:solidFill>
                  <a:schemeClr val="bg1">
                    <a:lumMod val="50000"/>
                  </a:schemeClr>
                </a:solidFill>
              </a:rPr>
              <a:t> J Med.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2005;353(11):1135-1146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M-D, Cohen A,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International Federation; Russian edition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</a:rPr>
              <a:t>, р.18-30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Shemin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D. and 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Rittenberg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D. The life span of the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human</a:t>
            </a:r>
            <a:r>
              <a:rPr lang="az-Latn-AZ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red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blood </a:t>
            </a:r>
            <a:r>
              <a:rPr lang="en-US" sz="900" dirty="0" smtClean="0">
                <a:solidFill>
                  <a:schemeClr val="bg1">
                    <a:lumMod val="50000"/>
                  </a:schemeClr>
                </a:solidFill>
              </a:rPr>
              <a:t>cell. 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J. Biol. Chem. 1946, 166:627-636.</a:t>
            </a:r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4470112" y="1323636"/>
            <a:ext cx="1216092" cy="7217283"/>
          </a:xfrm>
          <a:prstGeom prst="round2SameRect">
            <a:avLst/>
          </a:prstGeom>
          <a:solidFill>
            <a:srgbClr val="F5E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9374" y="4324232"/>
            <a:ext cx="1715617" cy="1216092"/>
          </a:xfrm>
          <a:prstGeom prst="rect">
            <a:avLst/>
          </a:prstGeom>
          <a:solidFill>
            <a:srgbClr val="FAD4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Arial"/>
            </a:endParaRPr>
          </a:p>
        </p:txBody>
      </p:sp>
      <p:pic>
        <p:nvPicPr>
          <p:cNvPr id="10" name="Picture 9" descr="prof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9" y="4367264"/>
            <a:ext cx="1427325" cy="101951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083373" y="4439834"/>
            <a:ext cx="674630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 smtClean="0">
                <a:latin typeface="Arial"/>
              </a:rPr>
              <a:t>Почему нужна регулярная трансфузия</a:t>
            </a:r>
            <a:r>
              <a:rPr lang="fr-FR" sz="1600" b="1" dirty="0" smtClean="0">
                <a:latin typeface="Arial"/>
              </a:rPr>
              <a:t>? </a:t>
            </a:r>
            <a:endParaRPr lang="fr-FR" sz="1600" b="1" dirty="0">
              <a:latin typeface="Arial"/>
            </a:endParaRP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ru-RU" sz="1600" dirty="0" smtClean="0">
                <a:latin typeface="Arial"/>
              </a:rPr>
              <a:t>Продолжительность жизни клеток </a:t>
            </a:r>
            <a:r>
              <a:rPr lang="ru-RU" sz="1600" dirty="0">
                <a:latin typeface="Arial"/>
              </a:rPr>
              <a:t>крови (эритроцитов</a:t>
            </a:r>
            <a:r>
              <a:rPr lang="ru-RU" sz="1600" dirty="0" smtClean="0">
                <a:latin typeface="Arial"/>
              </a:rPr>
              <a:t>):</a:t>
            </a:r>
            <a:r>
              <a:rPr lang="az-Latn-AZ" sz="1600" dirty="0" smtClean="0">
                <a:latin typeface="Arial"/>
              </a:rPr>
              <a:t> </a:t>
            </a:r>
            <a:r>
              <a:rPr lang="fr-FR" sz="1600" dirty="0" smtClean="0">
                <a:latin typeface="Arial"/>
              </a:rPr>
              <a:t>120 </a:t>
            </a:r>
            <a:r>
              <a:rPr lang="ru-RU" sz="1600" dirty="0" smtClean="0">
                <a:latin typeface="Arial"/>
              </a:rPr>
              <a:t>дней</a:t>
            </a:r>
            <a:r>
              <a:rPr lang="az-Latn-AZ" sz="1600" baseline="30000" dirty="0" smtClean="0">
                <a:latin typeface="Arial"/>
              </a:rPr>
              <a:t>3</a:t>
            </a:r>
            <a:endParaRPr lang="fr-FR" sz="1600" baseline="30000" dirty="0">
              <a:latin typeface="Arial"/>
            </a:endParaRP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ru-RU" sz="1600" dirty="0" smtClean="0">
                <a:latin typeface="Arial"/>
              </a:rPr>
              <a:t>Жизнь </a:t>
            </a:r>
            <a:r>
              <a:rPr lang="ru-RU" sz="1600" dirty="0" err="1" smtClean="0">
                <a:latin typeface="Arial"/>
              </a:rPr>
              <a:t>трансфузионных</a:t>
            </a:r>
            <a:r>
              <a:rPr lang="ru-RU" sz="1600" dirty="0" smtClean="0">
                <a:latin typeface="Arial"/>
              </a:rPr>
              <a:t> клеток</a:t>
            </a:r>
            <a:r>
              <a:rPr lang="fr-FR" sz="1600" dirty="0" smtClean="0">
                <a:latin typeface="Arial"/>
              </a:rPr>
              <a:t>: </a:t>
            </a:r>
            <a:r>
              <a:rPr lang="ru-RU" sz="1600" dirty="0" smtClean="0">
                <a:latin typeface="Arial"/>
              </a:rPr>
              <a:t>несколько недель</a:t>
            </a:r>
            <a:r>
              <a:rPr lang="ru-RU" sz="1600" baseline="30000" dirty="0" smtClean="0"/>
              <a:t>2</a:t>
            </a:r>
            <a:endParaRPr lang="fr-FR" sz="1600" baseline="30000" dirty="0"/>
          </a:p>
        </p:txBody>
      </p:sp>
      <p:sp>
        <p:nvSpPr>
          <p:cNvPr id="12" name="Content Placeholder 1"/>
          <p:cNvSpPr txBox="1">
            <a:spLocks/>
          </p:cNvSpPr>
          <p:nvPr/>
        </p:nvSpPr>
        <p:spPr>
          <a:xfrm>
            <a:off x="393519" y="1043189"/>
            <a:ext cx="7038770" cy="30583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ru-RU" sz="1600" dirty="0" smtClean="0">
                <a:latin typeface="Arial" charset="0"/>
              </a:rPr>
              <a:t>Обеспечить нормальный рост и физическую активность</a:t>
            </a:r>
            <a:endParaRPr lang="en-US" sz="1600" dirty="0" smtClean="0">
              <a:latin typeface="Arial" charset="0"/>
            </a:endParaRP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sz="1600" dirty="0" smtClean="0">
                <a:latin typeface="Arial" charset="0"/>
                <a:sym typeface="Symbol" charset="0"/>
              </a:rPr>
              <a:t> </a:t>
            </a:r>
            <a:r>
              <a:rPr lang="ru-RU" sz="1600" dirty="0" smtClean="0">
                <a:latin typeface="Arial" charset="0"/>
              </a:rPr>
              <a:t>хроническую гипоксемию</a:t>
            </a:r>
            <a:r>
              <a:rPr lang="en-US" sz="1600" dirty="0" smtClean="0">
                <a:latin typeface="Arial" charset="0"/>
              </a:rPr>
              <a:t>				</a:t>
            </a:r>
          </a:p>
          <a:p>
            <a:pPr>
              <a:spcBef>
                <a:spcPct val="0"/>
              </a:spcBef>
              <a:defRPr/>
            </a:pPr>
            <a:r>
              <a:rPr lang="en-US" sz="1600" dirty="0" smtClean="0">
                <a:latin typeface="Arial" charset="0"/>
                <a:sym typeface="Symbol" charset="0"/>
              </a:rPr>
              <a:t>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</a:rPr>
              <a:t>компенсаторную гиперплазию красного костного мозга</a:t>
            </a:r>
            <a:endParaRPr lang="en-US" sz="1600" dirty="0" smtClean="0">
              <a:latin typeface="Arial" charset="0"/>
            </a:endParaRPr>
          </a:p>
          <a:p>
            <a:pPr lvl="1">
              <a:spcBef>
                <a:spcPct val="0"/>
              </a:spcBef>
              <a:defRPr/>
            </a:pPr>
            <a:r>
              <a:rPr lang="en-US" dirty="0" smtClean="0">
                <a:latin typeface="Arial" charset="0"/>
                <a:sym typeface="Symbol" charset="0"/>
              </a:rPr>
              <a:t> </a:t>
            </a:r>
            <a:r>
              <a:rPr lang="ru-RU" dirty="0" err="1" smtClean="0">
                <a:latin typeface="Arial" charset="0"/>
                <a:sym typeface="Symbol" charset="0"/>
              </a:rPr>
              <a:t>гиперволемия</a:t>
            </a:r>
            <a:endParaRPr lang="en-US" dirty="0" smtClean="0">
              <a:latin typeface="Arial" charset="0"/>
              <a:sym typeface="Wingdings" charset="0"/>
            </a:endParaRPr>
          </a:p>
          <a:p>
            <a:pPr lvl="1">
              <a:spcBef>
                <a:spcPct val="0"/>
              </a:spcBef>
              <a:defRPr/>
            </a:pPr>
            <a:r>
              <a:rPr lang="en-US" dirty="0" smtClean="0">
                <a:latin typeface="Arial" charset="0"/>
                <a:sym typeface="Symbol" charset="0"/>
              </a:rPr>
              <a:t></a:t>
            </a:r>
            <a:r>
              <a:rPr lang="en-US" dirty="0" smtClean="0">
                <a:latin typeface="Arial" charset="0"/>
              </a:rPr>
              <a:t> </a:t>
            </a:r>
            <a:r>
              <a:rPr lang="ru-RU" dirty="0" smtClean="0">
                <a:latin typeface="Arial" charset="0"/>
              </a:rPr>
              <a:t>костные деформации</a:t>
            </a:r>
            <a:endParaRPr lang="en-US" dirty="0" smtClean="0">
              <a:latin typeface="Arial" charset="0"/>
            </a:endParaRPr>
          </a:p>
          <a:p>
            <a:pPr lvl="1">
              <a:spcBef>
                <a:spcPct val="0"/>
              </a:spcBef>
              <a:defRPr/>
            </a:pPr>
            <a:r>
              <a:rPr lang="en-US" dirty="0" smtClean="0">
                <a:latin typeface="Arial" charset="0"/>
                <a:sym typeface="Symbol" charset="0"/>
              </a:rPr>
              <a:t> </a:t>
            </a:r>
            <a:r>
              <a:rPr lang="ru-RU" dirty="0" err="1" smtClean="0">
                <a:latin typeface="Arial" charset="0"/>
                <a:sym typeface="Symbol" charset="0"/>
              </a:rPr>
              <a:t>эктрамедулярный</a:t>
            </a:r>
            <a:r>
              <a:rPr lang="ru-RU" dirty="0" smtClean="0">
                <a:latin typeface="Arial" charset="0"/>
                <a:sym typeface="Symbol" charset="0"/>
              </a:rPr>
              <a:t> </a:t>
            </a:r>
            <a:r>
              <a:rPr lang="ru-RU" dirty="0" err="1" smtClean="0">
                <a:latin typeface="Arial" charset="0"/>
                <a:sym typeface="Symbol" charset="0"/>
              </a:rPr>
              <a:t>эритропоэз</a:t>
            </a:r>
            <a:endParaRPr lang="en-US" dirty="0" smtClean="0">
              <a:latin typeface="Arial" charset="0"/>
            </a:endParaRP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sz="1600" dirty="0" smtClean="0">
                <a:latin typeface="Arial" charset="0"/>
                <a:sym typeface="Symbol" charset="0"/>
              </a:rPr>
              <a:t>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ru-RU" sz="1600" dirty="0" err="1" smtClean="0">
                <a:latin typeface="Arial" charset="0"/>
              </a:rPr>
              <a:t>спленомегалию</a:t>
            </a:r>
            <a:r>
              <a:rPr lang="ru-RU" sz="1600" dirty="0" smtClean="0">
                <a:latin typeface="Arial" charset="0"/>
              </a:rPr>
              <a:t> и </a:t>
            </a:r>
            <a:r>
              <a:rPr lang="ru-RU" sz="1600" dirty="0" err="1" smtClean="0">
                <a:latin typeface="Arial" charset="0"/>
              </a:rPr>
              <a:t>гиперспленизм</a:t>
            </a:r>
            <a:endParaRPr lang="en-US" sz="1600" dirty="0" smtClean="0">
              <a:latin typeface="Arial" charset="0"/>
            </a:endParaRPr>
          </a:p>
          <a:p>
            <a:pPr>
              <a:spcBef>
                <a:spcPct val="0"/>
              </a:spcBef>
              <a:spcAft>
                <a:spcPts val="1800"/>
              </a:spcAft>
              <a:defRPr/>
            </a:pPr>
            <a:r>
              <a:rPr lang="en-US" sz="1600" dirty="0" smtClean="0">
                <a:latin typeface="Arial" charset="0"/>
                <a:sym typeface="Symbol" charset="0"/>
              </a:rPr>
              <a:t>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ru-RU" sz="1600" dirty="0" smtClean="0">
                <a:latin typeface="Arial" charset="0"/>
              </a:rPr>
              <a:t>абсорбцию железа в ЖКТ</a:t>
            </a:r>
            <a:endParaRPr lang="en-US" sz="1600" dirty="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62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972930" y="184025"/>
            <a:ext cx="7188200" cy="874217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996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3000" b="1" dirty="0" smtClean="0">
                <a:solidFill>
                  <a:srgbClr val="025288"/>
                </a:solidFill>
              </a:rPr>
              <a:t>Продолжительность жизни при перегрузке железом</a:t>
            </a:r>
            <a:endParaRPr lang="ru-RU" sz="3000" b="1" dirty="0">
              <a:solidFill>
                <a:srgbClr val="025288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491990" y="3745282"/>
            <a:ext cx="1" cy="3049843"/>
          </a:xfrm>
          <a:prstGeom prst="line">
            <a:avLst/>
          </a:prstGeom>
          <a:ln w="571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49287" y="5475514"/>
            <a:ext cx="47826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1" name="Group 3"/>
          <p:cNvGrpSpPr>
            <a:grpSpLocks/>
          </p:cNvGrpSpPr>
          <p:nvPr/>
        </p:nvGrpSpPr>
        <p:grpSpPr bwMode="auto">
          <a:xfrm>
            <a:off x="468313" y="2190889"/>
            <a:ext cx="8675687" cy="4040188"/>
            <a:chOff x="127" y="1387"/>
            <a:chExt cx="5777" cy="2710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2267" y="3913"/>
              <a:ext cx="101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ru-RU" sz="1800" b="1">
                  <a:latin typeface="Arial Unicode MS" charset="0"/>
                  <a:cs typeface="Arial" charset="0"/>
                </a:rPr>
                <a:t>Возраст</a:t>
              </a:r>
              <a:r>
                <a:rPr lang="el-GR" sz="1800" b="1">
                  <a:latin typeface="Arial Unicode MS" charset="0"/>
                  <a:cs typeface="Arial" charset="0"/>
                </a:rPr>
                <a:t> (</a:t>
              </a:r>
              <a:r>
                <a:rPr lang="ru-RU" sz="1800" b="1">
                  <a:latin typeface="Arial Unicode MS" charset="0"/>
                  <a:cs typeface="Arial" charset="0"/>
                </a:rPr>
                <a:t>лет</a:t>
              </a:r>
              <a:r>
                <a:rPr lang="el-GR" sz="1800" b="1">
                  <a:latin typeface="Arial Unicode MS" charset="0"/>
                  <a:cs typeface="Arial" charset="0"/>
                </a:rPr>
                <a:t>)</a:t>
              </a: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4039" y="1430"/>
              <a:ext cx="173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ru-RU" sz="1800" b="1">
                  <a:latin typeface="Arial Unicode MS" charset="0"/>
                  <a:cs typeface="Arial" charset="0"/>
                </a:rPr>
                <a:t>Легкая</a:t>
              </a:r>
              <a:r>
                <a:rPr lang="en-GB" sz="1800" b="1">
                  <a:latin typeface="Arial Unicode MS" charset="0"/>
                  <a:cs typeface="Arial" charset="0"/>
                </a:rPr>
                <a:t> (</a:t>
              </a:r>
              <a:r>
                <a:rPr lang="ru-RU" sz="1800" b="1">
                  <a:latin typeface="Arial Unicode MS" charset="0"/>
                  <a:cs typeface="Arial" charset="0"/>
                </a:rPr>
                <a:t>ФС</a:t>
              </a:r>
              <a:r>
                <a:rPr lang="en-GB" sz="1800" b="1">
                  <a:latin typeface="Arial Unicode MS" charset="0"/>
                  <a:cs typeface="Arial" charset="0"/>
                </a:rPr>
                <a:t> &lt; 2000 </a:t>
              </a:r>
              <a:r>
                <a:rPr lang="el-GR" sz="1800" b="1">
                  <a:latin typeface="Arial Unicode MS" charset="0"/>
                  <a:cs typeface="Arial" charset="0"/>
                </a:rPr>
                <a:t>μ</a:t>
              </a:r>
              <a:r>
                <a:rPr lang="ru-RU" sz="1800" b="1">
                  <a:latin typeface="Arial Unicode MS" charset="0"/>
                  <a:cs typeface="Arial" charset="0"/>
                </a:rPr>
                <a:t>г</a:t>
              </a:r>
              <a:r>
                <a:rPr lang="en-US" sz="1800" b="1">
                  <a:latin typeface="Arial Unicode MS" charset="0"/>
                  <a:cs typeface="Arial" charset="0"/>
                </a:rPr>
                <a:t>/</a:t>
              </a:r>
              <a:r>
                <a:rPr lang="ru-RU" sz="1800" b="1">
                  <a:latin typeface="Arial Unicode MS" charset="0"/>
                  <a:cs typeface="Arial" charset="0"/>
                </a:rPr>
                <a:t>л</a:t>
              </a:r>
              <a:r>
                <a:rPr lang="en-US" sz="1800" b="1">
                  <a:latin typeface="Arial Unicode MS" charset="0"/>
                  <a:cs typeface="Arial" charset="0"/>
                </a:rPr>
                <a:t>)</a:t>
              </a:r>
            </a:p>
            <a:p>
              <a:pPr algn="ctr" eaLnBrk="1" hangingPunct="1"/>
              <a:r>
                <a:rPr lang="en-US" sz="1800" b="1">
                  <a:latin typeface="Arial Unicode MS" charset="0"/>
                  <a:cs typeface="Arial" charset="0"/>
                </a:rPr>
                <a:t>n = 319 </a:t>
              </a:r>
              <a:endParaRPr lang="el-GR" sz="1800" b="1">
                <a:latin typeface="Arial Unicode MS" charset="0"/>
                <a:cs typeface="Arial" charset="0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463" y="2186"/>
              <a:ext cx="1441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1" hangingPunct="1"/>
              <a:r>
                <a:rPr lang="ru-RU" sz="1800" b="1">
                  <a:latin typeface="Arial Unicode MS" charset="0"/>
                  <a:cs typeface="Arial" charset="0"/>
                </a:rPr>
                <a:t>Умеренная</a:t>
              </a:r>
              <a:r>
                <a:rPr lang="en-GB" sz="1800" b="1">
                  <a:latin typeface="Arial Unicode MS" charset="0"/>
                  <a:cs typeface="Arial" charset="0"/>
                </a:rPr>
                <a:t> (</a:t>
              </a:r>
              <a:r>
                <a:rPr lang="ru-RU" sz="1800" b="1">
                  <a:latin typeface="Arial Unicode MS" charset="0"/>
                  <a:cs typeface="Arial" charset="0"/>
                </a:rPr>
                <a:t>ФС</a:t>
              </a:r>
              <a:r>
                <a:rPr lang="en-GB" sz="1800" b="1">
                  <a:latin typeface="Arial Unicode MS" charset="0"/>
                  <a:cs typeface="Arial" charset="0"/>
                </a:rPr>
                <a:t> 2000–4000 </a:t>
              </a:r>
              <a:r>
                <a:rPr lang="el-GR" sz="1800" b="1">
                  <a:latin typeface="Arial Unicode MS" charset="0"/>
                  <a:cs typeface="Arial" charset="0"/>
                </a:rPr>
                <a:t>μ</a:t>
              </a:r>
              <a:r>
                <a:rPr lang="ru-RU" sz="1800" b="1">
                  <a:latin typeface="Arial Unicode MS" charset="0"/>
                  <a:cs typeface="Arial" charset="0"/>
                </a:rPr>
                <a:t>г</a:t>
              </a:r>
              <a:r>
                <a:rPr lang="en-US" sz="1800" b="1">
                  <a:latin typeface="Arial Unicode MS" charset="0"/>
                  <a:cs typeface="Arial" charset="0"/>
                </a:rPr>
                <a:t>/</a:t>
              </a:r>
              <a:r>
                <a:rPr lang="ru-RU" sz="1800" b="1">
                  <a:latin typeface="Arial Unicode MS" charset="0"/>
                  <a:cs typeface="Arial" charset="0"/>
                </a:rPr>
                <a:t>л</a:t>
              </a:r>
              <a:r>
                <a:rPr lang="en-US" sz="1800" b="1">
                  <a:latin typeface="Arial Unicode MS" charset="0"/>
                  <a:cs typeface="Arial" charset="0"/>
                </a:rPr>
                <a:t>)</a:t>
              </a:r>
            </a:p>
            <a:p>
              <a:pPr algn="ctr" eaLnBrk="1" hangingPunct="1"/>
              <a:r>
                <a:rPr lang="en-US" sz="1800" b="1">
                  <a:latin typeface="Arial Unicode MS" charset="0"/>
                  <a:cs typeface="Arial" charset="0"/>
                </a:rPr>
                <a:t>n = 182 </a:t>
              </a:r>
              <a:endParaRPr lang="el-GR" sz="1800" b="1">
                <a:latin typeface="Arial Unicode MS" charset="0"/>
                <a:cs typeface="Arial" charset="0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4459" y="3134"/>
              <a:ext cx="1223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1" hangingPunct="1"/>
              <a:r>
                <a:rPr lang="ru-RU" sz="1800" b="1">
                  <a:latin typeface="Arial Unicode MS" charset="0"/>
                  <a:cs typeface="Arial" charset="0"/>
                </a:rPr>
                <a:t>Тяжелая</a:t>
              </a:r>
              <a:r>
                <a:rPr lang="en-GB" sz="1800" b="1">
                  <a:latin typeface="Arial Unicode MS" charset="0"/>
                  <a:cs typeface="Arial" charset="0"/>
                </a:rPr>
                <a:t> (</a:t>
              </a:r>
              <a:r>
                <a:rPr lang="ru-RU" sz="1800" b="1">
                  <a:latin typeface="Arial Unicode MS" charset="0"/>
                  <a:cs typeface="Arial" charset="0"/>
                </a:rPr>
                <a:t>ФС</a:t>
              </a:r>
              <a:r>
                <a:rPr lang="en-GB" sz="1800" b="1">
                  <a:latin typeface="Arial Unicode MS" charset="0"/>
                  <a:cs typeface="Arial" charset="0"/>
                </a:rPr>
                <a:t> </a:t>
              </a:r>
              <a:br>
                <a:rPr lang="en-GB" sz="1800" b="1">
                  <a:latin typeface="Arial Unicode MS" charset="0"/>
                  <a:cs typeface="Arial" charset="0"/>
                </a:rPr>
              </a:br>
              <a:r>
                <a:rPr lang="en-GB" sz="1800" b="1">
                  <a:latin typeface="Arial Unicode MS" charset="0"/>
                  <a:cs typeface="Arial" charset="0"/>
                </a:rPr>
                <a:t>&gt; 4000 </a:t>
              </a:r>
              <a:r>
                <a:rPr lang="el-GR" sz="1800" b="1">
                  <a:latin typeface="Arial Unicode MS" charset="0"/>
                  <a:cs typeface="Arial" charset="0"/>
                </a:rPr>
                <a:t>μ</a:t>
              </a:r>
              <a:r>
                <a:rPr lang="ru-RU" sz="1800" b="1">
                  <a:latin typeface="Arial Unicode MS" charset="0"/>
                  <a:cs typeface="Arial" charset="0"/>
                </a:rPr>
                <a:t>г</a:t>
              </a:r>
              <a:r>
                <a:rPr lang="en-US" sz="1800" b="1">
                  <a:latin typeface="Arial Unicode MS" charset="0"/>
                  <a:cs typeface="Arial" charset="0"/>
                </a:rPr>
                <a:t>/</a:t>
              </a:r>
              <a:r>
                <a:rPr lang="ru-RU" sz="1800" b="1">
                  <a:latin typeface="Arial Unicode MS" charset="0"/>
                  <a:cs typeface="Arial" charset="0"/>
                </a:rPr>
                <a:t>л</a:t>
              </a:r>
              <a:r>
                <a:rPr lang="en-US" sz="1800" b="1">
                  <a:latin typeface="Arial Unicode MS" charset="0"/>
                  <a:cs typeface="Arial" charset="0"/>
                </a:rPr>
                <a:t>)</a:t>
              </a:r>
            </a:p>
            <a:p>
              <a:pPr algn="ctr" eaLnBrk="1" hangingPunct="1"/>
              <a:r>
                <a:rPr lang="en-US" sz="1800" b="1">
                  <a:latin typeface="Arial Unicode MS" charset="0"/>
                  <a:cs typeface="Arial" charset="0"/>
                </a:rPr>
                <a:t>n = 146 </a:t>
              </a:r>
              <a:endParaRPr lang="el-GR" sz="1800" b="1">
                <a:latin typeface="Arial Unicode MS" charset="0"/>
                <a:cs typeface="Arial" charset="0"/>
              </a:endParaRP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790" y="3289"/>
              <a:ext cx="822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sz="1800">
                  <a:latin typeface="Arial Unicode MS" charset="0"/>
                  <a:cs typeface="Arial" charset="0"/>
                </a:rPr>
                <a:t>p &lt; 0.001</a:t>
              </a:r>
              <a:endParaRPr lang="el-GR" sz="1800">
                <a:latin typeface="Arial Unicode MS" charset="0"/>
                <a:cs typeface="Arial" charset="0"/>
              </a:endParaRPr>
            </a:p>
          </p:txBody>
        </p:sp>
        <p:grpSp>
          <p:nvGrpSpPr>
            <p:cNvPr id="22" name="Group 9"/>
            <p:cNvGrpSpPr>
              <a:grpSpLocks/>
            </p:cNvGrpSpPr>
            <p:nvPr/>
          </p:nvGrpSpPr>
          <p:grpSpPr bwMode="auto">
            <a:xfrm>
              <a:off x="127" y="1387"/>
              <a:ext cx="5011" cy="2572"/>
              <a:chOff x="127" y="1288"/>
              <a:chExt cx="5011" cy="257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686" y="1371"/>
                <a:ext cx="3741" cy="1567"/>
              </a:xfrm>
              <a:custGeom>
                <a:avLst/>
                <a:gdLst>
                  <a:gd name="T0" fmla="*/ 0 w 1194"/>
                  <a:gd name="T1" fmla="*/ 0 h 618"/>
                  <a:gd name="T2" fmla="*/ 296 w 1194"/>
                  <a:gd name="T3" fmla="*/ 0 h 618"/>
                  <a:gd name="T4" fmla="*/ 319 w 1194"/>
                  <a:gd name="T5" fmla="*/ 12 h 618"/>
                  <a:gd name="T6" fmla="*/ 400 w 1194"/>
                  <a:gd name="T7" fmla="*/ 18 h 618"/>
                  <a:gd name="T8" fmla="*/ 406 w 1194"/>
                  <a:gd name="T9" fmla="*/ 31 h 618"/>
                  <a:gd name="T10" fmla="*/ 438 w 1194"/>
                  <a:gd name="T11" fmla="*/ 43 h 618"/>
                  <a:gd name="T12" fmla="*/ 445 w 1194"/>
                  <a:gd name="T13" fmla="*/ 49 h 618"/>
                  <a:gd name="T14" fmla="*/ 477 w 1194"/>
                  <a:gd name="T15" fmla="*/ 62 h 618"/>
                  <a:gd name="T16" fmla="*/ 503 w 1194"/>
                  <a:gd name="T17" fmla="*/ 68 h 618"/>
                  <a:gd name="T18" fmla="*/ 519 w 1194"/>
                  <a:gd name="T19" fmla="*/ 74 h 618"/>
                  <a:gd name="T20" fmla="*/ 542 w 1194"/>
                  <a:gd name="T21" fmla="*/ 87 h 618"/>
                  <a:gd name="T22" fmla="*/ 549 w 1194"/>
                  <a:gd name="T23" fmla="*/ 94 h 618"/>
                  <a:gd name="T24" fmla="*/ 561 w 1194"/>
                  <a:gd name="T25" fmla="*/ 100 h 618"/>
                  <a:gd name="T26" fmla="*/ 570 w 1194"/>
                  <a:gd name="T27" fmla="*/ 107 h 618"/>
                  <a:gd name="T28" fmla="*/ 574 w 1194"/>
                  <a:gd name="T29" fmla="*/ 127 h 618"/>
                  <a:gd name="T30" fmla="*/ 593 w 1194"/>
                  <a:gd name="T31" fmla="*/ 140 h 618"/>
                  <a:gd name="T32" fmla="*/ 597 w 1194"/>
                  <a:gd name="T33" fmla="*/ 154 h 618"/>
                  <a:gd name="T34" fmla="*/ 610 w 1194"/>
                  <a:gd name="T35" fmla="*/ 167 h 618"/>
                  <a:gd name="T36" fmla="*/ 623 w 1194"/>
                  <a:gd name="T37" fmla="*/ 181 h 618"/>
                  <a:gd name="T38" fmla="*/ 630 w 1194"/>
                  <a:gd name="T39" fmla="*/ 194 h 618"/>
                  <a:gd name="T40" fmla="*/ 637 w 1194"/>
                  <a:gd name="T41" fmla="*/ 194 h 618"/>
                  <a:gd name="T42" fmla="*/ 642 w 1194"/>
                  <a:gd name="T43" fmla="*/ 194 h 618"/>
                  <a:gd name="T44" fmla="*/ 644 w 1194"/>
                  <a:gd name="T45" fmla="*/ 202 h 618"/>
                  <a:gd name="T46" fmla="*/ 651 w 1194"/>
                  <a:gd name="T47" fmla="*/ 224 h 618"/>
                  <a:gd name="T48" fmla="*/ 661 w 1194"/>
                  <a:gd name="T49" fmla="*/ 224 h 618"/>
                  <a:gd name="T50" fmla="*/ 680 w 1194"/>
                  <a:gd name="T51" fmla="*/ 231 h 618"/>
                  <a:gd name="T52" fmla="*/ 692 w 1194"/>
                  <a:gd name="T53" fmla="*/ 247 h 618"/>
                  <a:gd name="T54" fmla="*/ 698 w 1194"/>
                  <a:gd name="T55" fmla="*/ 247 h 618"/>
                  <a:gd name="T56" fmla="*/ 703 w 1194"/>
                  <a:gd name="T57" fmla="*/ 255 h 618"/>
                  <a:gd name="T58" fmla="*/ 708 w 1194"/>
                  <a:gd name="T59" fmla="*/ 255 h 618"/>
                  <a:gd name="T60" fmla="*/ 718 w 1194"/>
                  <a:gd name="T61" fmla="*/ 263 h 618"/>
                  <a:gd name="T62" fmla="*/ 730 w 1194"/>
                  <a:gd name="T63" fmla="*/ 281 h 618"/>
                  <a:gd name="T64" fmla="*/ 731 w 1194"/>
                  <a:gd name="T65" fmla="*/ 298 h 618"/>
                  <a:gd name="T66" fmla="*/ 733 w 1194"/>
                  <a:gd name="T67" fmla="*/ 298 h 618"/>
                  <a:gd name="T68" fmla="*/ 740 w 1194"/>
                  <a:gd name="T69" fmla="*/ 307 h 618"/>
                  <a:gd name="T70" fmla="*/ 754 w 1194"/>
                  <a:gd name="T71" fmla="*/ 317 h 618"/>
                  <a:gd name="T72" fmla="*/ 761 w 1194"/>
                  <a:gd name="T73" fmla="*/ 327 h 618"/>
                  <a:gd name="T74" fmla="*/ 764 w 1194"/>
                  <a:gd name="T75" fmla="*/ 327 h 618"/>
                  <a:gd name="T76" fmla="*/ 784 w 1194"/>
                  <a:gd name="T77" fmla="*/ 337 h 618"/>
                  <a:gd name="T78" fmla="*/ 790 w 1194"/>
                  <a:gd name="T79" fmla="*/ 337 h 618"/>
                  <a:gd name="T80" fmla="*/ 797 w 1194"/>
                  <a:gd name="T81" fmla="*/ 349 h 618"/>
                  <a:gd name="T82" fmla="*/ 805 w 1194"/>
                  <a:gd name="T83" fmla="*/ 361 h 618"/>
                  <a:gd name="T84" fmla="*/ 816 w 1194"/>
                  <a:gd name="T85" fmla="*/ 374 h 618"/>
                  <a:gd name="T86" fmla="*/ 824 w 1194"/>
                  <a:gd name="T87" fmla="*/ 374 h 618"/>
                  <a:gd name="T88" fmla="*/ 840 w 1194"/>
                  <a:gd name="T89" fmla="*/ 401 h 618"/>
                  <a:gd name="T90" fmla="*/ 860 w 1194"/>
                  <a:gd name="T91" fmla="*/ 415 h 618"/>
                  <a:gd name="T92" fmla="*/ 871 w 1194"/>
                  <a:gd name="T93" fmla="*/ 431 h 618"/>
                  <a:gd name="T94" fmla="*/ 878 w 1194"/>
                  <a:gd name="T95" fmla="*/ 431 h 618"/>
                  <a:gd name="T96" fmla="*/ 883 w 1194"/>
                  <a:gd name="T97" fmla="*/ 431 h 618"/>
                  <a:gd name="T98" fmla="*/ 897 w 1194"/>
                  <a:gd name="T99" fmla="*/ 431 h 618"/>
                  <a:gd name="T100" fmla="*/ 904 w 1194"/>
                  <a:gd name="T101" fmla="*/ 431 h 618"/>
                  <a:gd name="T102" fmla="*/ 916 w 1194"/>
                  <a:gd name="T103" fmla="*/ 431 h 618"/>
                  <a:gd name="T104" fmla="*/ 923 w 1194"/>
                  <a:gd name="T105" fmla="*/ 458 h 618"/>
                  <a:gd name="T106" fmla="*/ 946 w 1194"/>
                  <a:gd name="T107" fmla="*/ 458 h 618"/>
                  <a:gd name="T108" fmla="*/ 977 w 1194"/>
                  <a:gd name="T109" fmla="*/ 492 h 618"/>
                  <a:gd name="T110" fmla="*/ 1019 w 1194"/>
                  <a:gd name="T111" fmla="*/ 492 h 618"/>
                  <a:gd name="T112" fmla="*/ 1047 w 1194"/>
                  <a:gd name="T113" fmla="*/ 492 h 618"/>
                  <a:gd name="T114" fmla="*/ 1117 w 1194"/>
                  <a:gd name="T115" fmla="*/ 618 h 61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94"/>
                  <a:gd name="T175" fmla="*/ 0 h 618"/>
                  <a:gd name="T176" fmla="*/ 1194 w 1194"/>
                  <a:gd name="T177" fmla="*/ 618 h 61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94" h="618">
                    <a:moveTo>
                      <a:pt x="0" y="0"/>
                    </a:moveTo>
                    <a:lnTo>
                      <a:pt x="0" y="0"/>
                    </a:lnTo>
                    <a:lnTo>
                      <a:pt x="279" y="0"/>
                    </a:lnTo>
                    <a:lnTo>
                      <a:pt x="286" y="0"/>
                    </a:lnTo>
                    <a:lnTo>
                      <a:pt x="296" y="0"/>
                    </a:lnTo>
                    <a:lnTo>
                      <a:pt x="296" y="6"/>
                    </a:lnTo>
                    <a:lnTo>
                      <a:pt x="298" y="6"/>
                    </a:lnTo>
                    <a:lnTo>
                      <a:pt x="319" y="6"/>
                    </a:lnTo>
                    <a:lnTo>
                      <a:pt x="319" y="12"/>
                    </a:lnTo>
                    <a:lnTo>
                      <a:pt x="347" y="12"/>
                    </a:lnTo>
                    <a:lnTo>
                      <a:pt x="347" y="18"/>
                    </a:lnTo>
                    <a:lnTo>
                      <a:pt x="377" y="18"/>
                    </a:lnTo>
                    <a:lnTo>
                      <a:pt x="400" y="18"/>
                    </a:lnTo>
                    <a:lnTo>
                      <a:pt x="402" y="18"/>
                    </a:lnTo>
                    <a:lnTo>
                      <a:pt x="402" y="24"/>
                    </a:lnTo>
                    <a:lnTo>
                      <a:pt x="406" y="24"/>
                    </a:lnTo>
                    <a:lnTo>
                      <a:pt x="406" y="31"/>
                    </a:lnTo>
                    <a:lnTo>
                      <a:pt x="427" y="31"/>
                    </a:lnTo>
                    <a:lnTo>
                      <a:pt x="427" y="37"/>
                    </a:lnTo>
                    <a:lnTo>
                      <a:pt x="437" y="37"/>
                    </a:lnTo>
                    <a:lnTo>
                      <a:pt x="437" y="43"/>
                    </a:lnTo>
                    <a:lnTo>
                      <a:pt x="438" y="43"/>
                    </a:lnTo>
                    <a:lnTo>
                      <a:pt x="439" y="43"/>
                    </a:lnTo>
                    <a:lnTo>
                      <a:pt x="439" y="49"/>
                    </a:lnTo>
                    <a:lnTo>
                      <a:pt x="445" y="49"/>
                    </a:lnTo>
                    <a:lnTo>
                      <a:pt x="447" y="49"/>
                    </a:lnTo>
                    <a:lnTo>
                      <a:pt x="447" y="55"/>
                    </a:lnTo>
                    <a:lnTo>
                      <a:pt x="455" y="55"/>
                    </a:lnTo>
                    <a:lnTo>
                      <a:pt x="455" y="62"/>
                    </a:lnTo>
                    <a:lnTo>
                      <a:pt x="477" y="62"/>
                    </a:lnTo>
                    <a:lnTo>
                      <a:pt x="481" y="62"/>
                    </a:lnTo>
                    <a:lnTo>
                      <a:pt x="481" y="68"/>
                    </a:lnTo>
                    <a:lnTo>
                      <a:pt x="503" y="68"/>
                    </a:lnTo>
                    <a:lnTo>
                      <a:pt x="508" y="68"/>
                    </a:lnTo>
                    <a:lnTo>
                      <a:pt x="508" y="74"/>
                    </a:lnTo>
                    <a:lnTo>
                      <a:pt x="512" y="74"/>
                    </a:lnTo>
                    <a:lnTo>
                      <a:pt x="519" y="74"/>
                    </a:lnTo>
                    <a:lnTo>
                      <a:pt x="533" y="74"/>
                    </a:lnTo>
                    <a:lnTo>
                      <a:pt x="533" y="81"/>
                    </a:lnTo>
                    <a:lnTo>
                      <a:pt x="542" y="81"/>
                    </a:lnTo>
                    <a:lnTo>
                      <a:pt x="542" y="87"/>
                    </a:lnTo>
                    <a:lnTo>
                      <a:pt x="542" y="94"/>
                    </a:lnTo>
                    <a:lnTo>
                      <a:pt x="544" y="94"/>
                    </a:lnTo>
                    <a:lnTo>
                      <a:pt x="549" y="94"/>
                    </a:lnTo>
                    <a:lnTo>
                      <a:pt x="549" y="100"/>
                    </a:lnTo>
                    <a:lnTo>
                      <a:pt x="551" y="100"/>
                    </a:lnTo>
                    <a:lnTo>
                      <a:pt x="561" y="100"/>
                    </a:lnTo>
                    <a:lnTo>
                      <a:pt x="562" y="100"/>
                    </a:lnTo>
                    <a:lnTo>
                      <a:pt x="568" y="100"/>
                    </a:lnTo>
                    <a:lnTo>
                      <a:pt x="568" y="107"/>
                    </a:lnTo>
                    <a:lnTo>
                      <a:pt x="570" y="107"/>
                    </a:lnTo>
                    <a:lnTo>
                      <a:pt x="570" y="114"/>
                    </a:lnTo>
                    <a:lnTo>
                      <a:pt x="573" y="114"/>
                    </a:lnTo>
                    <a:lnTo>
                      <a:pt x="573" y="120"/>
                    </a:lnTo>
                    <a:lnTo>
                      <a:pt x="574" y="120"/>
                    </a:lnTo>
                    <a:lnTo>
                      <a:pt x="574" y="127"/>
                    </a:lnTo>
                    <a:lnTo>
                      <a:pt x="574" y="134"/>
                    </a:lnTo>
                    <a:lnTo>
                      <a:pt x="584" y="134"/>
                    </a:lnTo>
                    <a:lnTo>
                      <a:pt x="584" y="140"/>
                    </a:lnTo>
                    <a:lnTo>
                      <a:pt x="593" y="140"/>
                    </a:lnTo>
                    <a:lnTo>
                      <a:pt x="593" y="147"/>
                    </a:lnTo>
                    <a:lnTo>
                      <a:pt x="595" y="147"/>
                    </a:lnTo>
                    <a:lnTo>
                      <a:pt x="597" y="147"/>
                    </a:lnTo>
                    <a:lnTo>
                      <a:pt x="597" y="154"/>
                    </a:lnTo>
                    <a:lnTo>
                      <a:pt x="599" y="154"/>
                    </a:lnTo>
                    <a:lnTo>
                      <a:pt x="599" y="160"/>
                    </a:lnTo>
                    <a:lnTo>
                      <a:pt x="607" y="160"/>
                    </a:lnTo>
                    <a:lnTo>
                      <a:pt x="607" y="167"/>
                    </a:lnTo>
                    <a:lnTo>
                      <a:pt x="610" y="167"/>
                    </a:lnTo>
                    <a:lnTo>
                      <a:pt x="610" y="174"/>
                    </a:lnTo>
                    <a:lnTo>
                      <a:pt x="612" y="174"/>
                    </a:lnTo>
                    <a:lnTo>
                      <a:pt x="612" y="181"/>
                    </a:lnTo>
                    <a:lnTo>
                      <a:pt x="623" y="181"/>
                    </a:lnTo>
                    <a:lnTo>
                      <a:pt x="627" y="181"/>
                    </a:lnTo>
                    <a:lnTo>
                      <a:pt x="627" y="187"/>
                    </a:lnTo>
                    <a:lnTo>
                      <a:pt x="627" y="194"/>
                    </a:lnTo>
                    <a:lnTo>
                      <a:pt x="630" y="194"/>
                    </a:lnTo>
                    <a:lnTo>
                      <a:pt x="635" y="194"/>
                    </a:lnTo>
                    <a:lnTo>
                      <a:pt x="637" y="194"/>
                    </a:lnTo>
                    <a:lnTo>
                      <a:pt x="638" y="194"/>
                    </a:lnTo>
                    <a:lnTo>
                      <a:pt x="639" y="194"/>
                    </a:lnTo>
                    <a:lnTo>
                      <a:pt x="642" y="194"/>
                    </a:lnTo>
                    <a:lnTo>
                      <a:pt x="643" y="194"/>
                    </a:lnTo>
                    <a:lnTo>
                      <a:pt x="643" y="202"/>
                    </a:lnTo>
                    <a:lnTo>
                      <a:pt x="644" y="202"/>
                    </a:lnTo>
                    <a:lnTo>
                      <a:pt x="649" y="202"/>
                    </a:lnTo>
                    <a:lnTo>
                      <a:pt x="649" y="216"/>
                    </a:lnTo>
                    <a:lnTo>
                      <a:pt x="650" y="216"/>
                    </a:lnTo>
                    <a:lnTo>
                      <a:pt x="650" y="224"/>
                    </a:lnTo>
                    <a:lnTo>
                      <a:pt x="651" y="224"/>
                    </a:lnTo>
                    <a:lnTo>
                      <a:pt x="654" y="224"/>
                    </a:lnTo>
                    <a:lnTo>
                      <a:pt x="661" y="224"/>
                    </a:lnTo>
                    <a:lnTo>
                      <a:pt x="679" y="224"/>
                    </a:lnTo>
                    <a:lnTo>
                      <a:pt x="679" y="231"/>
                    </a:lnTo>
                    <a:lnTo>
                      <a:pt x="680" y="231"/>
                    </a:lnTo>
                    <a:lnTo>
                      <a:pt x="691" y="231"/>
                    </a:lnTo>
                    <a:lnTo>
                      <a:pt x="691" y="239"/>
                    </a:lnTo>
                    <a:lnTo>
                      <a:pt x="692" y="239"/>
                    </a:lnTo>
                    <a:lnTo>
                      <a:pt x="692" y="247"/>
                    </a:lnTo>
                    <a:lnTo>
                      <a:pt x="696" y="247"/>
                    </a:lnTo>
                    <a:lnTo>
                      <a:pt x="698" y="247"/>
                    </a:lnTo>
                    <a:lnTo>
                      <a:pt x="698" y="255"/>
                    </a:lnTo>
                    <a:lnTo>
                      <a:pt x="699" y="255"/>
                    </a:lnTo>
                    <a:lnTo>
                      <a:pt x="703" y="255"/>
                    </a:lnTo>
                    <a:lnTo>
                      <a:pt x="705" y="255"/>
                    </a:lnTo>
                    <a:lnTo>
                      <a:pt x="708" y="255"/>
                    </a:lnTo>
                    <a:lnTo>
                      <a:pt x="711" y="255"/>
                    </a:lnTo>
                    <a:lnTo>
                      <a:pt x="718" y="255"/>
                    </a:lnTo>
                    <a:lnTo>
                      <a:pt x="718" y="263"/>
                    </a:lnTo>
                    <a:lnTo>
                      <a:pt x="718" y="272"/>
                    </a:lnTo>
                    <a:lnTo>
                      <a:pt x="722" y="272"/>
                    </a:lnTo>
                    <a:lnTo>
                      <a:pt x="722" y="281"/>
                    </a:lnTo>
                    <a:lnTo>
                      <a:pt x="730" y="281"/>
                    </a:lnTo>
                    <a:lnTo>
                      <a:pt x="730" y="289"/>
                    </a:lnTo>
                    <a:lnTo>
                      <a:pt x="731" y="289"/>
                    </a:lnTo>
                    <a:lnTo>
                      <a:pt x="731" y="298"/>
                    </a:lnTo>
                    <a:lnTo>
                      <a:pt x="732" y="298"/>
                    </a:lnTo>
                    <a:lnTo>
                      <a:pt x="733" y="298"/>
                    </a:lnTo>
                    <a:lnTo>
                      <a:pt x="737" y="298"/>
                    </a:lnTo>
                    <a:lnTo>
                      <a:pt x="740" y="298"/>
                    </a:lnTo>
                    <a:lnTo>
                      <a:pt x="740" y="307"/>
                    </a:lnTo>
                    <a:lnTo>
                      <a:pt x="744" y="307"/>
                    </a:lnTo>
                    <a:lnTo>
                      <a:pt x="750" y="307"/>
                    </a:lnTo>
                    <a:lnTo>
                      <a:pt x="750" y="317"/>
                    </a:lnTo>
                    <a:lnTo>
                      <a:pt x="754" y="317"/>
                    </a:lnTo>
                    <a:lnTo>
                      <a:pt x="754" y="327"/>
                    </a:lnTo>
                    <a:lnTo>
                      <a:pt x="761" y="327"/>
                    </a:lnTo>
                    <a:lnTo>
                      <a:pt x="762" y="327"/>
                    </a:lnTo>
                    <a:lnTo>
                      <a:pt x="764" y="327"/>
                    </a:lnTo>
                    <a:lnTo>
                      <a:pt x="781" y="327"/>
                    </a:lnTo>
                    <a:lnTo>
                      <a:pt x="781" y="337"/>
                    </a:lnTo>
                    <a:lnTo>
                      <a:pt x="784" y="337"/>
                    </a:lnTo>
                    <a:lnTo>
                      <a:pt x="787" y="337"/>
                    </a:lnTo>
                    <a:lnTo>
                      <a:pt x="789" y="337"/>
                    </a:lnTo>
                    <a:lnTo>
                      <a:pt x="790" y="337"/>
                    </a:lnTo>
                    <a:lnTo>
                      <a:pt x="792" y="337"/>
                    </a:lnTo>
                    <a:lnTo>
                      <a:pt x="797" y="337"/>
                    </a:lnTo>
                    <a:lnTo>
                      <a:pt x="797" y="349"/>
                    </a:lnTo>
                    <a:lnTo>
                      <a:pt x="803" y="349"/>
                    </a:lnTo>
                    <a:lnTo>
                      <a:pt x="805" y="349"/>
                    </a:lnTo>
                    <a:lnTo>
                      <a:pt x="805" y="361"/>
                    </a:lnTo>
                    <a:lnTo>
                      <a:pt x="809" y="361"/>
                    </a:lnTo>
                    <a:lnTo>
                      <a:pt x="809" y="374"/>
                    </a:lnTo>
                    <a:lnTo>
                      <a:pt x="816" y="374"/>
                    </a:lnTo>
                    <a:lnTo>
                      <a:pt x="819" y="374"/>
                    </a:lnTo>
                    <a:lnTo>
                      <a:pt x="823" y="374"/>
                    </a:lnTo>
                    <a:lnTo>
                      <a:pt x="824" y="374"/>
                    </a:lnTo>
                    <a:lnTo>
                      <a:pt x="832" y="374"/>
                    </a:lnTo>
                    <a:lnTo>
                      <a:pt x="832" y="388"/>
                    </a:lnTo>
                    <a:lnTo>
                      <a:pt x="840" y="388"/>
                    </a:lnTo>
                    <a:lnTo>
                      <a:pt x="840" y="401"/>
                    </a:lnTo>
                    <a:lnTo>
                      <a:pt x="841" y="401"/>
                    </a:lnTo>
                    <a:lnTo>
                      <a:pt x="844" y="401"/>
                    </a:lnTo>
                    <a:lnTo>
                      <a:pt x="844" y="415"/>
                    </a:lnTo>
                    <a:lnTo>
                      <a:pt x="860" y="415"/>
                    </a:lnTo>
                    <a:lnTo>
                      <a:pt x="863" y="415"/>
                    </a:lnTo>
                    <a:lnTo>
                      <a:pt x="871" y="415"/>
                    </a:lnTo>
                    <a:lnTo>
                      <a:pt x="871" y="431"/>
                    </a:lnTo>
                    <a:lnTo>
                      <a:pt x="872" y="431"/>
                    </a:lnTo>
                    <a:lnTo>
                      <a:pt x="876" y="431"/>
                    </a:lnTo>
                    <a:lnTo>
                      <a:pt x="878" y="431"/>
                    </a:lnTo>
                    <a:lnTo>
                      <a:pt x="882" y="431"/>
                    </a:lnTo>
                    <a:lnTo>
                      <a:pt x="883" y="431"/>
                    </a:lnTo>
                    <a:lnTo>
                      <a:pt x="890" y="431"/>
                    </a:lnTo>
                    <a:lnTo>
                      <a:pt x="892" y="431"/>
                    </a:lnTo>
                    <a:lnTo>
                      <a:pt x="897" y="431"/>
                    </a:lnTo>
                    <a:lnTo>
                      <a:pt x="902" y="431"/>
                    </a:lnTo>
                    <a:lnTo>
                      <a:pt x="904" y="431"/>
                    </a:lnTo>
                    <a:lnTo>
                      <a:pt x="915" y="431"/>
                    </a:lnTo>
                    <a:lnTo>
                      <a:pt x="916" y="431"/>
                    </a:lnTo>
                    <a:lnTo>
                      <a:pt x="918" y="431"/>
                    </a:lnTo>
                    <a:lnTo>
                      <a:pt x="918" y="458"/>
                    </a:lnTo>
                    <a:lnTo>
                      <a:pt x="923" y="458"/>
                    </a:lnTo>
                    <a:lnTo>
                      <a:pt x="940" y="458"/>
                    </a:lnTo>
                    <a:lnTo>
                      <a:pt x="942" y="458"/>
                    </a:lnTo>
                    <a:lnTo>
                      <a:pt x="946" y="458"/>
                    </a:lnTo>
                    <a:lnTo>
                      <a:pt x="946" y="492"/>
                    </a:lnTo>
                    <a:lnTo>
                      <a:pt x="948" y="492"/>
                    </a:lnTo>
                    <a:lnTo>
                      <a:pt x="977" y="492"/>
                    </a:lnTo>
                    <a:lnTo>
                      <a:pt x="978" y="492"/>
                    </a:lnTo>
                    <a:lnTo>
                      <a:pt x="1006" y="492"/>
                    </a:lnTo>
                    <a:lnTo>
                      <a:pt x="1019" y="492"/>
                    </a:lnTo>
                    <a:lnTo>
                      <a:pt x="1029" y="492"/>
                    </a:lnTo>
                    <a:lnTo>
                      <a:pt x="1047" y="492"/>
                    </a:lnTo>
                    <a:lnTo>
                      <a:pt x="1054" y="492"/>
                    </a:lnTo>
                    <a:lnTo>
                      <a:pt x="1082" y="492"/>
                    </a:lnTo>
                    <a:lnTo>
                      <a:pt x="1082" y="618"/>
                    </a:lnTo>
                    <a:lnTo>
                      <a:pt x="1117" y="618"/>
                    </a:lnTo>
                    <a:lnTo>
                      <a:pt x="1194" y="618"/>
                    </a:ln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eaLnBrk="1" hangingPunct="1"/>
                <a:endParaRPr lang="ru-RU" sz="1800">
                  <a:latin typeface="Arial Unicode MS" charset="0"/>
                  <a:cs typeface="Arial" charset="0"/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686" y="1371"/>
                <a:ext cx="3898" cy="1452"/>
              </a:xfrm>
              <a:custGeom>
                <a:avLst/>
                <a:gdLst>
                  <a:gd name="T0" fmla="*/ 191 w 1244"/>
                  <a:gd name="T1" fmla="*/ 0 h 573"/>
                  <a:gd name="T2" fmla="*/ 250 w 1244"/>
                  <a:gd name="T3" fmla="*/ 5 h 573"/>
                  <a:gd name="T4" fmla="*/ 297 w 1244"/>
                  <a:gd name="T5" fmla="*/ 10 h 573"/>
                  <a:gd name="T6" fmla="*/ 396 w 1244"/>
                  <a:gd name="T7" fmla="*/ 19 h 573"/>
                  <a:gd name="T8" fmla="*/ 413 w 1244"/>
                  <a:gd name="T9" fmla="*/ 24 h 573"/>
                  <a:gd name="T10" fmla="*/ 449 w 1244"/>
                  <a:gd name="T11" fmla="*/ 29 h 573"/>
                  <a:gd name="T12" fmla="*/ 459 w 1244"/>
                  <a:gd name="T13" fmla="*/ 35 h 573"/>
                  <a:gd name="T14" fmla="*/ 482 w 1244"/>
                  <a:gd name="T15" fmla="*/ 45 h 573"/>
                  <a:gd name="T16" fmla="*/ 517 w 1244"/>
                  <a:gd name="T17" fmla="*/ 50 h 573"/>
                  <a:gd name="T18" fmla="*/ 519 w 1244"/>
                  <a:gd name="T19" fmla="*/ 55 h 573"/>
                  <a:gd name="T20" fmla="*/ 549 w 1244"/>
                  <a:gd name="T21" fmla="*/ 66 h 573"/>
                  <a:gd name="T22" fmla="*/ 559 w 1244"/>
                  <a:gd name="T23" fmla="*/ 71 h 573"/>
                  <a:gd name="T24" fmla="*/ 563 w 1244"/>
                  <a:gd name="T25" fmla="*/ 82 h 573"/>
                  <a:gd name="T26" fmla="*/ 577 w 1244"/>
                  <a:gd name="T27" fmla="*/ 87 h 573"/>
                  <a:gd name="T28" fmla="*/ 602 w 1244"/>
                  <a:gd name="T29" fmla="*/ 98 h 573"/>
                  <a:gd name="T30" fmla="*/ 606 w 1244"/>
                  <a:gd name="T31" fmla="*/ 98 h 573"/>
                  <a:gd name="T32" fmla="*/ 610 w 1244"/>
                  <a:gd name="T33" fmla="*/ 104 h 573"/>
                  <a:gd name="T34" fmla="*/ 617 w 1244"/>
                  <a:gd name="T35" fmla="*/ 109 h 573"/>
                  <a:gd name="T36" fmla="*/ 628 w 1244"/>
                  <a:gd name="T37" fmla="*/ 109 h 573"/>
                  <a:gd name="T38" fmla="*/ 639 w 1244"/>
                  <a:gd name="T39" fmla="*/ 109 h 573"/>
                  <a:gd name="T40" fmla="*/ 653 w 1244"/>
                  <a:gd name="T41" fmla="*/ 109 h 573"/>
                  <a:gd name="T42" fmla="*/ 669 w 1244"/>
                  <a:gd name="T43" fmla="*/ 116 h 573"/>
                  <a:gd name="T44" fmla="*/ 674 w 1244"/>
                  <a:gd name="T45" fmla="*/ 128 h 573"/>
                  <a:gd name="T46" fmla="*/ 685 w 1244"/>
                  <a:gd name="T47" fmla="*/ 135 h 573"/>
                  <a:gd name="T48" fmla="*/ 702 w 1244"/>
                  <a:gd name="T49" fmla="*/ 141 h 573"/>
                  <a:gd name="T50" fmla="*/ 713 w 1244"/>
                  <a:gd name="T51" fmla="*/ 141 h 573"/>
                  <a:gd name="T52" fmla="*/ 718 w 1244"/>
                  <a:gd name="T53" fmla="*/ 141 h 573"/>
                  <a:gd name="T54" fmla="*/ 731 w 1244"/>
                  <a:gd name="T55" fmla="*/ 141 h 573"/>
                  <a:gd name="T56" fmla="*/ 737 w 1244"/>
                  <a:gd name="T57" fmla="*/ 141 h 573"/>
                  <a:gd name="T58" fmla="*/ 738 w 1244"/>
                  <a:gd name="T59" fmla="*/ 149 h 573"/>
                  <a:gd name="T60" fmla="*/ 745 w 1244"/>
                  <a:gd name="T61" fmla="*/ 157 h 573"/>
                  <a:gd name="T62" fmla="*/ 754 w 1244"/>
                  <a:gd name="T63" fmla="*/ 157 h 573"/>
                  <a:gd name="T64" fmla="*/ 756 w 1244"/>
                  <a:gd name="T65" fmla="*/ 157 h 573"/>
                  <a:gd name="T66" fmla="*/ 761 w 1244"/>
                  <a:gd name="T67" fmla="*/ 165 h 573"/>
                  <a:gd name="T68" fmla="*/ 772 w 1244"/>
                  <a:gd name="T69" fmla="*/ 165 h 573"/>
                  <a:gd name="T70" fmla="*/ 776 w 1244"/>
                  <a:gd name="T71" fmla="*/ 165 h 573"/>
                  <a:gd name="T72" fmla="*/ 782 w 1244"/>
                  <a:gd name="T73" fmla="*/ 165 h 573"/>
                  <a:gd name="T74" fmla="*/ 797 w 1244"/>
                  <a:gd name="T75" fmla="*/ 165 h 573"/>
                  <a:gd name="T76" fmla="*/ 805 w 1244"/>
                  <a:gd name="T77" fmla="*/ 165 h 573"/>
                  <a:gd name="T78" fmla="*/ 813 w 1244"/>
                  <a:gd name="T79" fmla="*/ 165 h 573"/>
                  <a:gd name="T80" fmla="*/ 820 w 1244"/>
                  <a:gd name="T81" fmla="*/ 165 h 573"/>
                  <a:gd name="T82" fmla="*/ 833 w 1244"/>
                  <a:gd name="T83" fmla="*/ 165 h 573"/>
                  <a:gd name="T84" fmla="*/ 845 w 1244"/>
                  <a:gd name="T85" fmla="*/ 165 h 573"/>
                  <a:gd name="T86" fmla="*/ 854 w 1244"/>
                  <a:gd name="T87" fmla="*/ 190 h 573"/>
                  <a:gd name="T88" fmla="*/ 864 w 1244"/>
                  <a:gd name="T89" fmla="*/ 190 h 573"/>
                  <a:gd name="T90" fmla="*/ 878 w 1244"/>
                  <a:gd name="T91" fmla="*/ 190 h 573"/>
                  <a:gd name="T92" fmla="*/ 884 w 1244"/>
                  <a:gd name="T93" fmla="*/ 190 h 573"/>
                  <a:gd name="T94" fmla="*/ 890 w 1244"/>
                  <a:gd name="T95" fmla="*/ 206 h 573"/>
                  <a:gd name="T96" fmla="*/ 903 w 1244"/>
                  <a:gd name="T97" fmla="*/ 206 h 573"/>
                  <a:gd name="T98" fmla="*/ 908 w 1244"/>
                  <a:gd name="T99" fmla="*/ 206 h 573"/>
                  <a:gd name="T100" fmla="*/ 921 w 1244"/>
                  <a:gd name="T101" fmla="*/ 227 h 573"/>
                  <a:gd name="T102" fmla="*/ 924 w 1244"/>
                  <a:gd name="T103" fmla="*/ 227 h 573"/>
                  <a:gd name="T104" fmla="*/ 933 w 1244"/>
                  <a:gd name="T105" fmla="*/ 227 h 573"/>
                  <a:gd name="T106" fmla="*/ 942 w 1244"/>
                  <a:gd name="T107" fmla="*/ 227 h 573"/>
                  <a:gd name="T108" fmla="*/ 954 w 1244"/>
                  <a:gd name="T109" fmla="*/ 227 h 573"/>
                  <a:gd name="T110" fmla="*/ 978 w 1244"/>
                  <a:gd name="T111" fmla="*/ 227 h 573"/>
                  <a:gd name="T112" fmla="*/ 991 w 1244"/>
                  <a:gd name="T113" fmla="*/ 227 h 573"/>
                  <a:gd name="T114" fmla="*/ 1023 w 1244"/>
                  <a:gd name="T115" fmla="*/ 276 h 573"/>
                  <a:gd name="T116" fmla="*/ 1066 w 1244"/>
                  <a:gd name="T117" fmla="*/ 276 h 573"/>
                  <a:gd name="T118" fmla="*/ 1079 w 1244"/>
                  <a:gd name="T119" fmla="*/ 276 h 573"/>
                  <a:gd name="T120" fmla="*/ 1244 w 1244"/>
                  <a:gd name="T121" fmla="*/ 573 h 57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44"/>
                  <a:gd name="T184" fmla="*/ 0 h 573"/>
                  <a:gd name="T185" fmla="*/ 1244 w 1244"/>
                  <a:gd name="T186" fmla="*/ 573 h 57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44" h="573">
                    <a:moveTo>
                      <a:pt x="0" y="0"/>
                    </a:moveTo>
                    <a:lnTo>
                      <a:pt x="0" y="0"/>
                    </a:lnTo>
                    <a:lnTo>
                      <a:pt x="191" y="0"/>
                    </a:lnTo>
                    <a:lnTo>
                      <a:pt x="216" y="0"/>
                    </a:lnTo>
                    <a:lnTo>
                      <a:pt x="216" y="5"/>
                    </a:lnTo>
                    <a:lnTo>
                      <a:pt x="239" y="5"/>
                    </a:lnTo>
                    <a:lnTo>
                      <a:pt x="250" y="5"/>
                    </a:lnTo>
                    <a:lnTo>
                      <a:pt x="275" y="5"/>
                    </a:lnTo>
                    <a:lnTo>
                      <a:pt x="275" y="10"/>
                    </a:lnTo>
                    <a:lnTo>
                      <a:pt x="294" y="10"/>
                    </a:lnTo>
                    <a:lnTo>
                      <a:pt x="297" y="10"/>
                    </a:lnTo>
                    <a:lnTo>
                      <a:pt x="297" y="15"/>
                    </a:lnTo>
                    <a:lnTo>
                      <a:pt x="305" y="15"/>
                    </a:lnTo>
                    <a:lnTo>
                      <a:pt x="353" y="15"/>
                    </a:lnTo>
                    <a:lnTo>
                      <a:pt x="353" y="19"/>
                    </a:lnTo>
                    <a:lnTo>
                      <a:pt x="396" y="19"/>
                    </a:lnTo>
                    <a:lnTo>
                      <a:pt x="398" y="19"/>
                    </a:lnTo>
                    <a:lnTo>
                      <a:pt x="398" y="24"/>
                    </a:lnTo>
                    <a:lnTo>
                      <a:pt x="399" y="24"/>
                    </a:lnTo>
                    <a:lnTo>
                      <a:pt x="413" y="24"/>
                    </a:lnTo>
                    <a:lnTo>
                      <a:pt x="416" y="24"/>
                    </a:lnTo>
                    <a:lnTo>
                      <a:pt x="435" y="24"/>
                    </a:lnTo>
                    <a:lnTo>
                      <a:pt x="435" y="29"/>
                    </a:lnTo>
                    <a:lnTo>
                      <a:pt x="449" y="29"/>
                    </a:lnTo>
                    <a:lnTo>
                      <a:pt x="451" y="29"/>
                    </a:lnTo>
                    <a:lnTo>
                      <a:pt x="456" y="29"/>
                    </a:lnTo>
                    <a:lnTo>
                      <a:pt x="456" y="35"/>
                    </a:lnTo>
                    <a:lnTo>
                      <a:pt x="459" y="35"/>
                    </a:lnTo>
                    <a:lnTo>
                      <a:pt x="459" y="40"/>
                    </a:lnTo>
                    <a:lnTo>
                      <a:pt x="474" y="40"/>
                    </a:lnTo>
                    <a:lnTo>
                      <a:pt x="474" y="45"/>
                    </a:lnTo>
                    <a:lnTo>
                      <a:pt x="480" y="45"/>
                    </a:lnTo>
                    <a:lnTo>
                      <a:pt x="482" y="45"/>
                    </a:lnTo>
                    <a:lnTo>
                      <a:pt x="497" y="45"/>
                    </a:lnTo>
                    <a:lnTo>
                      <a:pt x="509" y="45"/>
                    </a:lnTo>
                    <a:lnTo>
                      <a:pt x="509" y="50"/>
                    </a:lnTo>
                    <a:lnTo>
                      <a:pt x="517" y="50"/>
                    </a:lnTo>
                    <a:lnTo>
                      <a:pt x="517" y="55"/>
                    </a:lnTo>
                    <a:lnTo>
                      <a:pt x="518" y="55"/>
                    </a:lnTo>
                    <a:lnTo>
                      <a:pt x="519" y="55"/>
                    </a:lnTo>
                    <a:lnTo>
                      <a:pt x="519" y="60"/>
                    </a:lnTo>
                    <a:lnTo>
                      <a:pt x="524" y="60"/>
                    </a:lnTo>
                    <a:lnTo>
                      <a:pt x="524" y="66"/>
                    </a:lnTo>
                    <a:lnTo>
                      <a:pt x="526" y="66"/>
                    </a:lnTo>
                    <a:lnTo>
                      <a:pt x="549" y="66"/>
                    </a:lnTo>
                    <a:lnTo>
                      <a:pt x="552" y="66"/>
                    </a:lnTo>
                    <a:lnTo>
                      <a:pt x="552" y="71"/>
                    </a:lnTo>
                    <a:lnTo>
                      <a:pt x="559" y="71"/>
                    </a:lnTo>
                    <a:lnTo>
                      <a:pt x="559" y="76"/>
                    </a:lnTo>
                    <a:lnTo>
                      <a:pt x="561" y="76"/>
                    </a:lnTo>
                    <a:lnTo>
                      <a:pt x="561" y="82"/>
                    </a:lnTo>
                    <a:lnTo>
                      <a:pt x="563" y="82"/>
                    </a:lnTo>
                    <a:lnTo>
                      <a:pt x="563" y="87"/>
                    </a:lnTo>
                    <a:lnTo>
                      <a:pt x="564" y="87"/>
                    </a:lnTo>
                    <a:lnTo>
                      <a:pt x="576" y="87"/>
                    </a:lnTo>
                    <a:lnTo>
                      <a:pt x="577" y="87"/>
                    </a:lnTo>
                    <a:lnTo>
                      <a:pt x="577" y="93"/>
                    </a:lnTo>
                    <a:lnTo>
                      <a:pt x="580" y="93"/>
                    </a:lnTo>
                    <a:lnTo>
                      <a:pt x="580" y="98"/>
                    </a:lnTo>
                    <a:lnTo>
                      <a:pt x="595" y="98"/>
                    </a:lnTo>
                    <a:lnTo>
                      <a:pt x="602" y="98"/>
                    </a:lnTo>
                    <a:lnTo>
                      <a:pt x="603" y="98"/>
                    </a:lnTo>
                    <a:lnTo>
                      <a:pt x="605" y="98"/>
                    </a:lnTo>
                    <a:lnTo>
                      <a:pt x="606" y="98"/>
                    </a:lnTo>
                    <a:lnTo>
                      <a:pt x="607" y="98"/>
                    </a:lnTo>
                    <a:lnTo>
                      <a:pt x="608" y="98"/>
                    </a:lnTo>
                    <a:lnTo>
                      <a:pt x="608" y="104"/>
                    </a:lnTo>
                    <a:lnTo>
                      <a:pt x="610" y="104"/>
                    </a:lnTo>
                    <a:lnTo>
                      <a:pt x="610" y="109"/>
                    </a:lnTo>
                    <a:lnTo>
                      <a:pt x="611" y="109"/>
                    </a:lnTo>
                    <a:lnTo>
                      <a:pt x="615" y="109"/>
                    </a:lnTo>
                    <a:lnTo>
                      <a:pt x="617" y="109"/>
                    </a:lnTo>
                    <a:lnTo>
                      <a:pt x="621" y="109"/>
                    </a:lnTo>
                    <a:lnTo>
                      <a:pt x="624" y="109"/>
                    </a:lnTo>
                    <a:lnTo>
                      <a:pt x="628" y="109"/>
                    </a:lnTo>
                    <a:lnTo>
                      <a:pt x="629" y="109"/>
                    </a:lnTo>
                    <a:lnTo>
                      <a:pt x="635" y="109"/>
                    </a:lnTo>
                    <a:lnTo>
                      <a:pt x="639" y="109"/>
                    </a:lnTo>
                    <a:lnTo>
                      <a:pt x="641" y="109"/>
                    </a:lnTo>
                    <a:lnTo>
                      <a:pt x="649" y="109"/>
                    </a:lnTo>
                    <a:lnTo>
                      <a:pt x="653" y="109"/>
                    </a:lnTo>
                    <a:lnTo>
                      <a:pt x="653" y="116"/>
                    </a:lnTo>
                    <a:lnTo>
                      <a:pt x="657" y="116"/>
                    </a:lnTo>
                    <a:lnTo>
                      <a:pt x="660" y="116"/>
                    </a:lnTo>
                    <a:lnTo>
                      <a:pt x="669" y="116"/>
                    </a:lnTo>
                    <a:lnTo>
                      <a:pt x="670" y="116"/>
                    </a:lnTo>
                    <a:lnTo>
                      <a:pt x="670" y="122"/>
                    </a:lnTo>
                    <a:lnTo>
                      <a:pt x="674" y="122"/>
                    </a:lnTo>
                    <a:lnTo>
                      <a:pt x="674" y="128"/>
                    </a:lnTo>
                    <a:lnTo>
                      <a:pt x="674" y="135"/>
                    </a:lnTo>
                    <a:lnTo>
                      <a:pt x="676" y="135"/>
                    </a:lnTo>
                    <a:lnTo>
                      <a:pt x="682" y="135"/>
                    </a:lnTo>
                    <a:lnTo>
                      <a:pt x="685" y="135"/>
                    </a:lnTo>
                    <a:lnTo>
                      <a:pt x="685" y="141"/>
                    </a:lnTo>
                    <a:lnTo>
                      <a:pt x="692" y="141"/>
                    </a:lnTo>
                    <a:lnTo>
                      <a:pt x="700" y="141"/>
                    </a:lnTo>
                    <a:lnTo>
                      <a:pt x="702" y="141"/>
                    </a:lnTo>
                    <a:lnTo>
                      <a:pt x="707" y="141"/>
                    </a:lnTo>
                    <a:lnTo>
                      <a:pt x="710" y="141"/>
                    </a:lnTo>
                    <a:lnTo>
                      <a:pt x="713" y="141"/>
                    </a:lnTo>
                    <a:lnTo>
                      <a:pt x="716" y="141"/>
                    </a:lnTo>
                    <a:lnTo>
                      <a:pt x="717" y="141"/>
                    </a:lnTo>
                    <a:lnTo>
                      <a:pt x="718" y="141"/>
                    </a:lnTo>
                    <a:lnTo>
                      <a:pt x="729" y="141"/>
                    </a:lnTo>
                    <a:lnTo>
                      <a:pt x="731" y="141"/>
                    </a:lnTo>
                    <a:lnTo>
                      <a:pt x="734" y="141"/>
                    </a:lnTo>
                    <a:lnTo>
                      <a:pt x="735" y="141"/>
                    </a:lnTo>
                    <a:lnTo>
                      <a:pt x="737" y="141"/>
                    </a:lnTo>
                    <a:lnTo>
                      <a:pt x="738" y="141"/>
                    </a:lnTo>
                    <a:lnTo>
                      <a:pt x="738" y="149"/>
                    </a:lnTo>
                    <a:lnTo>
                      <a:pt x="740" y="149"/>
                    </a:lnTo>
                    <a:lnTo>
                      <a:pt x="740" y="157"/>
                    </a:lnTo>
                    <a:lnTo>
                      <a:pt x="743" y="157"/>
                    </a:lnTo>
                    <a:lnTo>
                      <a:pt x="745" y="157"/>
                    </a:lnTo>
                    <a:lnTo>
                      <a:pt x="747" y="157"/>
                    </a:lnTo>
                    <a:lnTo>
                      <a:pt x="754" y="157"/>
                    </a:lnTo>
                    <a:lnTo>
                      <a:pt x="755" y="157"/>
                    </a:lnTo>
                    <a:lnTo>
                      <a:pt x="756" y="157"/>
                    </a:lnTo>
                    <a:lnTo>
                      <a:pt x="756" y="165"/>
                    </a:lnTo>
                    <a:lnTo>
                      <a:pt x="757" y="165"/>
                    </a:lnTo>
                    <a:lnTo>
                      <a:pt x="761" y="165"/>
                    </a:lnTo>
                    <a:lnTo>
                      <a:pt x="767" y="165"/>
                    </a:lnTo>
                    <a:lnTo>
                      <a:pt x="770" y="165"/>
                    </a:lnTo>
                    <a:lnTo>
                      <a:pt x="772" y="165"/>
                    </a:lnTo>
                    <a:lnTo>
                      <a:pt x="773" y="165"/>
                    </a:lnTo>
                    <a:lnTo>
                      <a:pt x="775" y="165"/>
                    </a:lnTo>
                    <a:lnTo>
                      <a:pt x="776" y="165"/>
                    </a:lnTo>
                    <a:lnTo>
                      <a:pt x="777" y="165"/>
                    </a:lnTo>
                    <a:lnTo>
                      <a:pt x="780" y="165"/>
                    </a:lnTo>
                    <a:lnTo>
                      <a:pt x="782" y="165"/>
                    </a:lnTo>
                    <a:lnTo>
                      <a:pt x="784" y="165"/>
                    </a:lnTo>
                    <a:lnTo>
                      <a:pt x="794" y="165"/>
                    </a:lnTo>
                    <a:lnTo>
                      <a:pt x="797" y="165"/>
                    </a:lnTo>
                    <a:lnTo>
                      <a:pt x="799" y="165"/>
                    </a:lnTo>
                    <a:lnTo>
                      <a:pt x="803" y="165"/>
                    </a:lnTo>
                    <a:lnTo>
                      <a:pt x="805" y="165"/>
                    </a:lnTo>
                    <a:lnTo>
                      <a:pt x="813" y="165"/>
                    </a:lnTo>
                    <a:lnTo>
                      <a:pt x="815" y="165"/>
                    </a:lnTo>
                    <a:lnTo>
                      <a:pt x="820" y="165"/>
                    </a:lnTo>
                    <a:lnTo>
                      <a:pt x="828" y="165"/>
                    </a:lnTo>
                    <a:lnTo>
                      <a:pt x="829" y="165"/>
                    </a:lnTo>
                    <a:lnTo>
                      <a:pt x="833" y="165"/>
                    </a:lnTo>
                    <a:lnTo>
                      <a:pt x="836" y="165"/>
                    </a:lnTo>
                    <a:lnTo>
                      <a:pt x="841" y="165"/>
                    </a:lnTo>
                    <a:lnTo>
                      <a:pt x="845" y="165"/>
                    </a:lnTo>
                    <a:lnTo>
                      <a:pt x="845" y="178"/>
                    </a:lnTo>
                    <a:lnTo>
                      <a:pt x="847" y="178"/>
                    </a:lnTo>
                    <a:lnTo>
                      <a:pt x="847" y="190"/>
                    </a:lnTo>
                    <a:lnTo>
                      <a:pt x="853" y="190"/>
                    </a:lnTo>
                    <a:lnTo>
                      <a:pt x="854" y="190"/>
                    </a:lnTo>
                    <a:lnTo>
                      <a:pt x="855" y="190"/>
                    </a:lnTo>
                    <a:lnTo>
                      <a:pt x="856" y="190"/>
                    </a:lnTo>
                    <a:lnTo>
                      <a:pt x="864" y="190"/>
                    </a:lnTo>
                    <a:lnTo>
                      <a:pt x="871" y="190"/>
                    </a:lnTo>
                    <a:lnTo>
                      <a:pt x="872" y="190"/>
                    </a:lnTo>
                    <a:lnTo>
                      <a:pt x="878" y="190"/>
                    </a:lnTo>
                    <a:lnTo>
                      <a:pt x="880" y="190"/>
                    </a:lnTo>
                    <a:lnTo>
                      <a:pt x="884" y="190"/>
                    </a:lnTo>
                    <a:lnTo>
                      <a:pt x="884" y="206"/>
                    </a:lnTo>
                    <a:lnTo>
                      <a:pt x="888" y="206"/>
                    </a:lnTo>
                    <a:lnTo>
                      <a:pt x="890" y="206"/>
                    </a:lnTo>
                    <a:lnTo>
                      <a:pt x="892" y="206"/>
                    </a:lnTo>
                    <a:lnTo>
                      <a:pt x="894" y="206"/>
                    </a:lnTo>
                    <a:lnTo>
                      <a:pt x="903" y="206"/>
                    </a:lnTo>
                    <a:lnTo>
                      <a:pt x="904" y="206"/>
                    </a:lnTo>
                    <a:lnTo>
                      <a:pt x="908" y="206"/>
                    </a:lnTo>
                    <a:lnTo>
                      <a:pt x="911" y="206"/>
                    </a:lnTo>
                    <a:lnTo>
                      <a:pt x="911" y="227"/>
                    </a:lnTo>
                    <a:lnTo>
                      <a:pt x="921" y="227"/>
                    </a:lnTo>
                    <a:lnTo>
                      <a:pt x="922" y="227"/>
                    </a:lnTo>
                    <a:lnTo>
                      <a:pt x="924" y="227"/>
                    </a:lnTo>
                    <a:lnTo>
                      <a:pt x="926" y="227"/>
                    </a:lnTo>
                    <a:lnTo>
                      <a:pt x="932" y="227"/>
                    </a:lnTo>
                    <a:lnTo>
                      <a:pt x="933" y="227"/>
                    </a:lnTo>
                    <a:lnTo>
                      <a:pt x="934" y="227"/>
                    </a:lnTo>
                    <a:lnTo>
                      <a:pt x="941" y="227"/>
                    </a:lnTo>
                    <a:lnTo>
                      <a:pt x="942" y="227"/>
                    </a:lnTo>
                    <a:lnTo>
                      <a:pt x="948" y="227"/>
                    </a:lnTo>
                    <a:lnTo>
                      <a:pt x="954" y="227"/>
                    </a:lnTo>
                    <a:lnTo>
                      <a:pt x="960" y="227"/>
                    </a:lnTo>
                    <a:lnTo>
                      <a:pt x="965" y="227"/>
                    </a:lnTo>
                    <a:lnTo>
                      <a:pt x="978" y="227"/>
                    </a:lnTo>
                    <a:lnTo>
                      <a:pt x="987" y="227"/>
                    </a:lnTo>
                    <a:lnTo>
                      <a:pt x="990" y="227"/>
                    </a:lnTo>
                    <a:lnTo>
                      <a:pt x="991" y="227"/>
                    </a:lnTo>
                    <a:lnTo>
                      <a:pt x="991" y="276"/>
                    </a:lnTo>
                    <a:lnTo>
                      <a:pt x="1008" y="276"/>
                    </a:lnTo>
                    <a:lnTo>
                      <a:pt x="1023" y="276"/>
                    </a:lnTo>
                    <a:lnTo>
                      <a:pt x="1036" y="276"/>
                    </a:lnTo>
                    <a:lnTo>
                      <a:pt x="1045" y="276"/>
                    </a:lnTo>
                    <a:lnTo>
                      <a:pt x="1066" y="276"/>
                    </a:lnTo>
                    <a:lnTo>
                      <a:pt x="1071" y="276"/>
                    </a:lnTo>
                    <a:lnTo>
                      <a:pt x="1072" y="276"/>
                    </a:lnTo>
                    <a:lnTo>
                      <a:pt x="1079" y="276"/>
                    </a:lnTo>
                    <a:lnTo>
                      <a:pt x="1115" y="276"/>
                    </a:lnTo>
                    <a:lnTo>
                      <a:pt x="1171" y="276"/>
                    </a:lnTo>
                    <a:lnTo>
                      <a:pt x="1171" y="573"/>
                    </a:lnTo>
                    <a:lnTo>
                      <a:pt x="1244" y="573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eaLnBrk="1" hangingPunct="1"/>
                <a:endParaRPr lang="ru-RU" sz="1800">
                  <a:latin typeface="Arial Unicode MS" charset="0"/>
                  <a:cs typeface="Arial" charset="0"/>
                </a:endParaRPr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686" y="1371"/>
                <a:ext cx="4027" cy="317"/>
              </a:xfrm>
              <a:custGeom>
                <a:avLst/>
                <a:gdLst>
                  <a:gd name="T0" fmla="*/ 44 w 1285"/>
                  <a:gd name="T1" fmla="*/ 0 h 125"/>
                  <a:gd name="T2" fmla="*/ 69 w 1285"/>
                  <a:gd name="T3" fmla="*/ 0 h 125"/>
                  <a:gd name="T4" fmla="*/ 106 w 1285"/>
                  <a:gd name="T5" fmla="*/ 0 h 125"/>
                  <a:gd name="T6" fmla="*/ 136 w 1285"/>
                  <a:gd name="T7" fmla="*/ 0 h 125"/>
                  <a:gd name="T8" fmla="*/ 201 w 1285"/>
                  <a:gd name="T9" fmla="*/ 0 h 125"/>
                  <a:gd name="T10" fmla="*/ 225 w 1285"/>
                  <a:gd name="T11" fmla="*/ 0 h 125"/>
                  <a:gd name="T12" fmla="*/ 298 w 1285"/>
                  <a:gd name="T13" fmla="*/ 0 h 125"/>
                  <a:gd name="T14" fmla="*/ 335 w 1285"/>
                  <a:gd name="T15" fmla="*/ 0 h 125"/>
                  <a:gd name="T16" fmla="*/ 372 w 1285"/>
                  <a:gd name="T17" fmla="*/ 3 h 125"/>
                  <a:gd name="T18" fmla="*/ 403 w 1285"/>
                  <a:gd name="T19" fmla="*/ 6 h 125"/>
                  <a:gd name="T20" fmla="*/ 429 w 1285"/>
                  <a:gd name="T21" fmla="*/ 6 h 125"/>
                  <a:gd name="T22" fmla="*/ 445 w 1285"/>
                  <a:gd name="T23" fmla="*/ 10 h 125"/>
                  <a:gd name="T24" fmla="*/ 498 w 1285"/>
                  <a:gd name="T25" fmla="*/ 10 h 125"/>
                  <a:gd name="T26" fmla="*/ 514 w 1285"/>
                  <a:gd name="T27" fmla="*/ 10 h 125"/>
                  <a:gd name="T28" fmla="*/ 524 w 1285"/>
                  <a:gd name="T29" fmla="*/ 17 h 125"/>
                  <a:gd name="T30" fmla="*/ 559 w 1285"/>
                  <a:gd name="T31" fmla="*/ 20 h 125"/>
                  <a:gd name="T32" fmla="*/ 573 w 1285"/>
                  <a:gd name="T33" fmla="*/ 27 h 125"/>
                  <a:gd name="T34" fmla="*/ 593 w 1285"/>
                  <a:gd name="T35" fmla="*/ 31 h 125"/>
                  <a:gd name="T36" fmla="*/ 604 w 1285"/>
                  <a:gd name="T37" fmla="*/ 34 h 125"/>
                  <a:gd name="T38" fmla="*/ 628 w 1285"/>
                  <a:gd name="T39" fmla="*/ 34 h 125"/>
                  <a:gd name="T40" fmla="*/ 641 w 1285"/>
                  <a:gd name="T41" fmla="*/ 34 h 125"/>
                  <a:gd name="T42" fmla="*/ 648 w 1285"/>
                  <a:gd name="T43" fmla="*/ 38 h 125"/>
                  <a:gd name="T44" fmla="*/ 661 w 1285"/>
                  <a:gd name="T45" fmla="*/ 38 h 125"/>
                  <a:gd name="T46" fmla="*/ 674 w 1285"/>
                  <a:gd name="T47" fmla="*/ 38 h 125"/>
                  <a:gd name="T48" fmla="*/ 687 w 1285"/>
                  <a:gd name="T49" fmla="*/ 38 h 125"/>
                  <a:gd name="T50" fmla="*/ 691 w 1285"/>
                  <a:gd name="T51" fmla="*/ 47 h 125"/>
                  <a:gd name="T52" fmla="*/ 700 w 1285"/>
                  <a:gd name="T53" fmla="*/ 47 h 125"/>
                  <a:gd name="T54" fmla="*/ 709 w 1285"/>
                  <a:gd name="T55" fmla="*/ 51 h 125"/>
                  <a:gd name="T56" fmla="*/ 714 w 1285"/>
                  <a:gd name="T57" fmla="*/ 51 h 125"/>
                  <a:gd name="T58" fmla="*/ 732 w 1285"/>
                  <a:gd name="T59" fmla="*/ 56 h 125"/>
                  <a:gd name="T60" fmla="*/ 741 w 1285"/>
                  <a:gd name="T61" fmla="*/ 61 h 125"/>
                  <a:gd name="T62" fmla="*/ 748 w 1285"/>
                  <a:gd name="T63" fmla="*/ 61 h 125"/>
                  <a:gd name="T64" fmla="*/ 754 w 1285"/>
                  <a:gd name="T65" fmla="*/ 66 h 125"/>
                  <a:gd name="T66" fmla="*/ 764 w 1285"/>
                  <a:gd name="T67" fmla="*/ 71 h 125"/>
                  <a:gd name="T68" fmla="*/ 772 w 1285"/>
                  <a:gd name="T69" fmla="*/ 71 h 125"/>
                  <a:gd name="T70" fmla="*/ 782 w 1285"/>
                  <a:gd name="T71" fmla="*/ 71 h 125"/>
                  <a:gd name="T72" fmla="*/ 790 w 1285"/>
                  <a:gd name="T73" fmla="*/ 71 h 125"/>
                  <a:gd name="T74" fmla="*/ 796 w 1285"/>
                  <a:gd name="T75" fmla="*/ 71 h 125"/>
                  <a:gd name="T76" fmla="*/ 805 w 1285"/>
                  <a:gd name="T77" fmla="*/ 84 h 125"/>
                  <a:gd name="T78" fmla="*/ 809 w 1285"/>
                  <a:gd name="T79" fmla="*/ 84 h 125"/>
                  <a:gd name="T80" fmla="*/ 817 w 1285"/>
                  <a:gd name="T81" fmla="*/ 91 h 125"/>
                  <a:gd name="T82" fmla="*/ 825 w 1285"/>
                  <a:gd name="T83" fmla="*/ 91 h 125"/>
                  <a:gd name="T84" fmla="*/ 832 w 1285"/>
                  <a:gd name="T85" fmla="*/ 91 h 125"/>
                  <a:gd name="T86" fmla="*/ 846 w 1285"/>
                  <a:gd name="T87" fmla="*/ 91 h 125"/>
                  <a:gd name="T88" fmla="*/ 855 w 1285"/>
                  <a:gd name="T89" fmla="*/ 91 h 125"/>
                  <a:gd name="T90" fmla="*/ 859 w 1285"/>
                  <a:gd name="T91" fmla="*/ 91 h 125"/>
                  <a:gd name="T92" fmla="*/ 865 w 1285"/>
                  <a:gd name="T93" fmla="*/ 91 h 125"/>
                  <a:gd name="T94" fmla="*/ 874 w 1285"/>
                  <a:gd name="T95" fmla="*/ 91 h 125"/>
                  <a:gd name="T96" fmla="*/ 880 w 1285"/>
                  <a:gd name="T97" fmla="*/ 91 h 125"/>
                  <a:gd name="T98" fmla="*/ 894 w 1285"/>
                  <a:gd name="T99" fmla="*/ 91 h 125"/>
                  <a:gd name="T100" fmla="*/ 912 w 1285"/>
                  <a:gd name="T101" fmla="*/ 102 h 125"/>
                  <a:gd name="T102" fmla="*/ 924 w 1285"/>
                  <a:gd name="T103" fmla="*/ 102 h 125"/>
                  <a:gd name="T104" fmla="*/ 941 w 1285"/>
                  <a:gd name="T105" fmla="*/ 102 h 125"/>
                  <a:gd name="T106" fmla="*/ 968 w 1285"/>
                  <a:gd name="T107" fmla="*/ 102 h 125"/>
                  <a:gd name="T108" fmla="*/ 977 w 1285"/>
                  <a:gd name="T109" fmla="*/ 102 h 125"/>
                  <a:gd name="T110" fmla="*/ 999 w 1285"/>
                  <a:gd name="T111" fmla="*/ 102 h 125"/>
                  <a:gd name="T112" fmla="*/ 1028 w 1285"/>
                  <a:gd name="T113" fmla="*/ 125 h 125"/>
                  <a:gd name="T114" fmla="*/ 1054 w 1285"/>
                  <a:gd name="T115" fmla="*/ 125 h 125"/>
                  <a:gd name="T116" fmla="*/ 1067 w 1285"/>
                  <a:gd name="T117" fmla="*/ 125 h 125"/>
                  <a:gd name="T118" fmla="*/ 1079 w 1285"/>
                  <a:gd name="T119" fmla="*/ 125 h 125"/>
                  <a:gd name="T120" fmla="*/ 1098 w 1285"/>
                  <a:gd name="T121" fmla="*/ 125 h 125"/>
                  <a:gd name="T122" fmla="*/ 1134 w 1285"/>
                  <a:gd name="T123" fmla="*/ 125 h 125"/>
                  <a:gd name="T124" fmla="*/ 1285 w 1285"/>
                  <a:gd name="T125" fmla="*/ 125 h 12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285"/>
                  <a:gd name="T190" fmla="*/ 0 h 125"/>
                  <a:gd name="T191" fmla="*/ 1285 w 1285"/>
                  <a:gd name="T192" fmla="*/ 125 h 12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285" h="125">
                    <a:moveTo>
                      <a:pt x="0" y="0"/>
                    </a:moveTo>
                    <a:lnTo>
                      <a:pt x="0" y="0"/>
                    </a:lnTo>
                    <a:lnTo>
                      <a:pt x="24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7" y="0"/>
                    </a:lnTo>
                    <a:lnTo>
                      <a:pt x="79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106" y="0"/>
                    </a:lnTo>
                    <a:lnTo>
                      <a:pt x="108" y="0"/>
                    </a:lnTo>
                    <a:lnTo>
                      <a:pt x="113" y="0"/>
                    </a:lnTo>
                    <a:lnTo>
                      <a:pt x="115" y="0"/>
                    </a:lnTo>
                    <a:lnTo>
                      <a:pt x="122" y="0"/>
                    </a:lnTo>
                    <a:lnTo>
                      <a:pt x="136" y="0"/>
                    </a:lnTo>
                    <a:lnTo>
                      <a:pt x="140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201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10" y="0"/>
                    </a:lnTo>
                    <a:lnTo>
                      <a:pt x="225" y="0"/>
                    </a:lnTo>
                    <a:lnTo>
                      <a:pt x="268" y="0"/>
                    </a:lnTo>
                    <a:lnTo>
                      <a:pt x="278" y="0"/>
                    </a:lnTo>
                    <a:lnTo>
                      <a:pt x="284" y="0"/>
                    </a:lnTo>
                    <a:lnTo>
                      <a:pt x="295" y="0"/>
                    </a:lnTo>
                    <a:lnTo>
                      <a:pt x="298" y="0"/>
                    </a:lnTo>
                    <a:lnTo>
                      <a:pt x="312" y="0"/>
                    </a:lnTo>
                    <a:lnTo>
                      <a:pt x="322" y="0"/>
                    </a:lnTo>
                    <a:lnTo>
                      <a:pt x="332" y="0"/>
                    </a:lnTo>
                    <a:lnTo>
                      <a:pt x="335" y="0"/>
                    </a:lnTo>
                    <a:lnTo>
                      <a:pt x="342" y="0"/>
                    </a:lnTo>
                    <a:lnTo>
                      <a:pt x="355" y="0"/>
                    </a:lnTo>
                    <a:lnTo>
                      <a:pt x="360" y="0"/>
                    </a:lnTo>
                    <a:lnTo>
                      <a:pt x="367" y="0"/>
                    </a:lnTo>
                    <a:lnTo>
                      <a:pt x="367" y="3"/>
                    </a:lnTo>
                    <a:lnTo>
                      <a:pt x="372" y="3"/>
                    </a:lnTo>
                    <a:lnTo>
                      <a:pt x="375" y="3"/>
                    </a:lnTo>
                    <a:lnTo>
                      <a:pt x="380" y="3"/>
                    </a:lnTo>
                    <a:lnTo>
                      <a:pt x="386" y="3"/>
                    </a:lnTo>
                    <a:lnTo>
                      <a:pt x="386" y="6"/>
                    </a:lnTo>
                    <a:lnTo>
                      <a:pt x="391" y="6"/>
                    </a:lnTo>
                    <a:lnTo>
                      <a:pt x="403" y="6"/>
                    </a:lnTo>
                    <a:lnTo>
                      <a:pt x="404" y="6"/>
                    </a:lnTo>
                    <a:lnTo>
                      <a:pt x="405" y="6"/>
                    </a:lnTo>
                    <a:lnTo>
                      <a:pt x="418" y="6"/>
                    </a:lnTo>
                    <a:lnTo>
                      <a:pt x="429" y="6"/>
                    </a:lnTo>
                    <a:lnTo>
                      <a:pt x="438" y="6"/>
                    </a:lnTo>
                    <a:lnTo>
                      <a:pt x="440" y="6"/>
                    </a:lnTo>
                    <a:lnTo>
                      <a:pt x="441" y="6"/>
                    </a:lnTo>
                    <a:lnTo>
                      <a:pt x="441" y="10"/>
                    </a:lnTo>
                    <a:lnTo>
                      <a:pt x="445" y="10"/>
                    </a:lnTo>
                    <a:lnTo>
                      <a:pt x="450" y="10"/>
                    </a:lnTo>
                    <a:lnTo>
                      <a:pt x="457" y="10"/>
                    </a:lnTo>
                    <a:lnTo>
                      <a:pt x="490" y="10"/>
                    </a:lnTo>
                    <a:lnTo>
                      <a:pt x="498" y="10"/>
                    </a:lnTo>
                    <a:lnTo>
                      <a:pt x="503" y="10"/>
                    </a:lnTo>
                    <a:lnTo>
                      <a:pt x="507" y="10"/>
                    </a:lnTo>
                    <a:lnTo>
                      <a:pt x="514" y="10"/>
                    </a:lnTo>
                    <a:lnTo>
                      <a:pt x="518" y="10"/>
                    </a:lnTo>
                    <a:lnTo>
                      <a:pt x="518" y="13"/>
                    </a:lnTo>
                    <a:lnTo>
                      <a:pt x="521" y="13"/>
                    </a:lnTo>
                    <a:lnTo>
                      <a:pt x="523" y="13"/>
                    </a:lnTo>
                    <a:lnTo>
                      <a:pt x="524" y="13"/>
                    </a:lnTo>
                    <a:lnTo>
                      <a:pt x="524" y="17"/>
                    </a:lnTo>
                    <a:lnTo>
                      <a:pt x="542" y="17"/>
                    </a:lnTo>
                    <a:lnTo>
                      <a:pt x="543" y="17"/>
                    </a:lnTo>
                    <a:lnTo>
                      <a:pt x="543" y="20"/>
                    </a:lnTo>
                    <a:lnTo>
                      <a:pt x="544" y="20"/>
                    </a:lnTo>
                    <a:lnTo>
                      <a:pt x="555" y="20"/>
                    </a:lnTo>
                    <a:lnTo>
                      <a:pt x="559" y="20"/>
                    </a:lnTo>
                    <a:lnTo>
                      <a:pt x="559" y="24"/>
                    </a:lnTo>
                    <a:lnTo>
                      <a:pt x="565" y="24"/>
                    </a:lnTo>
                    <a:lnTo>
                      <a:pt x="569" y="24"/>
                    </a:lnTo>
                    <a:lnTo>
                      <a:pt x="569" y="27"/>
                    </a:lnTo>
                    <a:lnTo>
                      <a:pt x="573" y="27"/>
                    </a:lnTo>
                    <a:lnTo>
                      <a:pt x="580" y="27"/>
                    </a:lnTo>
                    <a:lnTo>
                      <a:pt x="580" y="31"/>
                    </a:lnTo>
                    <a:lnTo>
                      <a:pt x="584" y="31"/>
                    </a:lnTo>
                    <a:lnTo>
                      <a:pt x="586" y="31"/>
                    </a:lnTo>
                    <a:lnTo>
                      <a:pt x="589" y="31"/>
                    </a:lnTo>
                    <a:lnTo>
                      <a:pt x="593" y="31"/>
                    </a:lnTo>
                    <a:lnTo>
                      <a:pt x="595" y="31"/>
                    </a:lnTo>
                    <a:lnTo>
                      <a:pt x="599" y="31"/>
                    </a:lnTo>
                    <a:lnTo>
                      <a:pt x="599" y="34"/>
                    </a:lnTo>
                    <a:lnTo>
                      <a:pt x="601" y="34"/>
                    </a:lnTo>
                    <a:lnTo>
                      <a:pt x="603" y="34"/>
                    </a:lnTo>
                    <a:lnTo>
                      <a:pt x="604" y="34"/>
                    </a:lnTo>
                    <a:lnTo>
                      <a:pt x="618" y="34"/>
                    </a:lnTo>
                    <a:lnTo>
                      <a:pt x="624" y="34"/>
                    </a:lnTo>
                    <a:lnTo>
                      <a:pt x="626" y="34"/>
                    </a:lnTo>
                    <a:lnTo>
                      <a:pt x="628" y="34"/>
                    </a:lnTo>
                    <a:lnTo>
                      <a:pt x="629" y="34"/>
                    </a:lnTo>
                    <a:lnTo>
                      <a:pt x="633" y="34"/>
                    </a:lnTo>
                    <a:lnTo>
                      <a:pt x="634" y="34"/>
                    </a:lnTo>
                    <a:lnTo>
                      <a:pt x="641" y="34"/>
                    </a:lnTo>
                    <a:lnTo>
                      <a:pt x="643" y="34"/>
                    </a:lnTo>
                    <a:lnTo>
                      <a:pt x="644" y="34"/>
                    </a:lnTo>
                    <a:lnTo>
                      <a:pt x="644" y="38"/>
                    </a:lnTo>
                    <a:lnTo>
                      <a:pt x="646" y="38"/>
                    </a:lnTo>
                    <a:lnTo>
                      <a:pt x="648" y="38"/>
                    </a:lnTo>
                    <a:lnTo>
                      <a:pt x="653" y="38"/>
                    </a:lnTo>
                    <a:lnTo>
                      <a:pt x="655" y="38"/>
                    </a:lnTo>
                    <a:lnTo>
                      <a:pt x="657" y="38"/>
                    </a:lnTo>
                    <a:lnTo>
                      <a:pt x="658" y="38"/>
                    </a:lnTo>
                    <a:lnTo>
                      <a:pt x="661" y="38"/>
                    </a:lnTo>
                    <a:lnTo>
                      <a:pt x="663" y="38"/>
                    </a:lnTo>
                    <a:lnTo>
                      <a:pt x="664" y="38"/>
                    </a:lnTo>
                    <a:lnTo>
                      <a:pt x="666" y="38"/>
                    </a:lnTo>
                    <a:lnTo>
                      <a:pt x="674" y="38"/>
                    </a:lnTo>
                    <a:lnTo>
                      <a:pt x="676" y="38"/>
                    </a:lnTo>
                    <a:lnTo>
                      <a:pt x="679" y="38"/>
                    </a:lnTo>
                    <a:lnTo>
                      <a:pt x="683" y="38"/>
                    </a:lnTo>
                    <a:lnTo>
                      <a:pt x="687" y="38"/>
                    </a:lnTo>
                    <a:lnTo>
                      <a:pt x="687" y="43"/>
                    </a:lnTo>
                    <a:lnTo>
                      <a:pt x="688" y="43"/>
                    </a:lnTo>
                    <a:lnTo>
                      <a:pt x="690" y="43"/>
                    </a:lnTo>
                    <a:lnTo>
                      <a:pt x="690" y="47"/>
                    </a:lnTo>
                    <a:lnTo>
                      <a:pt x="691" y="47"/>
                    </a:lnTo>
                    <a:lnTo>
                      <a:pt x="695" y="47"/>
                    </a:lnTo>
                    <a:lnTo>
                      <a:pt x="696" y="47"/>
                    </a:lnTo>
                    <a:lnTo>
                      <a:pt x="699" y="47"/>
                    </a:lnTo>
                    <a:lnTo>
                      <a:pt x="700" y="47"/>
                    </a:lnTo>
                    <a:lnTo>
                      <a:pt x="702" y="47"/>
                    </a:lnTo>
                    <a:lnTo>
                      <a:pt x="703" y="47"/>
                    </a:lnTo>
                    <a:lnTo>
                      <a:pt x="703" y="51"/>
                    </a:lnTo>
                    <a:lnTo>
                      <a:pt x="705" y="51"/>
                    </a:lnTo>
                    <a:lnTo>
                      <a:pt x="706" y="51"/>
                    </a:lnTo>
                    <a:lnTo>
                      <a:pt x="709" y="51"/>
                    </a:lnTo>
                    <a:lnTo>
                      <a:pt x="710" y="51"/>
                    </a:lnTo>
                    <a:lnTo>
                      <a:pt x="714" y="51"/>
                    </a:lnTo>
                    <a:lnTo>
                      <a:pt x="719" y="51"/>
                    </a:lnTo>
                    <a:lnTo>
                      <a:pt x="719" y="56"/>
                    </a:lnTo>
                    <a:lnTo>
                      <a:pt x="727" y="56"/>
                    </a:lnTo>
                    <a:lnTo>
                      <a:pt x="731" y="56"/>
                    </a:lnTo>
                    <a:lnTo>
                      <a:pt x="732" y="56"/>
                    </a:lnTo>
                    <a:lnTo>
                      <a:pt x="732" y="61"/>
                    </a:lnTo>
                    <a:lnTo>
                      <a:pt x="736" y="61"/>
                    </a:lnTo>
                    <a:lnTo>
                      <a:pt x="738" y="61"/>
                    </a:lnTo>
                    <a:lnTo>
                      <a:pt x="739" y="61"/>
                    </a:lnTo>
                    <a:lnTo>
                      <a:pt x="741" y="61"/>
                    </a:lnTo>
                    <a:lnTo>
                      <a:pt x="742" y="61"/>
                    </a:lnTo>
                    <a:lnTo>
                      <a:pt x="743" y="61"/>
                    </a:lnTo>
                    <a:lnTo>
                      <a:pt x="744" y="61"/>
                    </a:lnTo>
                    <a:lnTo>
                      <a:pt x="748" y="61"/>
                    </a:lnTo>
                    <a:lnTo>
                      <a:pt x="749" y="61"/>
                    </a:lnTo>
                    <a:lnTo>
                      <a:pt x="752" y="61"/>
                    </a:lnTo>
                    <a:lnTo>
                      <a:pt x="753" y="61"/>
                    </a:lnTo>
                    <a:lnTo>
                      <a:pt x="753" y="66"/>
                    </a:lnTo>
                    <a:lnTo>
                      <a:pt x="754" y="66"/>
                    </a:lnTo>
                    <a:lnTo>
                      <a:pt x="756" y="66"/>
                    </a:lnTo>
                    <a:lnTo>
                      <a:pt x="758" y="66"/>
                    </a:lnTo>
                    <a:lnTo>
                      <a:pt x="761" y="66"/>
                    </a:lnTo>
                    <a:lnTo>
                      <a:pt x="761" y="71"/>
                    </a:lnTo>
                    <a:lnTo>
                      <a:pt x="764" y="71"/>
                    </a:lnTo>
                    <a:lnTo>
                      <a:pt x="765" y="71"/>
                    </a:lnTo>
                    <a:lnTo>
                      <a:pt x="768" y="71"/>
                    </a:lnTo>
                    <a:lnTo>
                      <a:pt x="772" y="71"/>
                    </a:lnTo>
                    <a:lnTo>
                      <a:pt x="776" y="71"/>
                    </a:lnTo>
                    <a:lnTo>
                      <a:pt x="777" y="71"/>
                    </a:lnTo>
                    <a:lnTo>
                      <a:pt x="780" y="71"/>
                    </a:lnTo>
                    <a:lnTo>
                      <a:pt x="782" y="71"/>
                    </a:lnTo>
                    <a:lnTo>
                      <a:pt x="783" y="71"/>
                    </a:lnTo>
                    <a:lnTo>
                      <a:pt x="789" y="71"/>
                    </a:lnTo>
                    <a:lnTo>
                      <a:pt x="790" y="71"/>
                    </a:lnTo>
                    <a:lnTo>
                      <a:pt x="792" y="71"/>
                    </a:lnTo>
                    <a:lnTo>
                      <a:pt x="794" y="71"/>
                    </a:lnTo>
                    <a:lnTo>
                      <a:pt x="795" y="71"/>
                    </a:lnTo>
                    <a:lnTo>
                      <a:pt x="796" y="71"/>
                    </a:lnTo>
                    <a:lnTo>
                      <a:pt x="796" y="78"/>
                    </a:lnTo>
                    <a:lnTo>
                      <a:pt x="798" y="78"/>
                    </a:lnTo>
                    <a:lnTo>
                      <a:pt x="798" y="84"/>
                    </a:lnTo>
                    <a:lnTo>
                      <a:pt x="800" y="84"/>
                    </a:lnTo>
                    <a:lnTo>
                      <a:pt x="804" y="84"/>
                    </a:lnTo>
                    <a:lnTo>
                      <a:pt x="805" y="84"/>
                    </a:lnTo>
                    <a:lnTo>
                      <a:pt x="806" y="84"/>
                    </a:lnTo>
                    <a:lnTo>
                      <a:pt x="808" y="84"/>
                    </a:lnTo>
                    <a:lnTo>
                      <a:pt x="809" y="84"/>
                    </a:lnTo>
                    <a:lnTo>
                      <a:pt x="810" y="84"/>
                    </a:lnTo>
                    <a:lnTo>
                      <a:pt x="811" y="84"/>
                    </a:lnTo>
                    <a:lnTo>
                      <a:pt x="811" y="91"/>
                    </a:lnTo>
                    <a:lnTo>
                      <a:pt x="813" y="91"/>
                    </a:lnTo>
                    <a:lnTo>
                      <a:pt x="817" y="91"/>
                    </a:lnTo>
                    <a:lnTo>
                      <a:pt x="818" y="91"/>
                    </a:lnTo>
                    <a:lnTo>
                      <a:pt x="819" y="91"/>
                    </a:lnTo>
                    <a:lnTo>
                      <a:pt x="822" y="91"/>
                    </a:lnTo>
                    <a:lnTo>
                      <a:pt x="825" y="91"/>
                    </a:lnTo>
                    <a:lnTo>
                      <a:pt x="826" y="91"/>
                    </a:lnTo>
                    <a:lnTo>
                      <a:pt x="828" y="91"/>
                    </a:lnTo>
                    <a:lnTo>
                      <a:pt x="830" y="91"/>
                    </a:lnTo>
                    <a:lnTo>
                      <a:pt x="831" y="91"/>
                    </a:lnTo>
                    <a:lnTo>
                      <a:pt x="832" y="91"/>
                    </a:lnTo>
                    <a:lnTo>
                      <a:pt x="835" y="91"/>
                    </a:lnTo>
                    <a:lnTo>
                      <a:pt x="837" y="91"/>
                    </a:lnTo>
                    <a:lnTo>
                      <a:pt x="838" y="91"/>
                    </a:lnTo>
                    <a:lnTo>
                      <a:pt x="845" y="91"/>
                    </a:lnTo>
                    <a:lnTo>
                      <a:pt x="846" y="91"/>
                    </a:lnTo>
                    <a:lnTo>
                      <a:pt x="851" y="91"/>
                    </a:lnTo>
                    <a:lnTo>
                      <a:pt x="852" y="91"/>
                    </a:lnTo>
                    <a:lnTo>
                      <a:pt x="854" y="91"/>
                    </a:lnTo>
                    <a:lnTo>
                      <a:pt x="855" y="91"/>
                    </a:lnTo>
                    <a:lnTo>
                      <a:pt x="856" y="91"/>
                    </a:lnTo>
                    <a:lnTo>
                      <a:pt x="857" y="91"/>
                    </a:lnTo>
                    <a:lnTo>
                      <a:pt x="858" y="91"/>
                    </a:lnTo>
                    <a:lnTo>
                      <a:pt x="859" y="91"/>
                    </a:lnTo>
                    <a:lnTo>
                      <a:pt x="861" y="91"/>
                    </a:lnTo>
                    <a:lnTo>
                      <a:pt x="862" y="91"/>
                    </a:lnTo>
                    <a:lnTo>
                      <a:pt x="864" y="91"/>
                    </a:lnTo>
                    <a:lnTo>
                      <a:pt x="865" y="91"/>
                    </a:lnTo>
                    <a:lnTo>
                      <a:pt x="866" y="91"/>
                    </a:lnTo>
                    <a:lnTo>
                      <a:pt x="868" y="91"/>
                    </a:lnTo>
                    <a:lnTo>
                      <a:pt x="872" y="91"/>
                    </a:lnTo>
                    <a:lnTo>
                      <a:pt x="873" y="91"/>
                    </a:lnTo>
                    <a:lnTo>
                      <a:pt x="874" y="91"/>
                    </a:lnTo>
                    <a:lnTo>
                      <a:pt x="876" y="91"/>
                    </a:lnTo>
                    <a:lnTo>
                      <a:pt x="877" y="91"/>
                    </a:lnTo>
                    <a:lnTo>
                      <a:pt x="878" y="91"/>
                    </a:lnTo>
                    <a:lnTo>
                      <a:pt x="880" y="91"/>
                    </a:lnTo>
                    <a:lnTo>
                      <a:pt x="883" y="91"/>
                    </a:lnTo>
                    <a:lnTo>
                      <a:pt x="884" y="91"/>
                    </a:lnTo>
                    <a:lnTo>
                      <a:pt x="892" y="91"/>
                    </a:lnTo>
                    <a:lnTo>
                      <a:pt x="894" y="91"/>
                    </a:lnTo>
                    <a:lnTo>
                      <a:pt x="896" y="91"/>
                    </a:lnTo>
                    <a:lnTo>
                      <a:pt x="896" y="102"/>
                    </a:lnTo>
                    <a:lnTo>
                      <a:pt x="899" y="102"/>
                    </a:lnTo>
                    <a:lnTo>
                      <a:pt x="903" y="102"/>
                    </a:lnTo>
                    <a:lnTo>
                      <a:pt x="908" y="102"/>
                    </a:lnTo>
                    <a:lnTo>
                      <a:pt x="912" y="102"/>
                    </a:lnTo>
                    <a:lnTo>
                      <a:pt x="914" y="102"/>
                    </a:lnTo>
                    <a:lnTo>
                      <a:pt x="919" y="102"/>
                    </a:lnTo>
                    <a:lnTo>
                      <a:pt x="920" y="102"/>
                    </a:lnTo>
                    <a:lnTo>
                      <a:pt x="924" y="102"/>
                    </a:lnTo>
                    <a:lnTo>
                      <a:pt x="930" y="102"/>
                    </a:lnTo>
                    <a:lnTo>
                      <a:pt x="931" y="102"/>
                    </a:lnTo>
                    <a:lnTo>
                      <a:pt x="940" y="102"/>
                    </a:lnTo>
                    <a:lnTo>
                      <a:pt x="941" y="102"/>
                    </a:lnTo>
                    <a:lnTo>
                      <a:pt x="942" y="102"/>
                    </a:lnTo>
                    <a:lnTo>
                      <a:pt x="943" y="102"/>
                    </a:lnTo>
                    <a:lnTo>
                      <a:pt x="951" y="102"/>
                    </a:lnTo>
                    <a:lnTo>
                      <a:pt x="960" y="102"/>
                    </a:lnTo>
                    <a:lnTo>
                      <a:pt x="968" y="102"/>
                    </a:lnTo>
                    <a:lnTo>
                      <a:pt x="970" y="102"/>
                    </a:lnTo>
                    <a:lnTo>
                      <a:pt x="971" y="102"/>
                    </a:lnTo>
                    <a:lnTo>
                      <a:pt x="975" y="102"/>
                    </a:lnTo>
                    <a:lnTo>
                      <a:pt x="977" y="102"/>
                    </a:lnTo>
                    <a:lnTo>
                      <a:pt x="981" y="102"/>
                    </a:lnTo>
                    <a:lnTo>
                      <a:pt x="987" y="102"/>
                    </a:lnTo>
                    <a:lnTo>
                      <a:pt x="991" y="102"/>
                    </a:lnTo>
                    <a:lnTo>
                      <a:pt x="999" y="102"/>
                    </a:lnTo>
                    <a:lnTo>
                      <a:pt x="1000" y="102"/>
                    </a:lnTo>
                    <a:lnTo>
                      <a:pt x="1016" y="102"/>
                    </a:lnTo>
                    <a:lnTo>
                      <a:pt x="1019" y="102"/>
                    </a:lnTo>
                    <a:lnTo>
                      <a:pt x="1022" y="102"/>
                    </a:lnTo>
                    <a:lnTo>
                      <a:pt x="1022" y="125"/>
                    </a:lnTo>
                    <a:lnTo>
                      <a:pt x="1028" y="125"/>
                    </a:lnTo>
                    <a:lnTo>
                      <a:pt x="1032" y="125"/>
                    </a:lnTo>
                    <a:lnTo>
                      <a:pt x="1037" y="125"/>
                    </a:lnTo>
                    <a:lnTo>
                      <a:pt x="1048" y="125"/>
                    </a:lnTo>
                    <a:lnTo>
                      <a:pt x="1054" y="125"/>
                    </a:lnTo>
                    <a:lnTo>
                      <a:pt x="1058" y="125"/>
                    </a:lnTo>
                    <a:lnTo>
                      <a:pt x="1064" y="125"/>
                    </a:lnTo>
                    <a:lnTo>
                      <a:pt x="1066" y="125"/>
                    </a:lnTo>
                    <a:lnTo>
                      <a:pt x="1067" y="125"/>
                    </a:lnTo>
                    <a:lnTo>
                      <a:pt x="1072" y="125"/>
                    </a:lnTo>
                    <a:lnTo>
                      <a:pt x="1074" y="125"/>
                    </a:lnTo>
                    <a:lnTo>
                      <a:pt x="1077" y="125"/>
                    </a:lnTo>
                    <a:lnTo>
                      <a:pt x="1079" y="125"/>
                    </a:lnTo>
                    <a:lnTo>
                      <a:pt x="1082" y="125"/>
                    </a:lnTo>
                    <a:lnTo>
                      <a:pt x="1083" y="125"/>
                    </a:lnTo>
                    <a:lnTo>
                      <a:pt x="1091" y="125"/>
                    </a:lnTo>
                    <a:lnTo>
                      <a:pt x="1095" y="125"/>
                    </a:lnTo>
                    <a:lnTo>
                      <a:pt x="1098" y="125"/>
                    </a:lnTo>
                    <a:lnTo>
                      <a:pt x="1101" y="125"/>
                    </a:lnTo>
                    <a:lnTo>
                      <a:pt x="1110" y="125"/>
                    </a:lnTo>
                    <a:lnTo>
                      <a:pt x="1113" y="125"/>
                    </a:lnTo>
                    <a:lnTo>
                      <a:pt x="1134" y="125"/>
                    </a:lnTo>
                    <a:lnTo>
                      <a:pt x="1161" y="125"/>
                    </a:lnTo>
                    <a:lnTo>
                      <a:pt x="1193" y="125"/>
                    </a:lnTo>
                    <a:lnTo>
                      <a:pt x="1216" y="125"/>
                    </a:lnTo>
                    <a:lnTo>
                      <a:pt x="1235" y="125"/>
                    </a:lnTo>
                    <a:lnTo>
                      <a:pt x="1285" y="125"/>
                    </a:lnTo>
                  </a:path>
                </a:pathLst>
              </a:custGeom>
              <a:noFill/>
              <a:ln w="28575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eaLnBrk="1" hangingPunct="1"/>
                <a:endParaRPr lang="ru-RU" sz="1800">
                  <a:latin typeface="Arial Unicode MS" charset="0"/>
                  <a:cs typeface="Arial" charset="0"/>
                </a:endParaRPr>
              </a:p>
            </p:txBody>
          </p:sp>
          <p:sp>
            <p:nvSpPr>
              <p:cNvPr id="26" name="Line 13"/>
              <p:cNvSpPr>
                <a:spLocks noChangeShapeType="1"/>
              </p:cNvSpPr>
              <p:nvPr/>
            </p:nvSpPr>
            <p:spPr bwMode="auto">
              <a:xfrm flipV="1">
                <a:off x="614" y="1306"/>
                <a:ext cx="1" cy="233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14"/>
              <p:cNvSpPr>
                <a:spLocks noChangeShapeType="1"/>
              </p:cNvSpPr>
              <p:nvPr/>
            </p:nvSpPr>
            <p:spPr bwMode="auto">
              <a:xfrm flipH="1">
                <a:off x="566" y="3546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Rectangle 15"/>
              <p:cNvSpPr>
                <a:spLocks noChangeArrowheads="1"/>
              </p:cNvSpPr>
              <p:nvPr/>
            </p:nvSpPr>
            <p:spPr bwMode="auto">
              <a:xfrm>
                <a:off x="290" y="3465"/>
                <a:ext cx="25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   0</a:t>
                </a:r>
                <a:endParaRPr lang="el-GR" sz="1800">
                  <a:latin typeface="Arial Unicode MS" charset="0"/>
                  <a:cs typeface="Arial" charset="0"/>
                </a:endParaRPr>
              </a:p>
            </p:txBody>
          </p:sp>
          <p:sp>
            <p:nvSpPr>
              <p:cNvPr id="29" name="Line 16"/>
              <p:cNvSpPr>
                <a:spLocks noChangeShapeType="1"/>
              </p:cNvSpPr>
              <p:nvPr/>
            </p:nvSpPr>
            <p:spPr bwMode="auto">
              <a:xfrm flipH="1">
                <a:off x="566" y="3111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290" y="3023"/>
                <a:ext cx="25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0.2</a:t>
                </a:r>
              </a:p>
            </p:txBody>
          </p:sp>
          <p:sp>
            <p:nvSpPr>
              <p:cNvPr id="31" name="Line 18"/>
              <p:cNvSpPr>
                <a:spLocks noChangeShapeType="1"/>
              </p:cNvSpPr>
              <p:nvPr/>
            </p:nvSpPr>
            <p:spPr bwMode="auto">
              <a:xfrm flipH="1">
                <a:off x="566" y="2675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Rectangle 19"/>
              <p:cNvSpPr>
                <a:spLocks noChangeArrowheads="1"/>
              </p:cNvSpPr>
              <p:nvPr/>
            </p:nvSpPr>
            <p:spPr bwMode="auto">
              <a:xfrm>
                <a:off x="290" y="2604"/>
                <a:ext cx="25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0.4</a:t>
                </a:r>
              </a:p>
            </p:txBody>
          </p:sp>
          <p:sp>
            <p:nvSpPr>
              <p:cNvPr id="33" name="Line 20"/>
              <p:cNvSpPr>
                <a:spLocks noChangeShapeType="1"/>
              </p:cNvSpPr>
              <p:nvPr/>
            </p:nvSpPr>
            <p:spPr bwMode="auto">
              <a:xfrm flipH="1">
                <a:off x="566" y="2242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247" y="2161"/>
                <a:ext cx="299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0.6</a:t>
                </a:r>
              </a:p>
            </p:txBody>
          </p:sp>
          <p:sp>
            <p:nvSpPr>
              <p:cNvPr id="35" name="Line 22"/>
              <p:cNvSpPr>
                <a:spLocks noChangeShapeType="1"/>
              </p:cNvSpPr>
              <p:nvPr/>
            </p:nvSpPr>
            <p:spPr bwMode="auto">
              <a:xfrm flipH="1">
                <a:off x="566" y="1807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Rectangle 23"/>
              <p:cNvSpPr>
                <a:spLocks noChangeArrowheads="1"/>
              </p:cNvSpPr>
              <p:nvPr/>
            </p:nvSpPr>
            <p:spPr bwMode="auto">
              <a:xfrm>
                <a:off x="290" y="1742"/>
                <a:ext cx="256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0.8</a:t>
                </a:r>
              </a:p>
            </p:txBody>
          </p:sp>
          <p:sp>
            <p:nvSpPr>
              <p:cNvPr id="37" name="Line 24"/>
              <p:cNvSpPr>
                <a:spLocks noChangeShapeType="1"/>
              </p:cNvSpPr>
              <p:nvPr/>
            </p:nvSpPr>
            <p:spPr bwMode="auto">
              <a:xfrm flipH="1">
                <a:off x="566" y="1371"/>
                <a:ext cx="5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>
                <a:off x="461" y="1288"/>
                <a:ext cx="85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 eaLnBrk="1" hangingPunct="1"/>
                <a:r>
                  <a:rPr lang="el-GR" sz="1800">
                    <a:latin typeface="Arial Unicode MS" charset="0"/>
                    <a:cs typeface="Arial" charset="0"/>
                  </a:rPr>
                  <a:t>1</a:t>
                </a:r>
              </a:p>
            </p:txBody>
          </p:sp>
          <p:sp>
            <p:nvSpPr>
              <p:cNvPr id="39" name="Rectangle 26"/>
              <p:cNvSpPr>
                <a:spLocks noChangeArrowheads="1"/>
              </p:cNvSpPr>
              <p:nvPr/>
            </p:nvSpPr>
            <p:spPr bwMode="auto">
              <a:xfrm rot="-5400000">
                <a:off x="-398" y="2342"/>
                <a:ext cx="1233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ru-RU" sz="1800" b="1">
                    <a:latin typeface="Arial Unicode MS" charset="0"/>
                    <a:cs typeface="Arial" charset="0"/>
                  </a:rPr>
                  <a:t>Выживаемость</a:t>
                </a:r>
                <a:r>
                  <a:rPr lang="en-GB" sz="1800" b="1">
                    <a:latin typeface="Arial Unicode MS" charset="0"/>
                    <a:cs typeface="Arial" charset="0"/>
                  </a:rPr>
                  <a:t>*</a:t>
                </a:r>
                <a:endParaRPr lang="el-GR" sz="1800" b="1">
                  <a:latin typeface="Arial Unicode MS" charset="0"/>
                  <a:cs typeface="Arial" charset="0"/>
                </a:endParaRPr>
              </a:p>
            </p:txBody>
          </p:sp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>
                <a:off x="614" y="3611"/>
                <a:ext cx="452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Line 28"/>
              <p:cNvSpPr>
                <a:spLocks noChangeShapeType="1"/>
              </p:cNvSpPr>
              <p:nvPr/>
            </p:nvSpPr>
            <p:spPr bwMode="auto">
              <a:xfrm>
                <a:off x="686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624" y="3674"/>
                <a:ext cx="128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0</a:t>
                </a:r>
              </a:p>
            </p:txBody>
          </p:sp>
          <p:sp>
            <p:nvSpPr>
              <p:cNvPr id="43" name="Line 30"/>
              <p:cNvSpPr>
                <a:spLocks noChangeShapeType="1"/>
              </p:cNvSpPr>
              <p:nvPr/>
            </p:nvSpPr>
            <p:spPr bwMode="auto">
              <a:xfrm>
                <a:off x="1455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Rectangle 31"/>
              <p:cNvSpPr>
                <a:spLocks noChangeArrowheads="1"/>
              </p:cNvSpPr>
              <p:nvPr/>
            </p:nvSpPr>
            <p:spPr bwMode="auto">
              <a:xfrm>
                <a:off x="1358" y="3674"/>
                <a:ext cx="21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10</a:t>
                </a:r>
              </a:p>
            </p:txBody>
          </p:sp>
          <p:sp>
            <p:nvSpPr>
              <p:cNvPr id="45" name="Line 32"/>
              <p:cNvSpPr>
                <a:spLocks noChangeShapeType="1"/>
              </p:cNvSpPr>
              <p:nvPr/>
            </p:nvSpPr>
            <p:spPr bwMode="auto">
              <a:xfrm>
                <a:off x="2227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Rectangle 33"/>
              <p:cNvSpPr>
                <a:spLocks noChangeArrowheads="1"/>
              </p:cNvSpPr>
              <p:nvPr/>
            </p:nvSpPr>
            <p:spPr bwMode="auto">
              <a:xfrm>
                <a:off x="2130" y="3674"/>
                <a:ext cx="21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20</a:t>
                </a:r>
              </a:p>
            </p:txBody>
          </p:sp>
          <p:sp>
            <p:nvSpPr>
              <p:cNvPr id="47" name="Line 34"/>
              <p:cNvSpPr>
                <a:spLocks noChangeShapeType="1"/>
              </p:cNvSpPr>
              <p:nvPr/>
            </p:nvSpPr>
            <p:spPr bwMode="auto">
              <a:xfrm>
                <a:off x="2995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Rectangle 35"/>
              <p:cNvSpPr>
                <a:spLocks noChangeArrowheads="1"/>
              </p:cNvSpPr>
              <p:nvPr/>
            </p:nvSpPr>
            <p:spPr bwMode="auto">
              <a:xfrm>
                <a:off x="2898" y="3674"/>
                <a:ext cx="21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30</a:t>
                </a:r>
              </a:p>
            </p:txBody>
          </p:sp>
          <p:sp>
            <p:nvSpPr>
              <p:cNvPr id="49" name="Line 36"/>
              <p:cNvSpPr>
                <a:spLocks noChangeShapeType="1"/>
              </p:cNvSpPr>
              <p:nvPr/>
            </p:nvSpPr>
            <p:spPr bwMode="auto">
              <a:xfrm>
                <a:off x="3764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Rectangle 37"/>
              <p:cNvSpPr>
                <a:spLocks noChangeArrowheads="1"/>
              </p:cNvSpPr>
              <p:nvPr/>
            </p:nvSpPr>
            <p:spPr bwMode="auto">
              <a:xfrm>
                <a:off x="3668" y="3674"/>
                <a:ext cx="21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40</a:t>
                </a:r>
              </a:p>
            </p:txBody>
          </p:sp>
          <p:sp>
            <p:nvSpPr>
              <p:cNvPr id="51" name="Line 38"/>
              <p:cNvSpPr>
                <a:spLocks noChangeShapeType="1"/>
              </p:cNvSpPr>
              <p:nvPr/>
            </p:nvSpPr>
            <p:spPr bwMode="auto">
              <a:xfrm>
                <a:off x="4536" y="3611"/>
                <a:ext cx="1" cy="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Rectangle 39"/>
              <p:cNvSpPr>
                <a:spLocks noChangeArrowheads="1"/>
              </p:cNvSpPr>
              <p:nvPr/>
            </p:nvSpPr>
            <p:spPr bwMode="auto">
              <a:xfrm>
                <a:off x="4439" y="3674"/>
                <a:ext cx="213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1" hangingPunct="1"/>
                <a:r>
                  <a:rPr lang="en-GB" sz="1800">
                    <a:latin typeface="Arial Unicode MS" charset="0"/>
                    <a:cs typeface="Arial" charset="0"/>
                  </a:rPr>
                  <a:t> </a:t>
                </a:r>
                <a:r>
                  <a:rPr lang="el-GR" sz="1800">
                    <a:latin typeface="Arial Unicode MS" charset="0"/>
                    <a:cs typeface="Arial" charset="0"/>
                  </a:rPr>
                  <a:t>50</a:t>
                </a:r>
              </a:p>
            </p:txBody>
          </p:sp>
          <p:sp>
            <p:nvSpPr>
              <p:cNvPr id="53" name="Line 40"/>
              <p:cNvSpPr>
                <a:spLocks noChangeShapeType="1"/>
              </p:cNvSpPr>
              <p:nvPr/>
            </p:nvSpPr>
            <p:spPr bwMode="auto">
              <a:xfrm flipV="1">
                <a:off x="3757" y="1300"/>
                <a:ext cx="1" cy="2334"/>
              </a:xfrm>
              <a:prstGeom prst="line">
                <a:avLst/>
              </a:prstGeom>
              <a:noFill/>
              <a:ln w="222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4" name="Text Box 41"/>
          <p:cNvSpPr txBox="1">
            <a:spLocks noChangeArrowheads="1"/>
          </p:cNvSpPr>
          <p:nvPr/>
        </p:nvSpPr>
        <p:spPr bwMode="auto">
          <a:xfrm>
            <a:off x="419123" y="6547550"/>
            <a:ext cx="28654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9pPr>
          </a:lstStyle>
          <a:p>
            <a:pPr algn="r"/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Arial Unicode MS" charset="0"/>
                <a:cs typeface="Arial" charset="0"/>
              </a:rPr>
              <a:t>Ladis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 Unicode MS" charset="0"/>
                <a:cs typeface="Arial" charset="0"/>
              </a:rPr>
              <a:t> V, et al. Ann N Y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latin typeface="Arial Unicode MS" charset="0"/>
                <a:cs typeface="Arial" charset="0"/>
              </a:rPr>
              <a:t>Acad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 Unicode MS" charset="0"/>
                <a:cs typeface="Arial" charset="0"/>
              </a:rPr>
              <a:t> Sci. 2005;1054:445-50</a:t>
            </a:r>
            <a:r>
              <a:rPr lang="en-US" sz="900" dirty="0">
                <a:latin typeface="Arial Unicode MS" charset="0"/>
                <a:cs typeface="Arial" charset="0"/>
              </a:rPr>
              <a:t>.</a:t>
            </a:r>
            <a:endParaRPr lang="el-GR" sz="900" dirty="0">
              <a:latin typeface="Arial Unicode MS" charset="0"/>
              <a:cs typeface="Arial" charset="0"/>
            </a:endParaRPr>
          </a:p>
        </p:txBody>
      </p:sp>
      <p:sp>
        <p:nvSpPr>
          <p:cNvPr id="55" name="Rectangle 42"/>
          <p:cNvSpPr>
            <a:spLocks noChangeArrowheads="1"/>
          </p:cNvSpPr>
          <p:nvPr/>
        </p:nvSpPr>
        <p:spPr bwMode="auto">
          <a:xfrm>
            <a:off x="300038" y="1392377"/>
            <a:ext cx="85772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400" b="1" dirty="0">
                <a:latin typeface="Arial Unicode MS" charset="0"/>
                <a:cs typeface="Arial" charset="0"/>
              </a:rPr>
              <a:t>647 </a:t>
            </a:r>
            <a:r>
              <a:rPr lang="ru-RU" sz="1400" b="1" dirty="0">
                <a:latin typeface="Arial Unicode MS" charset="0"/>
                <a:cs typeface="Arial" charset="0"/>
              </a:rPr>
              <a:t>больных с большой формой </a:t>
            </a:r>
            <a:r>
              <a:rPr lang="el-GR" sz="1400" b="1" dirty="0">
                <a:latin typeface="Arial Unicode MS" charset="0"/>
                <a:cs typeface="Arial" charset="0"/>
              </a:rPr>
              <a:t>β</a:t>
            </a:r>
            <a:r>
              <a:rPr lang="en-GB" sz="1400" b="1" dirty="0">
                <a:latin typeface="Arial Unicode MS" charset="0"/>
                <a:cs typeface="Arial" charset="0"/>
              </a:rPr>
              <a:t>-</a:t>
            </a:r>
            <a:r>
              <a:rPr lang="ru-RU" sz="1400" b="1" dirty="0">
                <a:latin typeface="Arial" charset="0"/>
                <a:cs typeface="Arial" charset="0"/>
              </a:rPr>
              <a:t>талассемии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419123" y="6103960"/>
            <a:ext cx="221773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Arial" charset="0"/>
              </a:defRPr>
            </a:lvl9pPr>
          </a:lstStyle>
          <a:p>
            <a:pPr algn="ctr" eaLnBrk="1" hangingPunct="1"/>
            <a:r>
              <a:rPr lang="en-GB" sz="900" dirty="0">
                <a:latin typeface="Arial Unicode MS" charset="0"/>
                <a:cs typeface="Arial" charset="0"/>
              </a:rPr>
              <a:t>*Estimated using </a:t>
            </a:r>
            <a:r>
              <a:rPr lang="en-US" sz="900" dirty="0">
                <a:latin typeface="Arial Unicode MS" charset="0"/>
                <a:cs typeface="Arial" charset="0"/>
              </a:rPr>
              <a:t>Kaplan-Meier method.</a:t>
            </a:r>
            <a:endParaRPr lang="en-GB" sz="900" dirty="0">
              <a:latin typeface="Arial Unicode MS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8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972929" y="184025"/>
            <a:ext cx="7295699" cy="935845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996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000" b="1" dirty="0" smtClean="0">
                <a:solidFill>
                  <a:srgbClr val="025288"/>
                </a:solidFill>
              </a:rPr>
              <a:t>Перегрузка железом при β-талассемии</a:t>
            </a:r>
            <a:endParaRPr lang="ru-RU" sz="3000" b="1" dirty="0">
              <a:solidFill>
                <a:srgbClr val="025288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491990" y="3745282"/>
            <a:ext cx="1" cy="3049843"/>
          </a:xfrm>
          <a:prstGeom prst="line">
            <a:avLst/>
          </a:prstGeom>
          <a:ln w="571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49287" y="5475514"/>
            <a:ext cx="47826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Rounded Rectangle 7"/>
          <p:cNvSpPr/>
          <p:nvPr/>
        </p:nvSpPr>
        <p:spPr bwMode="auto">
          <a:xfrm>
            <a:off x="5113676" y="1242108"/>
            <a:ext cx="1211262" cy="4240212"/>
          </a:xfrm>
          <a:prstGeom prst="roundRect">
            <a:avLst/>
          </a:prstGeom>
          <a:gradFill>
            <a:gsLst>
              <a:gs pos="0">
                <a:srgbClr val="FF0000"/>
              </a:gs>
              <a:gs pos="52000">
                <a:schemeClr val="accent1"/>
              </a:gs>
              <a:gs pos="100000">
                <a:srgbClr val="00B050"/>
              </a:gs>
            </a:gsLst>
            <a:lin ang="5400000" scaled="1"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5062876" y="4361545"/>
            <a:ext cx="13668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1.8 </a:t>
            </a:r>
            <a:r>
              <a:rPr kumimoji="0" lang="ru-RU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мг/г с.в.</a:t>
            </a:r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6672601" y="4689178"/>
            <a:ext cx="23907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6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Нормальная функция</a:t>
            </a:r>
          </a:p>
          <a:p>
            <a:r>
              <a:rPr kumimoji="0" lang="ru-RU" sz="16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печени</a:t>
            </a:r>
            <a:endParaRPr kumimoji="0" lang="en-US" sz="16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5177176" y="3474133"/>
            <a:ext cx="1196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6 </a:t>
            </a:r>
            <a:r>
              <a:rPr kumimoji="0" lang="ru-RU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мг/г с.в.</a:t>
            </a:r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5177176" y="3186795"/>
            <a:ext cx="1196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7 </a:t>
            </a:r>
            <a:r>
              <a:rPr kumimoji="0" lang="ru-RU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мг\г с.в.</a:t>
            </a:r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2" name="Right Brace 19"/>
          <p:cNvSpPr>
            <a:spLocks/>
          </p:cNvSpPr>
          <p:nvPr/>
        </p:nvSpPr>
        <p:spPr bwMode="auto">
          <a:xfrm>
            <a:off x="6386851" y="4531408"/>
            <a:ext cx="223837" cy="842962"/>
          </a:xfrm>
          <a:prstGeom prst="rightBrace">
            <a:avLst>
              <a:gd name="adj1" fmla="val 8334"/>
              <a:gd name="adj2" fmla="val 50000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6664663" y="3491595"/>
            <a:ext cx="23129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en-US" sz="1200" b="1" dirty="0">
                <a:solidFill>
                  <a:srgbClr val="EC8026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легочная гипертензия</a:t>
            </a:r>
            <a:endParaRPr kumimoji="0" lang="en-US" sz="12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en-US" sz="1200" b="1" dirty="0">
                <a:solidFill>
                  <a:srgbClr val="EC8026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гипотиреоз</a:t>
            </a:r>
            <a:endParaRPr kumimoji="0" lang="en-US" sz="12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en-US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200" b="1" dirty="0" err="1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гипогонадизм</a:t>
            </a:r>
            <a:endParaRPr kumimoji="0" lang="en-US" sz="12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en-US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другие эндокринные  	осложнения</a:t>
            </a:r>
            <a:r>
              <a:rPr kumimoji="0" lang="en-US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77176" y="2567670"/>
            <a:ext cx="1196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9 </a:t>
            </a:r>
            <a:r>
              <a:rPr kumimoji="0" lang="ru-RU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мг/г с.в.</a:t>
            </a:r>
            <a:r>
              <a:rPr kumimoji="0" lang="en-US" sz="1600" b="1">
                <a:solidFill>
                  <a:srgbClr val="FFFFFF"/>
                </a:solidFill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82665" y="1377090"/>
            <a:ext cx="19859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kumimoji="0" lang="ru-RU" sz="1600" b="1" u="sng" dirty="0">
                <a:solidFill>
                  <a:srgbClr val="007FA1"/>
                </a:solidFill>
                <a:ea typeface="ヒラギノ角ゴ Pro W3" charset="0"/>
                <a:cs typeface="ヒラギノ角ゴ Pro W3" charset="0"/>
              </a:rPr>
              <a:t>РИСК РАЗВИТИЯ</a:t>
            </a:r>
            <a:r>
              <a:rPr kumimoji="0" lang="en-US" sz="1600" b="1" u="sng" baseline="30000" dirty="0">
                <a:solidFill>
                  <a:srgbClr val="007FA1"/>
                </a:solidFill>
                <a:ea typeface="ヒラギノ角ゴ Pro W3" charset="0"/>
                <a:cs typeface="ヒラギノ角ゴ Pro W3" charset="0"/>
              </a:rPr>
              <a:t>3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661488" y="3113770"/>
            <a:ext cx="2171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ru-RU" sz="1200" b="1" dirty="0">
                <a:solidFill>
                  <a:srgbClr val="EC8026"/>
                </a:solidFill>
                <a:ea typeface="ヒラギノ角ゴ Pro W3" charset="0"/>
                <a:cs typeface="ヒラギノ角ゴ Pro W3" charset="0"/>
              </a:rPr>
              <a:t>тромбоз</a:t>
            </a:r>
            <a:endParaRPr kumimoji="0" lang="en-US" sz="12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  <a:p>
            <a:pPr algn="l">
              <a:buClr>
                <a:srgbClr val="D67321"/>
              </a:buClr>
              <a:buFont typeface="Wingdings" charset="0"/>
              <a:buChar char="§"/>
            </a:pPr>
            <a:r>
              <a:rPr kumimoji="0" lang="en-US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200" b="1" dirty="0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сосудистые осложнения</a:t>
            </a:r>
            <a:endParaRPr kumimoji="0" lang="en-US" sz="12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536076" y="2589895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buClr>
                <a:srgbClr val="D67321"/>
              </a:buClr>
              <a:buFont typeface="Wingdings" charset="0"/>
              <a:buChar char="§"/>
            </a:pPr>
            <a:r>
              <a:rPr kumimoji="0" lang="en-US" sz="1400" b="1" dirty="0">
                <a:solidFill>
                  <a:srgbClr val="EC8026"/>
                </a:solidFill>
                <a:ea typeface="ヒラギノ角ゴ Pro W3" charset="0"/>
                <a:cs typeface="ヒラギノ角ゴ Pro W3" charset="0"/>
              </a:rPr>
              <a:t> </a:t>
            </a:r>
            <a:r>
              <a:rPr kumimoji="0" lang="ru-RU" sz="1400" b="1" dirty="0" err="1">
                <a:solidFill>
                  <a:srgbClr val="000000"/>
                </a:solidFill>
                <a:ea typeface="ヒラギノ角ゴ Pro W3" charset="0"/>
                <a:cs typeface="ヒラギノ角ゴ Pro W3" charset="0"/>
              </a:rPr>
              <a:t>остеопороз</a:t>
            </a:r>
            <a:endParaRPr kumimoji="0" lang="en-US" sz="1400" b="1" dirty="0">
              <a:solidFill>
                <a:srgbClr val="000000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28" name="Right Brace 28"/>
          <p:cNvSpPr>
            <a:spLocks/>
          </p:cNvSpPr>
          <p:nvPr/>
        </p:nvSpPr>
        <p:spPr bwMode="auto">
          <a:xfrm flipH="1">
            <a:off x="6580526" y="3609070"/>
            <a:ext cx="146050" cy="539750"/>
          </a:xfrm>
          <a:prstGeom prst="rightBrace">
            <a:avLst>
              <a:gd name="adj1" fmla="val 0"/>
              <a:gd name="adj2" fmla="val 50000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Right Brace 29"/>
          <p:cNvSpPr>
            <a:spLocks/>
          </p:cNvSpPr>
          <p:nvPr/>
        </p:nvSpPr>
        <p:spPr bwMode="auto">
          <a:xfrm flipH="1">
            <a:off x="6577351" y="3221720"/>
            <a:ext cx="157162" cy="249238"/>
          </a:xfrm>
          <a:prstGeom prst="rightBrace">
            <a:avLst>
              <a:gd name="adj1" fmla="val 0"/>
              <a:gd name="adj2" fmla="val 50000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30" name="Straight Connector 38"/>
          <p:cNvCxnSpPr/>
          <p:nvPr/>
        </p:nvCxnSpPr>
        <p:spPr bwMode="auto">
          <a:xfrm>
            <a:off x="6313826" y="3351895"/>
            <a:ext cx="257175" cy="0"/>
          </a:xfrm>
          <a:prstGeom prst="line">
            <a:avLst/>
          </a:prstGeom>
          <a:ln w="19050"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Straight Connector 40"/>
          <p:cNvCxnSpPr/>
          <p:nvPr/>
        </p:nvCxnSpPr>
        <p:spPr bwMode="auto">
          <a:xfrm>
            <a:off x="6320176" y="3642408"/>
            <a:ext cx="250825" cy="231775"/>
          </a:xfrm>
          <a:prstGeom prst="line">
            <a:avLst/>
          </a:prstGeom>
          <a:ln w="19050"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42"/>
          <p:cNvCxnSpPr/>
          <p:nvPr/>
        </p:nvCxnSpPr>
        <p:spPr bwMode="auto">
          <a:xfrm>
            <a:off x="6339226" y="2737533"/>
            <a:ext cx="255587" cy="0"/>
          </a:xfrm>
          <a:prstGeom prst="line">
            <a:avLst/>
          </a:prstGeom>
          <a:ln w="19050">
            <a:prstDash val="sys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33" name="Group 32"/>
          <p:cNvGraphicFramePr>
            <a:graphicFrameLocks noGrp="1"/>
          </p:cNvGraphicFramePr>
          <p:nvPr>
            <p:extLst/>
          </p:nvPr>
        </p:nvGraphicFramePr>
        <p:xfrm>
          <a:off x="361951" y="1713639"/>
          <a:ext cx="4383087" cy="4891464"/>
        </p:xfrm>
        <a:graphic>
          <a:graphicData uri="http://schemas.openxmlformats.org/drawingml/2006/table">
            <a:tbl>
              <a:tblPr/>
              <a:tblGrid>
                <a:gridCol w="18478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4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04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5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nl-NL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FA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kumimoji="0" lang="el-G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β</a:t>
                      </a:r>
                      <a:r>
                        <a:rPr kumimoji="0" lang="en-GB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-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TI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FA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kumimoji="0" lang="el-G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β</a:t>
                      </a:r>
                      <a:r>
                        <a:rPr kumimoji="0" lang="en-GB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-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elvetica" charset="0"/>
                          <a:ea typeface="Arial" charset="0"/>
                          <a:cs typeface="Arial" charset="0"/>
                        </a:rPr>
                        <a:t>TM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FA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49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Taher </a:t>
                      </a: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et al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возраст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(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лет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LIC (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мг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Fe/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г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с.в.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)</a:t>
                      </a: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8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32.8 </a:t>
                      </a: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7.9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6349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15.0 </a:t>
                      </a: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6349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6349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7.4</a:t>
                      </a: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8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33.0 </a:t>
                      </a: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7.4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15.7 </a:t>
                      </a: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9.9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6349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89803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495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Origa </a:t>
                      </a:r>
                      <a:r>
                        <a:rPr kumimoji="0" 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et al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2007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возраст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(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лет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LIC (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мг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Fe/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г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с.в.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) </a:t>
                      </a: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7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20.0 ± 5.0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6349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11.3 ± 6</a:t>
                      </a: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7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23.0 ± 10.0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00413" algn="l"/>
                        </a:tabLst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11.8 ± 7</a:t>
                      </a:r>
                    </a:p>
                  </a:txBody>
                  <a:tcPr marL="66201" marR="66201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7F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8026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474165" y="6212514"/>
            <a:ext cx="37893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l"/>
            <a:r>
              <a:rPr kumimoji="0" lang="en-US" sz="600" baseline="300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1</a:t>
            </a:r>
            <a:r>
              <a:rPr kumimoji="0" lang="en-GB" sz="600" dirty="0" err="1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Taher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AT </a:t>
            </a:r>
            <a:r>
              <a:rPr kumimoji="0" lang="en-GB" sz="600" i="1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et al. Am J </a:t>
            </a:r>
            <a:r>
              <a:rPr kumimoji="0" lang="en-GB" sz="600" i="1" dirty="0" err="1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Hematol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2010;</a:t>
            </a:r>
            <a:r>
              <a:rPr kumimoji="0" lang="en-US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85:288–290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;</a:t>
            </a:r>
            <a:endParaRPr kumimoji="0" lang="ru-RU" sz="600" dirty="0">
              <a:solidFill>
                <a:schemeClr val="bg1">
                  <a:lumMod val="65000"/>
                </a:schemeClr>
              </a:solidFill>
              <a:ea typeface="ヒラギノ角ゴ Pro W3" charset="0"/>
              <a:cs typeface="ヒラギノ角ゴ Pro W3" charset="0"/>
            </a:endParaRPr>
          </a:p>
          <a:p>
            <a:pPr algn="l"/>
            <a:r>
              <a:rPr kumimoji="0" lang="en-GB" sz="600" baseline="300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2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Origa R </a:t>
            </a:r>
            <a:r>
              <a:rPr kumimoji="0" lang="en-GB" sz="600" i="1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et al. </a:t>
            </a:r>
            <a:r>
              <a:rPr kumimoji="0" lang="en-GB" sz="600" i="1" dirty="0" err="1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Haematologica</a:t>
            </a:r>
            <a:r>
              <a:rPr kumimoji="0" lang="en-GB" sz="600" i="1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.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2007;92:583–588;</a:t>
            </a:r>
            <a:r>
              <a:rPr kumimoji="0" lang="en-GB" sz="600" baseline="300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</a:t>
            </a:r>
            <a:endParaRPr kumimoji="0" lang="ru-RU" sz="600" baseline="30000" dirty="0">
              <a:solidFill>
                <a:schemeClr val="bg1">
                  <a:lumMod val="65000"/>
                </a:schemeClr>
              </a:solidFill>
              <a:ea typeface="ヒラギノ角ゴ Pro W3" charset="0"/>
              <a:cs typeface="ヒラギノ角ゴ Pro W3" charset="0"/>
            </a:endParaRPr>
          </a:p>
          <a:p>
            <a:pPr algn="l"/>
            <a:r>
              <a:rPr kumimoji="0" lang="en-GB" sz="600" baseline="300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3</a:t>
            </a:r>
            <a:r>
              <a:rPr kumimoji="0" lang="en-US" sz="600" dirty="0" err="1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Musallam</a:t>
            </a:r>
            <a:r>
              <a:rPr kumimoji="0" lang="en-US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KM </a:t>
            </a:r>
            <a:r>
              <a:rPr kumimoji="0" lang="en-US" sz="600" i="1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et al. </a:t>
            </a:r>
            <a:r>
              <a:rPr kumimoji="0" lang="en-US" sz="600" i="1" dirty="0" err="1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Haematologica</a:t>
            </a:r>
            <a:r>
              <a:rPr kumimoji="0" lang="en-US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 2011;</a:t>
            </a:r>
            <a:r>
              <a:rPr kumimoji="0" lang="en-GB" sz="600" dirty="0">
                <a:solidFill>
                  <a:schemeClr val="bg1">
                    <a:lumMod val="65000"/>
                  </a:schemeClr>
                </a:solidFill>
                <a:ea typeface="ヒラギノ角ゴ Pro W3" charset="0"/>
                <a:cs typeface="ヒラギノ角ゴ Pro W3" charset="0"/>
              </a:rPr>
              <a:t>96:1605–1612</a:t>
            </a:r>
            <a:endParaRPr kumimoji="0" lang="en-US" sz="600" dirty="0">
              <a:solidFill>
                <a:schemeClr val="bg1">
                  <a:lumMod val="65000"/>
                </a:schemeClr>
              </a:solidFill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38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igner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148138" y="77164"/>
            <a:ext cx="1163966" cy="115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93519" y="6255303"/>
            <a:ext cx="7177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buAutoNum type="arabicPeriod"/>
              <a:defRPr/>
            </a:pP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</a:rPr>
              <a:t>Rund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D,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E. Beta-thalassemia. 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N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Engl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 J Med.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2005;353(11):1135-1146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M-D, Cohen A,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International Federation; Russian edition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ru-RU" sz="800" dirty="0" smtClean="0">
                <a:solidFill>
                  <a:schemeClr val="bg1">
                    <a:lumMod val="50000"/>
                  </a:schemeClr>
                </a:solidFill>
              </a:rPr>
              <a:t>, р.18-30</a:t>
            </a:r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Shemin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D. and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Rittenberg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D. The life span of the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human</a:t>
            </a:r>
            <a:r>
              <a:rPr lang="az-Latn-AZ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red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blood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cell.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J. Biol. Chem. 1946, 166:627-636.</a:t>
            </a:r>
            <a:r>
              <a:rPr lang="ru-RU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2083373" y="259278"/>
            <a:ext cx="6129500" cy="14507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lang="ru-RU" sz="3200" b="1" i="1" dirty="0" err="1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Спленэктомия</a:t>
            </a:r>
            <a:r>
              <a:rPr lang="ru-RU" sz="3200" b="1" i="1" dirty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при </a:t>
            </a:r>
            <a:r>
              <a:rPr lang="el-GR" sz="3200" b="1" i="1" dirty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β-</a:t>
            </a:r>
            <a:r>
              <a:rPr lang="ru-RU" sz="3200" b="1" i="1" dirty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талассемии</a:t>
            </a:r>
          </a:p>
        </p:txBody>
      </p:sp>
      <p:sp>
        <p:nvSpPr>
          <p:cNvPr id="13" name="Объект 1"/>
          <p:cNvSpPr txBox="1">
            <a:spLocks/>
          </p:cNvSpPr>
          <p:nvPr/>
        </p:nvSpPr>
        <p:spPr>
          <a:xfrm>
            <a:off x="148137" y="1340948"/>
            <a:ext cx="8828437" cy="4914355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/>
              <a:t>Многим больным большой талассемией требуется проведение </a:t>
            </a:r>
            <a:r>
              <a:rPr lang="ru-RU" sz="1600" b="1" dirty="0" err="1" smtClean="0"/>
              <a:t>спленэктомии</a:t>
            </a:r>
            <a:r>
              <a:rPr lang="ru-RU" sz="1600" b="1" dirty="0" smtClean="0"/>
              <a:t>. </a:t>
            </a:r>
          </a:p>
          <a:p>
            <a:r>
              <a:rPr lang="ru-RU" sz="1600" b="1" dirty="0" smtClean="0"/>
              <a:t>Однако оптимальное клиническое лечение , т.е. проведение </a:t>
            </a:r>
            <a:r>
              <a:rPr lang="ru-RU" sz="1600" b="1" dirty="0" err="1" smtClean="0"/>
              <a:t>хелаторной</a:t>
            </a:r>
            <a:r>
              <a:rPr lang="ru-RU" sz="1600" b="1" dirty="0" smtClean="0"/>
              <a:t> терапии  может отложить или даже  предотвратить </a:t>
            </a:r>
            <a:r>
              <a:rPr lang="ru-RU" sz="1600" b="1" dirty="0" err="1" smtClean="0"/>
              <a:t>гиперспленизм</a:t>
            </a:r>
            <a:r>
              <a:rPr lang="ru-RU" sz="1600" b="1" dirty="0" smtClean="0"/>
              <a:t>, что, соответственно, повысит эффективность </a:t>
            </a:r>
            <a:r>
              <a:rPr lang="ru-RU" sz="1600" b="1" dirty="0" err="1" smtClean="0"/>
              <a:t>трансфузионной</a:t>
            </a:r>
            <a:r>
              <a:rPr lang="ru-RU" sz="1600" b="1" dirty="0" smtClean="0"/>
              <a:t> терапии и снизит необходимость в </a:t>
            </a:r>
            <a:r>
              <a:rPr lang="ru-RU" sz="1600" b="1" dirty="0" err="1" smtClean="0"/>
              <a:t>спленэктомии</a:t>
            </a:r>
            <a:r>
              <a:rPr lang="ru-RU" sz="1600" b="1" dirty="0" smtClean="0"/>
              <a:t>.</a:t>
            </a:r>
          </a:p>
          <a:p>
            <a:r>
              <a:rPr lang="ru-RU" sz="1600" b="1" dirty="0" smtClean="0"/>
              <a:t> Возможность и необходимость проведения </a:t>
            </a:r>
            <a:r>
              <a:rPr lang="ru-RU" sz="1600" b="1" dirty="0" err="1" smtClean="0"/>
              <a:t>спленэктомии</a:t>
            </a:r>
            <a:r>
              <a:rPr lang="ru-RU" sz="1600" b="1" dirty="0" smtClean="0"/>
              <a:t> должна рассматриваться в следующих случаях:</a:t>
            </a:r>
          </a:p>
          <a:p>
            <a:r>
              <a:rPr lang="ru-RU" sz="1600" b="1" dirty="0" smtClean="0"/>
              <a:t> а) ежегодные потребности в крови в 1,5 раза превышают потребности пациентов, которым была проведена </a:t>
            </a:r>
            <a:r>
              <a:rPr lang="ru-RU" sz="1600" b="1" dirty="0" err="1" smtClean="0"/>
              <a:t>спленэктомия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 б) увеличение селезенки сопровождается такими симптомами, как боль в верхнем квадранте или чувство быстрого насыщения. Тяжелая </a:t>
            </a:r>
            <a:r>
              <a:rPr lang="ru-RU" sz="1600" b="1" dirty="0" err="1" smtClean="0"/>
              <a:t>спленомегалия</a:t>
            </a:r>
            <a:r>
              <a:rPr lang="ru-RU" sz="1600" b="1" dirty="0" smtClean="0"/>
              <a:t> приводит к опасениям по поводу возможного разрыва селезенки;</a:t>
            </a:r>
          </a:p>
          <a:p>
            <a:r>
              <a:rPr lang="ru-RU" sz="1600" b="1" dirty="0" smtClean="0"/>
              <a:t>в) лейкопения или тромбоцитопения вследствие </a:t>
            </a:r>
            <a:r>
              <a:rPr lang="ru-RU" sz="1600" b="1" dirty="0" err="1" smtClean="0"/>
              <a:t>гиперспленизма</a:t>
            </a:r>
            <a:r>
              <a:rPr lang="ru-RU" sz="1600" b="1" dirty="0" smtClean="0"/>
              <a:t> приводит к клиническим проблемам (например, рецидив бактериальной инфекции или кровотечение). </a:t>
            </a:r>
          </a:p>
          <a:p>
            <a:r>
              <a:rPr lang="ru-RU" sz="1600" b="1" dirty="0" smtClean="0"/>
              <a:t>Рекомендуется отложить проведение </a:t>
            </a:r>
            <a:r>
              <a:rPr lang="ru-RU" sz="1600" b="1" dirty="0" err="1" smtClean="0"/>
              <a:t>спленэктомии</a:t>
            </a:r>
            <a:r>
              <a:rPr lang="ru-RU" sz="1600" b="1" dirty="0" smtClean="0"/>
              <a:t>, пока пациенты не достигнут, как минимум, пятилетнего возраста из-за повышенного риска генерализированного сепсиса при проведении </a:t>
            </a:r>
            <a:r>
              <a:rPr lang="ru-RU" sz="1600" b="1" dirty="0" err="1" smtClean="0"/>
              <a:t>спленэктомии</a:t>
            </a:r>
            <a:r>
              <a:rPr lang="ru-RU" sz="1600" b="1" dirty="0" smtClean="0"/>
              <a:t> пациентам младше этого возраста.</a:t>
            </a:r>
            <a:endParaRPr lang="ru-RU" sz="1600" b="1" dirty="0"/>
          </a:p>
        </p:txBody>
      </p:sp>
    </p:spTree>
    <p:extLst>
      <p:ext uri="{BB962C8B-B14F-4D97-AF65-F5344CB8AC3E}">
        <p14:creationId xmlns="" xmlns:p14="http://schemas.microsoft.com/office/powerpoint/2010/main" val="24669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oigner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375274" y="294613"/>
            <a:ext cx="1163966" cy="115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269875" y="686837"/>
            <a:ext cx="4531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1D665A"/>
                </a:solidFill>
              </a:rPr>
              <a:t>Почему нужна </a:t>
            </a:r>
            <a:r>
              <a:rPr lang="ru-RU" sz="3200" b="1" i="1" dirty="0" err="1" smtClean="0">
                <a:solidFill>
                  <a:srgbClr val="1D665A"/>
                </a:solidFill>
              </a:rPr>
              <a:t>хелация</a:t>
            </a:r>
            <a:r>
              <a:rPr lang="ru-RU" sz="3200" b="1" i="1" dirty="0" smtClean="0">
                <a:solidFill>
                  <a:srgbClr val="1D665A"/>
                </a:solidFill>
              </a:rPr>
              <a:t>?</a:t>
            </a:r>
            <a:endParaRPr lang="ru-RU" sz="3200" b="1" i="1" dirty="0">
              <a:solidFill>
                <a:srgbClr val="1D665A"/>
              </a:solidFill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857249" y="1573276"/>
            <a:ext cx="7696201" cy="370357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1 единица эритроцитарной масссы </a:t>
            </a:r>
            <a:r>
              <a:rPr lang="ru-RU" sz="2400" dirty="0">
                <a:solidFill>
                  <a:srgbClr val="C00000"/>
                </a:solidFill>
                <a:latin typeface="Cambria" panose="02040503050406030204" pitchFamily="18" charset="0"/>
              </a:rPr>
              <a:t>содержит ~200 мг </a:t>
            </a: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железа</a:t>
            </a:r>
            <a:r>
              <a:rPr lang="ru-RU" sz="2400" baseline="300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1,3</a:t>
            </a:r>
            <a:endParaRPr lang="ru-RU" sz="2400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ru-RU" sz="2400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В организме человека не существует природного механизма выведения избыточного железа</a:t>
            </a:r>
            <a:r>
              <a:rPr lang="ru-RU" sz="2400" baseline="300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2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ru-RU" sz="2400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При </a:t>
            </a:r>
            <a:r>
              <a:rPr lang="ru-RU" sz="2400" dirty="0" err="1">
                <a:solidFill>
                  <a:srgbClr val="C00000"/>
                </a:solidFill>
                <a:latin typeface="Cambria" panose="02040503050406030204" pitchFamily="18" charset="0"/>
              </a:rPr>
              <a:t>талассемиях</a:t>
            </a:r>
            <a:r>
              <a:rPr lang="ru-RU" sz="2400" dirty="0">
                <a:solidFill>
                  <a:srgbClr val="C00000"/>
                </a:solidFill>
                <a:latin typeface="Cambria" panose="02040503050406030204" pitchFamily="18" charset="0"/>
              </a:rPr>
              <a:t> эритроциты погибают и высвобождают </a:t>
            </a:r>
            <a:r>
              <a:rPr lang="ru-RU" sz="2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железо</a:t>
            </a:r>
            <a:r>
              <a:rPr lang="ru-RU" sz="2400" baseline="300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2,3</a:t>
            </a:r>
            <a:endParaRPr lang="fr-FR" sz="2400" baseline="300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3519" y="5892889"/>
            <a:ext cx="717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buAutoNum type="arabicPeriod"/>
              <a:defRPr/>
            </a:pP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M-D, Cohen A,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International Federation; Russian edition 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ru-RU" sz="700" dirty="0" smtClean="0">
                <a:solidFill>
                  <a:schemeClr val="bg1">
                    <a:lumMod val="50000"/>
                  </a:schemeClr>
                </a:solidFill>
              </a:rPr>
              <a:t> р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p. </a:t>
            </a:r>
            <a:r>
              <a:rPr lang="ru-RU" sz="700" dirty="0" smtClean="0">
                <a:solidFill>
                  <a:schemeClr val="bg1">
                    <a:lumMod val="50000"/>
                  </a:schemeClr>
                </a:solidFill>
              </a:rPr>
              <a:t>31-64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Andrews NC. Disorders of iron metabolism. N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Engl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J Med 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1999;341:1986–1995</a:t>
            </a:r>
            <a:endParaRPr lang="ru-RU" sz="7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and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Giardina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. How I treat 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thalassemia.</a:t>
            </a:r>
            <a:r>
              <a:rPr lang="ru-RU" sz="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Blood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. 2011;118(13):3479-3488</a:t>
            </a:r>
            <a:endParaRPr lang="ru-RU" sz="7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416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1851025" y="342900"/>
            <a:ext cx="7292975" cy="99536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1D665A"/>
                </a:solidFill>
                <a:latin typeface="+mj-lt"/>
              </a:rPr>
              <a:t>Последствия без </a:t>
            </a:r>
            <a:r>
              <a:rPr lang="ru-RU" b="1" i="1" dirty="0" err="1" smtClean="0">
                <a:solidFill>
                  <a:srgbClr val="1D665A"/>
                </a:solidFill>
                <a:latin typeface="+mj-lt"/>
              </a:rPr>
              <a:t>хелаторной</a:t>
            </a:r>
            <a:r>
              <a:rPr lang="ru-RU" b="1" i="1" dirty="0" smtClean="0">
                <a:solidFill>
                  <a:srgbClr val="1D665A"/>
                </a:solidFill>
                <a:latin typeface="+mj-lt"/>
              </a:rPr>
              <a:t> терапии</a:t>
            </a:r>
            <a:r>
              <a:rPr lang="ru-RU" b="1" i="1" baseline="30000" dirty="0" smtClean="0">
                <a:solidFill>
                  <a:srgbClr val="1D665A"/>
                </a:solidFill>
                <a:latin typeface="+mj-lt"/>
              </a:rPr>
              <a:t>1-4</a:t>
            </a:r>
            <a:endParaRPr lang="fr-FR" b="1" i="1" baseline="30000" dirty="0">
              <a:solidFill>
                <a:srgbClr val="1D665A"/>
              </a:solidFill>
              <a:latin typeface="+mj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0" y="1841500"/>
            <a:ext cx="4914900" cy="3673475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ru-RU" sz="2000" dirty="0" smtClean="0">
                <a:latin typeface="Cambria" panose="02040503050406030204" pitchFamily="18" charset="0"/>
              </a:rPr>
              <a:t>Избыточная перегрузка </a:t>
            </a:r>
            <a:r>
              <a:rPr lang="ru-RU" sz="2000" dirty="0">
                <a:latin typeface="Cambria" panose="02040503050406030204" pitchFamily="18" charset="0"/>
              </a:rPr>
              <a:t>железом </a:t>
            </a:r>
            <a:r>
              <a:rPr lang="ru-RU" sz="2000" dirty="0" smtClean="0">
                <a:latin typeface="Cambria" panose="02040503050406030204" pitchFamily="18" charset="0"/>
              </a:rPr>
              <a:t>повреждает ткани организма и становится причиной развития серьезных осложнений</a:t>
            </a:r>
            <a:endParaRPr lang="fr-FR" sz="2000" dirty="0">
              <a:latin typeface="Cambria" panose="02040503050406030204" pitchFamily="18" charset="0"/>
            </a:endParaRPr>
          </a:p>
          <a:p>
            <a:pPr>
              <a:spcBef>
                <a:spcPts val="1200"/>
              </a:spcBef>
            </a:pPr>
            <a:r>
              <a:rPr lang="ru-RU" sz="2000" b="1" dirty="0" smtClean="0">
                <a:latin typeface="Cambria" panose="02040503050406030204" pitchFamily="18" charset="0"/>
              </a:rPr>
              <a:t>Осложнения</a:t>
            </a:r>
            <a:r>
              <a:rPr lang="ru-RU" sz="2000" b="1" dirty="0">
                <a:latin typeface="Cambria" panose="02040503050406030204" pitchFamily="18" charset="0"/>
              </a:rPr>
              <a:t>: </a:t>
            </a:r>
            <a:r>
              <a:rPr lang="ru-RU" sz="2000" dirty="0" err="1">
                <a:latin typeface="Cambria" panose="02040503050406030204" pitchFamily="18" charset="0"/>
              </a:rPr>
              <a:t>кардиомиопатия</a:t>
            </a:r>
            <a:r>
              <a:rPr lang="ru-RU" sz="2000" dirty="0">
                <a:latin typeface="Cambria" panose="02040503050406030204" pitchFamily="18" charset="0"/>
              </a:rPr>
              <a:t>, сердечная недостаточность, поражение печени (фиброз, цирроз), </a:t>
            </a:r>
            <a:r>
              <a:rPr lang="ru-RU" sz="2000" dirty="0" smtClean="0">
                <a:latin typeface="Cambria" panose="02040503050406030204" pitchFamily="18" charset="0"/>
              </a:rPr>
              <a:t>со стороны эндокринной системы - диабет</a:t>
            </a:r>
            <a:r>
              <a:rPr lang="ru-RU" sz="2000" dirty="0">
                <a:latin typeface="Cambria" panose="02040503050406030204" pitchFamily="18" charset="0"/>
              </a:rPr>
              <a:t>, гипотиреоз, </a:t>
            </a:r>
            <a:r>
              <a:rPr lang="ru-RU" sz="2000" dirty="0" err="1">
                <a:latin typeface="Cambria" panose="02040503050406030204" pitchFamily="18" charset="0"/>
              </a:rPr>
              <a:t>гипогонадизм</a:t>
            </a:r>
            <a:r>
              <a:rPr lang="ru-RU" sz="2000" dirty="0">
                <a:latin typeface="Cambria" panose="02040503050406030204" pitchFamily="18" charset="0"/>
              </a:rPr>
              <a:t> и др.</a:t>
            </a:r>
            <a:endParaRPr lang="fr-FR" sz="2000" dirty="0">
              <a:latin typeface="Cambria" panose="02040503050406030204" pitchFamily="18" charset="0"/>
            </a:endParaRPr>
          </a:p>
        </p:txBody>
      </p:sp>
      <p:pic>
        <p:nvPicPr>
          <p:cNvPr id="8" name="Picture 7" descr="soigner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327804" y="234922"/>
            <a:ext cx="1276709" cy="1271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5509293" y="1383987"/>
            <a:ext cx="3367078" cy="4759836"/>
            <a:chOff x="5509293" y="1383987"/>
            <a:chExt cx="3367078" cy="4759836"/>
          </a:xfrm>
        </p:grpSpPr>
        <p:pic>
          <p:nvPicPr>
            <p:cNvPr id="9" name="Picture 8" descr="graphe3E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9293" y="1506381"/>
              <a:ext cx="3177507" cy="463744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943725" y="1383987"/>
              <a:ext cx="1932646" cy="37856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Гипофизарная недостаточность</a:t>
              </a:r>
            </a:p>
            <a:p>
              <a:endParaRPr lang="ru-RU" sz="1600" dirty="0"/>
            </a:p>
            <a:p>
              <a:r>
                <a:rPr lang="ru-RU" sz="1600" dirty="0" err="1" smtClean="0"/>
                <a:t>Гипопаратиреоз</a:t>
              </a:r>
              <a:endParaRPr lang="ru-RU" sz="1600" dirty="0" smtClean="0"/>
            </a:p>
            <a:p>
              <a:endParaRPr lang="ru-RU" sz="1600" dirty="0" smtClean="0"/>
            </a:p>
            <a:p>
              <a:r>
                <a:rPr lang="ru-RU" sz="1600" dirty="0" smtClean="0"/>
                <a:t>Поражение сердца</a:t>
              </a:r>
            </a:p>
            <a:p>
              <a:endParaRPr lang="ru-RU" sz="1600" dirty="0"/>
            </a:p>
            <a:p>
              <a:r>
                <a:rPr lang="ru-RU" sz="1600" dirty="0" smtClean="0"/>
                <a:t>Поражение печени</a:t>
              </a:r>
            </a:p>
            <a:p>
              <a:endParaRPr lang="ru-RU" sz="1600" dirty="0"/>
            </a:p>
            <a:p>
              <a:r>
                <a:rPr lang="ru-RU" sz="1600" dirty="0" smtClean="0"/>
                <a:t>Диабет </a:t>
              </a:r>
            </a:p>
            <a:p>
              <a:endParaRPr lang="ru-RU" sz="1600" dirty="0"/>
            </a:p>
            <a:p>
              <a:r>
                <a:rPr lang="ru-RU" sz="1600" dirty="0" err="1" smtClean="0"/>
                <a:t>Гипогонадизм</a:t>
              </a:r>
              <a:r>
                <a:rPr lang="ru-RU" sz="1600" dirty="0" smtClean="0"/>
                <a:t> </a:t>
              </a:r>
            </a:p>
            <a:p>
              <a:endParaRPr lang="en-US" sz="1600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38126" y="5682940"/>
            <a:ext cx="5362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buAutoNum type="arabicPeriod"/>
              <a:defRPr/>
            </a:pPr>
            <a:r>
              <a:rPr lang="en-US" sz="600" dirty="0" err="1" smtClean="0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M-D, Cohen A,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International Federation; 2008. </a:t>
            </a:r>
            <a:endParaRPr lang="ru-RU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600" dirty="0" err="1" smtClean="0">
                <a:solidFill>
                  <a:schemeClr val="bg1">
                    <a:lumMod val="50000"/>
                  </a:schemeClr>
                </a:solidFill>
              </a:rPr>
              <a:t>Taher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A,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Vichinsky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E,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Musallam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K,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M-D,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Viprakasit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V. Guidelines for the Management of Non Transfusion Dependent Thalassemia (NTDT).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International Federation pub. no.19. 2013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Musallam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K et al. Non-transfusion-dependent </a:t>
            </a:r>
            <a:r>
              <a:rPr lang="en-US" sz="600" dirty="0" err="1" smtClean="0">
                <a:solidFill>
                  <a:schemeClr val="bg1">
                    <a:lumMod val="50000"/>
                  </a:schemeClr>
                </a:solidFill>
              </a:rPr>
              <a:t>thalassemias</a:t>
            </a: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sz="600" dirty="0" err="1" smtClean="0">
                <a:solidFill>
                  <a:schemeClr val="bg1">
                    <a:lumMod val="50000"/>
                  </a:schemeClr>
                </a:solidFill>
              </a:rPr>
              <a:t>Haematologica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 2013;98:833–844</a:t>
            </a:r>
            <a:endParaRPr lang="ru-RU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Rund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D,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E. Beta-thalassemia. N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Engl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J Med. 2005;353(11):1135-1146. </a:t>
            </a:r>
          </a:p>
          <a:p>
            <a:pPr marL="228600" lvl="1" indent="-228600">
              <a:buAutoNum type="arabicPeriod"/>
              <a:defRPr/>
            </a:pPr>
            <a:endParaRPr lang="en-US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endParaRPr lang="en-US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01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oigner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327804" y="234922"/>
            <a:ext cx="1276709" cy="1271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822575" y="60325"/>
            <a:ext cx="6321425" cy="9953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1D665A"/>
                </a:solidFill>
                <a:latin typeface="+mj-lt"/>
              </a:rPr>
              <a:t>Диагностика перегрузки железом</a:t>
            </a:r>
            <a:r>
              <a:rPr lang="ru-RU" b="1" i="1" baseline="30000" dirty="0" smtClean="0">
                <a:solidFill>
                  <a:srgbClr val="1D665A"/>
                </a:solidFill>
                <a:latin typeface="+mj-lt"/>
              </a:rPr>
              <a:t>1,2</a:t>
            </a:r>
            <a:endParaRPr lang="fr-FR" baseline="30000" dirty="0">
              <a:latin typeface="+mj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71" t="7206" r="6925"/>
          <a:stretch/>
        </p:blipFill>
        <p:spPr bwMode="auto">
          <a:xfrm>
            <a:off x="2557761" y="1261818"/>
            <a:ext cx="4598505" cy="523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83453" y="6177057"/>
            <a:ext cx="51980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buAutoNum type="arabicPeriod"/>
              <a:defRPr/>
            </a:pPr>
            <a:r>
              <a:rPr lang="en-US" sz="700" dirty="0" err="1" smtClean="0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M-D, Cohen A,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International Federation; 2008. </a:t>
            </a:r>
            <a:endParaRPr lang="ru-RU" sz="7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r>
              <a:rPr lang="en-US" sz="700" dirty="0" err="1" smtClean="0">
                <a:solidFill>
                  <a:schemeClr val="bg1">
                    <a:lumMod val="50000"/>
                  </a:schemeClr>
                </a:solidFill>
              </a:rPr>
              <a:t>Taher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A,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Vichinsky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E,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Musallam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K,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M-D,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Viprakasit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V. Guidelines for the Management of Non Transfusion Dependent Thalassemia (NTDT). </a:t>
            </a:r>
            <a:r>
              <a:rPr lang="en-US" sz="7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</a:rPr>
              <a:t> International Federation pub. no.19. 2013</a:t>
            </a:r>
            <a:r>
              <a:rPr lang="en-US" sz="7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7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lvl="1">
              <a:defRPr/>
            </a:pPr>
            <a:endParaRPr lang="en-US" sz="7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lvl="1" indent="-228600">
              <a:buAutoNum type="arabicPeriod"/>
              <a:defRPr/>
            </a:pP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698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389" y="169127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Показания к </a:t>
            </a:r>
            <a:r>
              <a:rPr lang="ru-RU" dirty="0" err="1"/>
              <a:t>хелаторной</a:t>
            </a:r>
            <a:r>
              <a:rPr lang="ru-RU" dirty="0"/>
              <a:t> терапии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388" y="1736844"/>
            <a:ext cx="6347714" cy="388077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Перегрузка железом выявляется при стойком повышении концентрации </a:t>
            </a:r>
            <a:r>
              <a:rPr lang="ru-RU" dirty="0" err="1"/>
              <a:t>ферритина</a:t>
            </a:r>
            <a:r>
              <a:rPr lang="ru-RU" dirty="0"/>
              <a:t> в сыворотке &gt;1000 мкг/л. </a:t>
            </a:r>
          </a:p>
          <a:p>
            <a:r>
              <a:rPr lang="ru-RU" dirty="0"/>
              <a:t>В данном случае необходимо начинать </a:t>
            </a:r>
            <a:r>
              <a:rPr lang="ru-RU" dirty="0" err="1"/>
              <a:t>хелаторную</a:t>
            </a:r>
            <a:r>
              <a:rPr lang="ru-RU" dirty="0"/>
              <a:t> терапию ЭКСИДЖАДОМ. Рекомендуемая начальная суточная доза ЭКСИДЖАДА - 20 мг/кг массы тела.</a:t>
            </a:r>
          </a:p>
          <a:p>
            <a:r>
              <a:rPr lang="ru-RU" dirty="0"/>
              <a:t> 10 мг/кг в сутки — если частота гемотрансфузий составляет &lt; 2 единиц </a:t>
            </a:r>
            <a:r>
              <a:rPr lang="ru-RU" dirty="0" err="1"/>
              <a:t>эритроцитной</a:t>
            </a:r>
            <a:r>
              <a:rPr lang="ru-RU" dirty="0"/>
              <a:t> массы в месяц; </a:t>
            </a:r>
          </a:p>
          <a:p>
            <a:r>
              <a:rPr lang="ru-RU" dirty="0"/>
              <a:t>30 мг/кг в сутки — если частота гемотрансфузий составляет &gt; 4 единиц </a:t>
            </a:r>
            <a:r>
              <a:rPr lang="ru-RU" dirty="0" err="1"/>
              <a:t>эритроцитной</a:t>
            </a:r>
            <a:r>
              <a:rPr lang="ru-RU" dirty="0"/>
              <a:t> массы в месяц.</a:t>
            </a:r>
          </a:p>
          <a:p>
            <a:r>
              <a:rPr lang="ru-RU" dirty="0"/>
              <a:t>По данным клинического исследования, применение ЭКСИДЖАДА в дозах 20–30 мг/кг в сутки снизило концентрацию </a:t>
            </a:r>
            <a:r>
              <a:rPr lang="ru-RU" dirty="0" err="1"/>
              <a:t>ферритина</a:t>
            </a:r>
            <a:r>
              <a:rPr lang="ru-RU" dirty="0"/>
              <a:t> в сыворотке крови на 410 мкг/л  в течение 12 месяцев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529683" y="6547089"/>
            <a:ext cx="5943600" cy="17543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GB" sz="600" smtClean="0">
                <a:solidFill>
                  <a:schemeClr val="tx1"/>
                </a:solidFill>
              </a:rPr>
              <a:t>Thalassaemia International Federation</a:t>
            </a:r>
            <a:r>
              <a:rPr lang="ru-RU" sz="600" smtClean="0">
                <a:solidFill>
                  <a:schemeClr val="tx1"/>
                </a:solidFill>
              </a:rPr>
              <a:t>.</a:t>
            </a:r>
            <a:r>
              <a:rPr lang="en-GB" sz="600" smtClean="0">
                <a:solidFill>
                  <a:schemeClr val="tx1"/>
                </a:solidFill>
              </a:rPr>
              <a:t> </a:t>
            </a:r>
            <a:r>
              <a:rPr lang="en-US" sz="600" smtClean="0">
                <a:solidFill>
                  <a:schemeClr val="tx1"/>
                </a:solidFill>
              </a:rPr>
              <a:t>Cappellini MD, Cohen A, Porter J, Taher A, Viprakasit V. Guidelines for the Management of Transfusion Dependent Thalassaemia, 3rd Edition (</a:t>
            </a:r>
            <a:r>
              <a:rPr lang="en-US" sz="600" i="1" smtClean="0">
                <a:solidFill>
                  <a:schemeClr val="tx1"/>
                </a:solidFill>
              </a:rPr>
              <a:t>2014</a:t>
            </a:r>
            <a:r>
              <a:rPr lang="en-US" sz="600" smtClean="0">
                <a:solidFill>
                  <a:schemeClr val="tx1"/>
                </a:solidFill>
              </a:rPr>
              <a:t>) </a:t>
            </a:r>
            <a:endParaRPr lang="en-US" sz="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193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486" y="208156"/>
            <a:ext cx="6347713" cy="622610"/>
          </a:xfrm>
        </p:spPr>
        <p:txBody>
          <a:bodyPr>
            <a:normAutofit fontScale="90000"/>
          </a:bodyPr>
          <a:lstStyle/>
          <a:p>
            <a:r>
              <a:rPr lang="ru-RU" dirty="0"/>
              <a:t>Цель </a:t>
            </a:r>
            <a:r>
              <a:rPr lang="ru-RU" dirty="0" err="1"/>
              <a:t>хелаторной</a:t>
            </a:r>
            <a:r>
              <a:rPr lang="ru-RU" dirty="0"/>
              <a:t> терапии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877" y="1279644"/>
            <a:ext cx="6347714" cy="388077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Главной целью </a:t>
            </a:r>
            <a:r>
              <a:rPr lang="ru-RU" dirty="0" err="1"/>
              <a:t>хелаторной</a:t>
            </a:r>
            <a:r>
              <a:rPr lang="ru-RU" dirty="0"/>
              <a:t> терапии является постоянное поддерживание безопасных уровней железа в организме.</a:t>
            </a:r>
          </a:p>
          <a:p>
            <a:r>
              <a:rPr lang="ru-RU" dirty="0"/>
              <a:t> К сожалению, если перегрузка железа была длительное время, то выведение запасов железа из организма происходит медленно, могут потребоваться месяцы и годы для снижения запасов железа в организме до безопасных уровней, даже при проведении наиболее интенсивного лечения. </a:t>
            </a:r>
          </a:p>
          <a:p>
            <a:r>
              <a:rPr lang="ru-RU" dirty="0"/>
              <a:t>Соответственно, </a:t>
            </a:r>
            <a:r>
              <a:rPr lang="ru-RU" dirty="0" err="1"/>
              <a:t>хелатирование</a:t>
            </a:r>
            <a:r>
              <a:rPr lang="ru-RU" dirty="0"/>
              <a:t> должно начинаться вскоре после (2-3 года) начала </a:t>
            </a:r>
            <a:r>
              <a:rPr lang="ru-RU" dirty="0" err="1"/>
              <a:t>трансфузионной</a:t>
            </a:r>
            <a:r>
              <a:rPr lang="ru-RU" dirty="0"/>
              <a:t> терапии.</a:t>
            </a:r>
          </a:p>
          <a:p>
            <a:r>
              <a:rPr lang="ru-RU" dirty="0"/>
              <a:t>Железо быстрее выводится из некоторых тканей, таких как печеночная, чем из других - например, из сердечной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529683" y="6547089"/>
            <a:ext cx="5943600" cy="17543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GB" sz="600" smtClean="0">
                <a:solidFill>
                  <a:schemeClr val="tx1"/>
                </a:solidFill>
              </a:rPr>
              <a:t>Thalassaemia International Federation</a:t>
            </a:r>
            <a:r>
              <a:rPr lang="ru-RU" sz="600" smtClean="0">
                <a:solidFill>
                  <a:schemeClr val="tx1"/>
                </a:solidFill>
              </a:rPr>
              <a:t>.</a:t>
            </a:r>
            <a:r>
              <a:rPr lang="en-GB" sz="600" smtClean="0">
                <a:solidFill>
                  <a:schemeClr val="tx1"/>
                </a:solidFill>
              </a:rPr>
              <a:t> </a:t>
            </a:r>
            <a:r>
              <a:rPr lang="en-US" sz="600" smtClean="0">
                <a:solidFill>
                  <a:schemeClr val="tx1"/>
                </a:solidFill>
              </a:rPr>
              <a:t>Cappellini MD, Cohen A, Porter J, Taher A, Viprakasit V. Guidelines for the Management of Transfusion Dependent Thalassaemia, 3rd Edition (</a:t>
            </a:r>
            <a:r>
              <a:rPr lang="en-US" sz="600" i="1" smtClean="0">
                <a:solidFill>
                  <a:schemeClr val="tx1"/>
                </a:solidFill>
              </a:rPr>
              <a:t>2014</a:t>
            </a:r>
            <a:r>
              <a:rPr lang="en-US" sz="600" smtClean="0">
                <a:solidFill>
                  <a:schemeClr val="tx1"/>
                </a:solidFill>
              </a:rPr>
              <a:t>) </a:t>
            </a:r>
            <a:endParaRPr lang="en-US" sz="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3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883769" y="488432"/>
            <a:ext cx="69604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ТАЛАССЕМИЯ </a:t>
            </a:r>
          </a:p>
          <a:p>
            <a:r>
              <a:rPr lang="ru-RU" sz="2400" i="1" dirty="0" smtClean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(болезнь Кули)</a:t>
            </a:r>
            <a:r>
              <a:rPr lang="en-US" sz="2400" i="1" baseline="30000" dirty="0" smtClean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endParaRPr lang="ru-RU" sz="2400" i="1" baseline="30000" dirty="0">
              <a:solidFill>
                <a:srgbClr val="1D6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6"/>
          <p:cNvSpPr txBox="1"/>
          <p:nvPr/>
        </p:nvSpPr>
        <p:spPr>
          <a:xfrm>
            <a:off x="717402" y="1727692"/>
            <a:ext cx="529703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Возникает 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в результате дефекта гена и в зависимости от соответствующего влияния </a:t>
            </a: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этого дефекта 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на синтез </a:t>
            </a:r>
            <a:r>
              <a:rPr lang="ru-RU" sz="2000" i="1" dirty="0" err="1">
                <a:solidFill>
                  <a:prstClr val="black"/>
                </a:solidFill>
                <a:latin typeface="Cambria" panose="02040503050406030204" pitchFamily="18" charset="0"/>
              </a:rPr>
              <a:t>глобиновых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цепей (частичное или полное нарушение синтеза)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Характеризуется нарушением синтеза </a:t>
            </a:r>
            <a:r>
              <a:rPr lang="el-GR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β</a:t>
            </a: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- 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или </a:t>
            </a:r>
            <a:r>
              <a:rPr lang="el-GR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α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- </a:t>
            </a: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цепей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При </a:t>
            </a:r>
            <a:r>
              <a:rPr lang="el-GR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α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 - талассемии нарушен синтез </a:t>
            </a:r>
            <a:r>
              <a:rPr lang="el-GR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α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-цепей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При </a:t>
            </a:r>
            <a:r>
              <a:rPr lang="el-GR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β</a:t>
            </a:r>
            <a:r>
              <a:rPr lang="ru-RU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-талассемии нарушен синтез </a:t>
            </a:r>
            <a:r>
              <a:rPr lang="el-GR" sz="2000" i="1" dirty="0">
                <a:solidFill>
                  <a:prstClr val="black"/>
                </a:solidFill>
                <a:latin typeface="Cambria" panose="02040503050406030204" pitchFamily="18" charset="0"/>
              </a:rPr>
              <a:t>β</a:t>
            </a:r>
            <a:r>
              <a:rPr lang="ru-RU" sz="2000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-цепей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Чаще встречается </a:t>
            </a:r>
            <a:r>
              <a:rPr lang="el-GR" sz="2000" b="1" i="1" dirty="0">
                <a:solidFill>
                  <a:srgbClr val="C00000"/>
                </a:solidFill>
                <a:latin typeface="Cambria" panose="02040503050406030204" pitchFamily="18" charset="0"/>
              </a:rPr>
              <a:t>β</a:t>
            </a:r>
            <a:r>
              <a:rPr lang="ru-RU" sz="20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-талассемия </a:t>
            </a:r>
            <a:endParaRPr lang="ru-RU" sz="20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2673" y="6249712"/>
            <a:ext cx="636906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ru-RU" sz="500" dirty="0" smtClean="0">
                <a:solidFill>
                  <a:prstClr val="white">
                    <a:lumMod val="50000"/>
                  </a:prstClr>
                </a:solidFill>
              </a:rPr>
              <a:t>Гематология</a:t>
            </a:r>
            <a:r>
              <a:rPr lang="ru-RU" sz="500" dirty="0">
                <a:solidFill>
                  <a:prstClr val="white">
                    <a:lumMod val="50000"/>
                  </a:prstClr>
                </a:solidFill>
              </a:rPr>
              <a:t>. Новейший справочник. / Под ред. К.М. </a:t>
            </a:r>
            <a:r>
              <a:rPr lang="ru-RU" sz="500" dirty="0" err="1">
                <a:solidFill>
                  <a:prstClr val="white">
                    <a:lumMod val="50000"/>
                  </a:prstClr>
                </a:solidFill>
              </a:rPr>
              <a:t>Абдулкадырова</a:t>
            </a:r>
            <a:r>
              <a:rPr lang="ru-RU" sz="500" dirty="0">
                <a:solidFill>
                  <a:prstClr val="white">
                    <a:lumMod val="50000"/>
                  </a:prstClr>
                </a:solidFill>
              </a:rPr>
              <a:t>. М., Санкт- Петербург, 2004, 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ru-RU" sz="500" dirty="0" smtClean="0">
                <a:solidFill>
                  <a:prstClr val="white">
                    <a:lumMod val="50000"/>
                  </a:prstClr>
                </a:solidFill>
              </a:rPr>
              <a:t>стр.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 314-316</a:t>
            </a:r>
          </a:p>
          <a:p>
            <a:pPr marL="228600" indent="-228600">
              <a:buFontTx/>
              <a:buAutoNum type="arabicPeriod"/>
            </a:pPr>
            <a:r>
              <a:rPr lang="en-US" sz="500" dirty="0" err="1" smtClean="0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sz="500" dirty="0">
                <a:solidFill>
                  <a:prstClr val="white">
                    <a:lumMod val="50000"/>
                  </a:prstClr>
                </a:solidFill>
              </a:rPr>
              <a:t>M-D, Cohen A, </a:t>
            </a:r>
            <a:r>
              <a:rPr lang="en-US" sz="500" dirty="0" err="1">
                <a:solidFill>
                  <a:prstClr val="white">
                    <a:lumMod val="50000"/>
                  </a:prstClr>
                </a:solidFill>
              </a:rPr>
              <a:t>Eleftheriou</a:t>
            </a:r>
            <a:r>
              <a:rPr lang="en-US" sz="500" dirty="0">
                <a:solidFill>
                  <a:prstClr val="white">
                    <a:lumMod val="50000"/>
                  </a:prstClr>
                </a:solidFill>
              </a:rPr>
              <a:t> A, et al. Guidelines for the Clinical Management of </a:t>
            </a:r>
            <a:r>
              <a:rPr lang="en-US" sz="500" dirty="0" err="1" smtClean="0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. 2nd </a:t>
            </a:r>
            <a:r>
              <a:rPr lang="en-US" sz="500" dirty="0">
                <a:solidFill>
                  <a:prstClr val="white">
                    <a:lumMod val="50000"/>
                  </a:prstClr>
                </a:solidFill>
              </a:rPr>
              <a:t>rev ed. Nicosia, Cyprus: </a:t>
            </a:r>
            <a:r>
              <a:rPr lang="en-US" sz="5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500" dirty="0">
                <a:solidFill>
                  <a:prstClr val="white">
                    <a:lumMod val="50000"/>
                  </a:prstClr>
                </a:solidFill>
              </a:rPr>
              <a:t> International Federation; 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Russian edition 2007, pp 1</a:t>
            </a:r>
            <a:r>
              <a:rPr lang="ru-RU" sz="500" dirty="0" smtClean="0">
                <a:solidFill>
                  <a:prstClr val="white">
                    <a:lumMod val="50000"/>
                  </a:prstClr>
                </a:solidFill>
              </a:rPr>
              <a:t>2</a:t>
            </a:r>
            <a:r>
              <a:rPr lang="en-US" sz="500" dirty="0" smtClean="0">
                <a:solidFill>
                  <a:prstClr val="white">
                    <a:lumMod val="50000"/>
                  </a:prstClr>
                </a:solidFill>
              </a:rPr>
              <a:t>-17. </a:t>
            </a:r>
            <a:r>
              <a:rPr lang="ru-RU" sz="5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endParaRPr lang="en-US" sz="5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1" name="Picture 10" descr="maladie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330"/>
          <a:stretch/>
        </p:blipFill>
        <p:spPr>
          <a:xfrm>
            <a:off x="390442" y="318558"/>
            <a:ext cx="938212" cy="934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пользователь\Desktop\научная работа\alpha-and-beta-chain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5194" y="1674727"/>
            <a:ext cx="2379002" cy="3645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8193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24088" y="376238"/>
            <a:ext cx="6919912" cy="99536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1D665A"/>
                </a:solidFill>
                <a:latin typeface="+mj-lt"/>
              </a:rPr>
              <a:t>Что такое </a:t>
            </a:r>
            <a:r>
              <a:rPr lang="ru-RU" b="1" i="1" dirty="0" err="1" smtClean="0">
                <a:solidFill>
                  <a:srgbClr val="1D665A"/>
                </a:solidFill>
                <a:latin typeface="+mj-lt"/>
              </a:rPr>
              <a:t>хелаторы</a:t>
            </a:r>
            <a:r>
              <a:rPr lang="ru-RU" b="1" i="1" dirty="0" smtClean="0">
                <a:solidFill>
                  <a:srgbClr val="1D665A"/>
                </a:solidFill>
                <a:latin typeface="+mj-lt"/>
              </a:rPr>
              <a:t>?</a:t>
            </a:r>
            <a:endParaRPr lang="fr-FR" b="1" i="1" dirty="0">
              <a:solidFill>
                <a:srgbClr val="1D665A"/>
              </a:solidFill>
              <a:latin typeface="+mj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1368425" y="1373188"/>
            <a:ext cx="7775575" cy="224155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200" dirty="0" smtClean="0"/>
              <a:t>Препараты, которые связываются с железом и снижают уровень активного железа в организме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200" dirty="0" smtClean="0"/>
              <a:t>Препараты – «ловушки железа» в крови и органах, которые выводят железо из организма </a:t>
            </a:r>
            <a:r>
              <a:rPr lang="fr-FR" sz="2200" dirty="0" smtClean="0"/>
              <a:t>(</a:t>
            </a:r>
            <a:r>
              <a:rPr lang="ru-RU" sz="2200" dirty="0" smtClean="0"/>
              <a:t>с мочой и/или калом</a:t>
            </a:r>
            <a:r>
              <a:rPr lang="fr-FR" sz="2200" dirty="0" smtClean="0"/>
              <a:t>)</a:t>
            </a:r>
          </a:p>
          <a:p>
            <a:pPr marL="0" indent="0">
              <a:buNone/>
            </a:pPr>
            <a:endParaRPr lang="fr-FR" sz="2200" dirty="0" smtClean="0"/>
          </a:p>
          <a:p>
            <a:pPr marL="0" indent="0">
              <a:lnSpc>
                <a:spcPct val="50000"/>
              </a:lnSpc>
              <a:buNone/>
            </a:pPr>
            <a:endParaRPr lang="fr-FR" sz="22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262534"/>
              </p:ext>
            </p:extLst>
          </p:nvPr>
        </p:nvGraphicFramePr>
        <p:xfrm>
          <a:off x="526381" y="3814417"/>
          <a:ext cx="7893719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0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44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955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43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/>
                        </a:rPr>
                        <a:t>Хелатор</a:t>
                      </a:r>
                      <a:r>
                        <a:rPr lang="ru-RU" sz="1600" dirty="0" smtClean="0">
                          <a:latin typeface="Arial"/>
                        </a:rPr>
                        <a:t> 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1D665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Доза</a:t>
                      </a:r>
                    </a:p>
                    <a:p>
                      <a:r>
                        <a:rPr lang="ru-RU" sz="1600" dirty="0" smtClean="0">
                          <a:latin typeface="Arial"/>
                        </a:rPr>
                        <a:t>(мг/кг/сутки)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1D665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Кратность</a:t>
                      </a:r>
                      <a:r>
                        <a:rPr lang="ru-RU" sz="1600" baseline="0" dirty="0" smtClean="0">
                          <a:latin typeface="Arial"/>
                        </a:rPr>
                        <a:t> приема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1D665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Выведение 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1D665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/>
                        </a:rPr>
                        <a:t>Дефероксамин</a:t>
                      </a:r>
                      <a:r>
                        <a:rPr lang="ru-RU" sz="1600" dirty="0" smtClean="0">
                          <a:latin typeface="Arial"/>
                        </a:rPr>
                        <a:t> 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 smtClean="0">
                          <a:latin typeface="Arial"/>
                        </a:rPr>
                        <a:t>30-60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Ежедневные инъекции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с мочой/с калом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/>
                        </a:rPr>
                        <a:t>Деферипрон</a:t>
                      </a:r>
                      <a:r>
                        <a:rPr lang="ru-RU" sz="1600" dirty="0" smtClean="0">
                          <a:latin typeface="Arial"/>
                        </a:rPr>
                        <a:t> 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 smtClean="0">
                          <a:latin typeface="Arial"/>
                        </a:rPr>
                        <a:t>75-100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Внутрь </a:t>
                      </a:r>
                      <a:r>
                        <a:rPr lang="fr-FR" sz="1600" dirty="0" smtClean="0">
                          <a:latin typeface="Arial"/>
                        </a:rPr>
                        <a:t>3 </a:t>
                      </a:r>
                      <a:r>
                        <a:rPr lang="ru-RU" sz="1600" dirty="0" smtClean="0">
                          <a:latin typeface="Arial"/>
                        </a:rPr>
                        <a:t>раза в день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с мочой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Arial"/>
                        </a:rPr>
                        <a:t>Деферазирокс</a:t>
                      </a:r>
                      <a:r>
                        <a:rPr lang="ru-RU" sz="1600" dirty="0" smtClean="0">
                          <a:latin typeface="Arial"/>
                        </a:rPr>
                        <a:t> 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dirty="0" smtClean="0">
                          <a:latin typeface="Arial"/>
                        </a:rPr>
                        <a:t>20-40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/>
                        </a:rPr>
                        <a:t>Внутрь 1</a:t>
                      </a:r>
                      <a:r>
                        <a:rPr lang="fr-FR" sz="1600" dirty="0" smtClean="0">
                          <a:latin typeface="Arial"/>
                        </a:rPr>
                        <a:t> </a:t>
                      </a:r>
                      <a:r>
                        <a:rPr lang="ru-RU" sz="1600" dirty="0" smtClean="0">
                          <a:latin typeface="Arial"/>
                        </a:rPr>
                        <a:t>раза в день</a:t>
                      </a:r>
                      <a:endParaRPr lang="fr-FR" sz="1600" dirty="0" smtClean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/>
                        </a:rPr>
                        <a:t>с калом</a:t>
                      </a:r>
                      <a:endParaRPr lang="fr-FR" sz="1600" dirty="0">
                        <a:latin typeface="Arial"/>
                      </a:endParaRPr>
                    </a:p>
                  </a:txBody>
                  <a:tcPr>
                    <a:solidFill>
                      <a:srgbClr val="F5EC9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Picture 7" descr="soigner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344556" y="254234"/>
            <a:ext cx="1245705" cy="1240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587353" y="3395257"/>
            <a:ext cx="3523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latin typeface="Arial"/>
                <a:cs typeface="Arial"/>
              </a:rPr>
              <a:t>3 </a:t>
            </a:r>
            <a:r>
              <a:rPr lang="ru-RU" sz="2000" b="1" dirty="0" err="1" smtClean="0">
                <a:latin typeface="Arial"/>
                <a:cs typeface="Arial"/>
              </a:rPr>
              <a:t>хелатора</a:t>
            </a:r>
            <a:r>
              <a:rPr lang="ru-RU" sz="2000" b="1" dirty="0" smtClean="0">
                <a:latin typeface="Arial"/>
                <a:cs typeface="Arial"/>
              </a:rPr>
              <a:t> есть в мире</a:t>
            </a:r>
            <a:r>
              <a:rPr lang="en-US" sz="2000" b="1" baseline="30000" dirty="0">
                <a:latin typeface="Cambria" panose="02040503050406030204" pitchFamily="18" charset="0"/>
                <a:cs typeface="Arial"/>
              </a:rPr>
              <a:t>1</a:t>
            </a:r>
            <a:r>
              <a:rPr lang="ru-RU" sz="2000" b="1" baseline="30000" dirty="0">
                <a:latin typeface="Cambria" panose="02040503050406030204" pitchFamily="18" charset="0"/>
                <a:cs typeface="Arial"/>
              </a:rPr>
              <a:t>,2,3</a:t>
            </a:r>
            <a:endParaRPr lang="fr-FR" sz="2000" b="1" baseline="30000" dirty="0">
              <a:latin typeface="Cambria" panose="02040503050406030204" pitchFamily="18" charset="0"/>
              <a:cs typeface="Arial"/>
            </a:endParaRPr>
          </a:p>
          <a:p>
            <a:r>
              <a:rPr lang="ru-RU" sz="2000" b="1" dirty="0" smtClean="0"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rot="10800000" flipV="1">
            <a:off x="373588" y="5928771"/>
            <a:ext cx="633201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buClrTx/>
              <a:buNone/>
            </a:pPr>
            <a:r>
              <a:rPr lang="ru-RU" altLang="en-US" sz="500" dirty="0" smtClean="0">
                <a:solidFill>
                  <a:schemeClr val="bg1">
                    <a:lumMod val="50000"/>
                  </a:schemeClr>
                </a:solidFill>
              </a:rPr>
              <a:t>1. </a:t>
            </a:r>
            <a:r>
              <a:rPr lang="az-Latn-AZ" altLang="en-US" sz="500" dirty="0" err="1" smtClean="0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az-Latn-AZ" altLang="en-US" sz="5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M-D,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Cohen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A,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A, et al.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Guidelines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Clinical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Management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. 2nd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rev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ed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Nicosia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Cyprus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International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az-Latn-AZ" altLang="en-US" sz="500" dirty="0" err="1">
                <a:solidFill>
                  <a:schemeClr val="bg1">
                    <a:lumMod val="50000"/>
                  </a:schemeClr>
                </a:solidFill>
              </a:rPr>
              <a:t>Federation</a:t>
            </a:r>
            <a:r>
              <a:rPr lang="az-Latn-AZ" altLang="en-US" sz="500" dirty="0">
                <a:solidFill>
                  <a:schemeClr val="bg1">
                    <a:lumMod val="50000"/>
                  </a:schemeClr>
                </a:solidFill>
              </a:rPr>
              <a:t>; 2008. </a:t>
            </a:r>
            <a:endParaRPr lang="ru-RU" altLang="en-US" sz="5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ClrTx/>
              <a:buNone/>
            </a:pPr>
            <a:r>
              <a:rPr lang="ru-RU" altLang="en-US" sz="500" dirty="0" smtClean="0">
                <a:solidFill>
                  <a:schemeClr val="bg1">
                    <a:lumMod val="50000"/>
                  </a:schemeClr>
                </a:solidFill>
              </a:rPr>
              <a:t>2.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Taher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A,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Vichinsky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E,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Musallam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K,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M-D,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Viprakasit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V. Guidelines for the Management of Non Transfusion Dependent Thalassemia (NTDT).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 International Federation pub. no.19. 2013.</a:t>
            </a:r>
          </a:p>
          <a:p>
            <a:pPr>
              <a:buClrTx/>
              <a:buNone/>
            </a:pPr>
            <a:r>
              <a:rPr lang="ru-RU" altLang="en-US" sz="500" dirty="0" smtClean="0">
                <a:solidFill>
                  <a:schemeClr val="bg1">
                    <a:lumMod val="50000"/>
                  </a:schemeClr>
                </a:solidFill>
              </a:rPr>
              <a:t>3. </a:t>
            </a:r>
            <a:r>
              <a:rPr lang="en-US" altLang="en-US" sz="500" dirty="0" err="1" smtClean="0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altLang="en-US" sz="5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and </a:t>
            </a:r>
            <a:r>
              <a:rPr lang="en-US" altLang="en-US" sz="500" dirty="0" err="1">
                <a:solidFill>
                  <a:schemeClr val="bg1">
                    <a:lumMod val="50000"/>
                  </a:schemeClr>
                </a:solidFill>
              </a:rPr>
              <a:t>Giardina</a:t>
            </a:r>
            <a:r>
              <a:rPr lang="en-US" altLang="en-US" sz="500" dirty="0">
                <a:solidFill>
                  <a:schemeClr val="bg1">
                    <a:lumMod val="50000"/>
                  </a:schemeClr>
                </a:solidFill>
              </a:rPr>
              <a:t>. How I treat thalassemia. Blood. 2011;118(13):3479-3488</a:t>
            </a:r>
          </a:p>
          <a:p>
            <a:pPr>
              <a:buClrTx/>
              <a:buNone/>
            </a:pPr>
            <a:endParaRPr lang="ru-RU" altLang="en-US" sz="5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ru-RU" altLang="en-US" sz="5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01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972930" y="184026"/>
            <a:ext cx="7188200" cy="710392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9966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000" b="1" dirty="0" smtClean="0">
                <a:solidFill>
                  <a:srgbClr val="025288"/>
                </a:solidFill>
              </a:rPr>
              <a:t>Различия лекарственных форм</a:t>
            </a:r>
            <a:r>
              <a:rPr lang="en-US" sz="3000" b="1" dirty="0" smtClean="0">
                <a:solidFill>
                  <a:srgbClr val="025288"/>
                </a:solidFill>
              </a:rPr>
              <a:t> DFX</a:t>
            </a:r>
            <a:endParaRPr lang="ru-RU" sz="3000" b="1" dirty="0">
              <a:solidFill>
                <a:srgbClr val="025288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491990" y="3745282"/>
            <a:ext cx="1" cy="3049843"/>
          </a:xfrm>
          <a:prstGeom prst="line">
            <a:avLst/>
          </a:prstGeom>
          <a:ln w="571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49287" y="5475514"/>
            <a:ext cx="47826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88829" y="1676400"/>
            <a:ext cx="326571" cy="455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Rectangle 56"/>
          <p:cNvSpPr>
            <a:spLocks noChangeArrowheads="1"/>
          </p:cNvSpPr>
          <p:nvPr/>
        </p:nvSpPr>
        <p:spPr bwMode="auto">
          <a:xfrm>
            <a:off x="93348" y="996950"/>
            <a:ext cx="4364037" cy="539115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75000"/>
              </a:spcBef>
              <a:buClr>
                <a:schemeClr val="accent1"/>
              </a:buClr>
              <a:buSzPct val="110000"/>
              <a:buFont typeface="Wingdings" pitchFamily="-1" charset="2"/>
              <a:buChar char="§"/>
              <a:defRPr sz="2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1pPr>
            <a:lvl2pPr marL="37931725" indent="-37474525" eaLnBrk="0" hangingPunct="0">
              <a:lnSpc>
                <a:spcPct val="95000"/>
              </a:lnSpc>
              <a:spcBef>
                <a:spcPct val="40000"/>
              </a:spcBef>
              <a:buClr>
                <a:srgbClr val="917B69"/>
              </a:buClr>
              <a:buFont typeface="Arial" charset="0"/>
              <a:buChar char="•"/>
              <a:defRPr sz="20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2pPr>
            <a:lvl3pPr marL="577850" indent="-177800" eaLnBrk="0" hangingPunct="0">
              <a:lnSpc>
                <a:spcPct val="95000"/>
              </a:lnSpc>
              <a:spcBef>
                <a:spcPct val="30000"/>
              </a:spcBef>
              <a:buFont typeface="Arial" charset="0"/>
              <a:buChar char="-"/>
              <a:defRPr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3pPr>
            <a:lvl4pPr marL="752475" indent="-173038" eaLnBrk="0" hangingPunct="0">
              <a:lnSpc>
                <a:spcPct val="95000"/>
              </a:lnSpc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4pPr>
            <a:lvl5pPr marL="917575" indent="-163513" eaLnBrk="0" hangingPunct="0">
              <a:spcBef>
                <a:spcPct val="20000"/>
              </a:spcBef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5pPr>
            <a:lvl6pPr marL="13747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6pPr>
            <a:lvl7pPr marL="18319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7pPr>
            <a:lvl8pPr marL="22891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8pPr>
            <a:lvl9pPr marL="27463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mtClean="0">
              <a:ea typeface="MS PGothic" pitchFamily="34" charset="-128"/>
              <a:cs typeface="+mn-cs"/>
            </a:endParaRP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-133190" y="1019175"/>
            <a:ext cx="47386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800" b="1" dirty="0" err="1" smtClean="0">
                <a:solidFill>
                  <a:schemeClr val="tx1"/>
                </a:solidFill>
              </a:rPr>
              <a:t>Деферазирокс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 eaLnBrk="1" hangingPunct="1"/>
            <a:r>
              <a:rPr lang="ru-RU" sz="1400" b="1" dirty="0">
                <a:solidFill>
                  <a:schemeClr val="tx1"/>
                </a:solidFill>
              </a:rPr>
              <a:t>Таблетки </a:t>
            </a:r>
            <a:r>
              <a:rPr lang="ru-RU" sz="1400" b="1" dirty="0" err="1" smtClean="0">
                <a:solidFill>
                  <a:schemeClr val="tx1"/>
                </a:solidFill>
              </a:rPr>
              <a:t>диспергируемые</a:t>
            </a:r>
            <a:endParaRPr lang="en-US" sz="1400" b="1" dirty="0">
              <a:solidFill>
                <a:schemeClr val="tx1"/>
              </a:solidFill>
            </a:endParaRPr>
          </a:p>
        </p:txBody>
      </p:sp>
      <p:pic>
        <p:nvPicPr>
          <p:cNvPr id="19" name="Picture 9" descr="Pill_DissolvingWhtFIN (3)"/>
          <p:cNvPicPr>
            <a:picLocks noChangeAspect="1" noChangeArrowheads="1"/>
          </p:cNvPicPr>
          <p:nvPr/>
        </p:nvPicPr>
        <p:blipFill>
          <a:blip r:embed="rId3" cstate="print"/>
          <a:srcRect l="4810" r="24360"/>
          <a:stretch>
            <a:fillRect/>
          </a:stretch>
        </p:blipFill>
        <p:spPr bwMode="auto">
          <a:xfrm>
            <a:off x="433103" y="3349664"/>
            <a:ext cx="1467731" cy="248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</p:pic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585948" y="1908175"/>
            <a:ext cx="3300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tx1"/>
                </a:solidFill>
              </a:rPr>
              <a:t>Круглые таблетки белого цвета независимо от дозы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1" name="TextBox 37"/>
          <p:cNvSpPr txBox="1">
            <a:spLocks noChangeArrowheads="1"/>
          </p:cNvSpPr>
          <p:nvPr/>
        </p:nvSpPr>
        <p:spPr bwMode="auto">
          <a:xfrm>
            <a:off x="1130460" y="2500313"/>
            <a:ext cx="33639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tx1"/>
                </a:solidFill>
              </a:rPr>
              <a:t>Содержат лактозу и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</a:rPr>
              <a:t>лаурил сульфат </a:t>
            </a:r>
            <a:r>
              <a:rPr lang="en-US" sz="1400">
                <a:solidFill>
                  <a:schemeClr val="tx1"/>
                </a:solidFill>
              </a:rPr>
              <a:t>Na</a:t>
            </a:r>
          </a:p>
        </p:txBody>
      </p:sp>
      <p:sp>
        <p:nvSpPr>
          <p:cNvPr id="22" name="TextBox 47"/>
          <p:cNvSpPr txBox="1">
            <a:spLocks noChangeArrowheads="1"/>
          </p:cNvSpPr>
          <p:nvPr/>
        </p:nvSpPr>
        <p:spPr bwMode="auto">
          <a:xfrm>
            <a:off x="1571785" y="3163888"/>
            <a:ext cx="26193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230188" indent="-119063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600" dirty="0">
                <a:solidFill>
                  <a:schemeClr val="tx1"/>
                </a:solidFill>
              </a:rPr>
              <a:t>Способ применения</a:t>
            </a:r>
            <a:r>
              <a:rPr lang="en-US" sz="1600" dirty="0">
                <a:solidFill>
                  <a:schemeClr val="tx1"/>
                </a:solidFill>
              </a:rPr>
              <a:t>:</a:t>
            </a:r>
          </a:p>
          <a:p>
            <a:pPr lvl="1" eaLnBrk="1" hangingPunct="1">
              <a:spcBef>
                <a:spcPts val="300"/>
              </a:spcBef>
              <a:buClr>
                <a:srgbClr val="0070C0"/>
              </a:buClr>
              <a:buFont typeface="Wingdings" charset="0"/>
              <a:buChar char="§"/>
            </a:pPr>
            <a:r>
              <a:rPr lang="ru-RU" sz="1200" dirty="0">
                <a:solidFill>
                  <a:schemeClr val="tx1"/>
                </a:solidFill>
              </a:rPr>
              <a:t>Поместить таблетки в 100-200 мл воды, апельсинового или яблочного сока</a:t>
            </a:r>
            <a:endParaRPr lang="en-US" sz="1200" dirty="0">
              <a:solidFill>
                <a:schemeClr val="tx1"/>
              </a:solidFill>
            </a:endParaRPr>
          </a:p>
          <a:p>
            <a:pPr lvl="1" eaLnBrk="1" hangingPunct="1">
              <a:spcBef>
                <a:spcPts val="300"/>
              </a:spcBef>
              <a:buClr>
                <a:srgbClr val="0070C0"/>
              </a:buClr>
              <a:buFont typeface="Wingdings" charset="0"/>
              <a:buChar char="§"/>
            </a:pPr>
            <a:r>
              <a:rPr lang="ru-RU" sz="1200" dirty="0">
                <a:solidFill>
                  <a:schemeClr val="tx1"/>
                </a:solidFill>
              </a:rPr>
              <a:t>Размешать до получения однородной суспензии</a:t>
            </a:r>
            <a:endParaRPr lang="en-US" sz="1200" dirty="0">
              <a:solidFill>
                <a:schemeClr val="tx1"/>
              </a:solidFill>
            </a:endParaRPr>
          </a:p>
          <a:p>
            <a:pPr lvl="1" eaLnBrk="1" hangingPunct="1">
              <a:spcBef>
                <a:spcPts val="300"/>
              </a:spcBef>
              <a:buClr>
                <a:srgbClr val="0070C0"/>
              </a:buClr>
              <a:buFont typeface="Wingdings" charset="0"/>
              <a:buChar char="§"/>
            </a:pPr>
            <a:r>
              <a:rPr lang="ru-RU" sz="1200" dirty="0">
                <a:solidFill>
                  <a:schemeClr val="tx1"/>
                </a:solidFill>
              </a:rPr>
              <a:t>Выпить суспензию сразу же после приготовления</a:t>
            </a:r>
            <a:endParaRPr lang="en-US" sz="1200" dirty="0">
              <a:solidFill>
                <a:schemeClr val="tx1"/>
              </a:solidFill>
            </a:endParaRPr>
          </a:p>
          <a:p>
            <a:pPr lvl="1" eaLnBrk="1" hangingPunct="1">
              <a:spcBef>
                <a:spcPts val="300"/>
              </a:spcBef>
              <a:buClr>
                <a:srgbClr val="0070C0"/>
              </a:buClr>
              <a:buFont typeface="Wingdings" charset="0"/>
              <a:buChar char="§"/>
            </a:pPr>
            <a:r>
              <a:rPr lang="ru-RU" sz="1200" dirty="0">
                <a:solidFill>
                  <a:schemeClr val="tx1"/>
                </a:solidFill>
              </a:rPr>
              <a:t>К остаткам суспензии добавить небольшое кол-во воды или сока, размешать, выпить</a:t>
            </a:r>
            <a:endParaRPr lang="en-US" sz="1200" dirty="0">
              <a:solidFill>
                <a:schemeClr val="tx1"/>
              </a:solidFill>
            </a:endParaRPr>
          </a:p>
          <a:p>
            <a:pPr eaLnBrk="1" hangingPunct="1">
              <a:buFont typeface="Wingdings" charset="0"/>
              <a:buChar char="§"/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3" name="TextBox 50"/>
          <p:cNvSpPr txBox="1">
            <a:spLocks noChangeArrowheads="1"/>
          </p:cNvSpPr>
          <p:nvPr/>
        </p:nvSpPr>
        <p:spPr bwMode="auto">
          <a:xfrm>
            <a:off x="446248" y="5780088"/>
            <a:ext cx="3679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tx1"/>
                </a:solidFill>
              </a:rPr>
              <a:t>Принимается натощак </a:t>
            </a:r>
          </a:p>
          <a:p>
            <a:pPr algn="ctr" eaLnBrk="1" hangingPunct="1"/>
            <a:r>
              <a:rPr lang="en-US" sz="1400">
                <a:solidFill>
                  <a:schemeClr val="tx1"/>
                </a:solidFill>
              </a:rPr>
              <a:t>(</a:t>
            </a:r>
            <a:r>
              <a:rPr lang="ru-RU" sz="1400">
                <a:solidFill>
                  <a:schemeClr val="tx1"/>
                </a:solidFill>
              </a:rPr>
              <a:t>не менее чем за </a:t>
            </a:r>
            <a:r>
              <a:rPr lang="en-US" sz="1400">
                <a:solidFill>
                  <a:schemeClr val="tx1"/>
                </a:solidFill>
              </a:rPr>
              <a:t>30 </a:t>
            </a:r>
            <a:r>
              <a:rPr lang="ru-RU" sz="1400">
                <a:solidFill>
                  <a:schemeClr val="tx1"/>
                </a:solidFill>
              </a:rPr>
              <a:t>мин до еды</a:t>
            </a:r>
            <a:r>
              <a:rPr lang="en-US" sz="140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24" name="Picture 4" descr="NEW-FINAL-PI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305" y="2831417"/>
            <a:ext cx="757362" cy="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</p:pic>
      <p:sp>
        <p:nvSpPr>
          <p:cNvPr id="25" name="Rectangle 63"/>
          <p:cNvSpPr>
            <a:spLocks noChangeArrowheads="1"/>
          </p:cNvSpPr>
          <p:nvPr/>
        </p:nvSpPr>
        <p:spPr bwMode="auto">
          <a:xfrm>
            <a:off x="4610578" y="988060"/>
            <a:ext cx="4364037" cy="53911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  <a:round/>
            <a:headEnd/>
            <a:tailEnd/>
          </a:ln>
          <a:effectLst>
            <a:outerShdw blurRad="50800"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>
            <a:lvl1pPr eaLnBrk="0" hangingPunct="0">
              <a:lnSpc>
                <a:spcPct val="95000"/>
              </a:lnSpc>
              <a:spcBef>
                <a:spcPct val="75000"/>
              </a:spcBef>
              <a:buClr>
                <a:schemeClr val="accent1"/>
              </a:buClr>
              <a:buSzPct val="110000"/>
              <a:buFont typeface="Wingdings" pitchFamily="-1" charset="2"/>
              <a:buChar char="§"/>
              <a:defRPr sz="2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1pPr>
            <a:lvl2pPr marL="37931725" indent="-37474525" eaLnBrk="0" hangingPunct="0">
              <a:lnSpc>
                <a:spcPct val="95000"/>
              </a:lnSpc>
              <a:spcBef>
                <a:spcPct val="40000"/>
              </a:spcBef>
              <a:buClr>
                <a:srgbClr val="917B69"/>
              </a:buClr>
              <a:buFont typeface="Arial" charset="0"/>
              <a:buChar char="•"/>
              <a:defRPr sz="20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2pPr>
            <a:lvl3pPr marL="577850" indent="-177800" eaLnBrk="0" hangingPunct="0">
              <a:lnSpc>
                <a:spcPct val="95000"/>
              </a:lnSpc>
              <a:spcBef>
                <a:spcPct val="30000"/>
              </a:spcBef>
              <a:buFont typeface="Arial" charset="0"/>
              <a:buChar char="-"/>
              <a:defRPr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3pPr>
            <a:lvl4pPr marL="752475" indent="-173038" eaLnBrk="0" hangingPunct="0">
              <a:lnSpc>
                <a:spcPct val="95000"/>
              </a:lnSpc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4pPr>
            <a:lvl5pPr marL="917575" indent="-163513" eaLnBrk="0" hangingPunct="0">
              <a:spcBef>
                <a:spcPct val="20000"/>
              </a:spcBef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5pPr>
            <a:lvl6pPr marL="13747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6pPr>
            <a:lvl7pPr marL="18319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7pPr>
            <a:lvl8pPr marL="22891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8pPr>
            <a:lvl9pPr marL="2746375" indent="-163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charset="0"/>
                <a:ea typeface="ヒラギノ角ゴ Pro W3" pitchFamily="-1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800" smtClean="0">
              <a:ea typeface="MS PGothic" pitchFamily="34" charset="-128"/>
              <a:cs typeface="+mn-cs"/>
            </a:endParaRP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4610578" y="964406"/>
            <a:ext cx="436911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800" b="1" dirty="0" err="1" smtClean="0">
                <a:solidFill>
                  <a:schemeClr val="tx1"/>
                </a:solidFill>
              </a:rPr>
              <a:t>Деферазирокс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endParaRPr lang="en-US" sz="1800" b="1" dirty="0">
              <a:solidFill>
                <a:schemeClr val="tx1"/>
              </a:solidFill>
            </a:endParaRPr>
          </a:p>
          <a:p>
            <a:pPr algn="ctr" eaLnBrk="1" hangingPunct="1"/>
            <a:r>
              <a:rPr lang="ru-RU" sz="1400" b="1" dirty="0">
                <a:solidFill>
                  <a:schemeClr val="tx1"/>
                </a:solidFill>
              </a:rPr>
              <a:t>Таблетки, покрытые плёночной </a:t>
            </a:r>
            <a:r>
              <a:rPr lang="ru-RU" sz="1400" b="1" dirty="0" smtClean="0">
                <a:solidFill>
                  <a:schemeClr val="tx1"/>
                </a:solidFill>
              </a:rPr>
              <a:t>оболочкой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7" name="TextBox 22"/>
          <p:cNvSpPr txBox="1">
            <a:spLocks noChangeArrowheads="1"/>
          </p:cNvSpPr>
          <p:nvPr/>
        </p:nvSpPr>
        <p:spPr bwMode="auto">
          <a:xfrm>
            <a:off x="4747103" y="1884998"/>
            <a:ext cx="4148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Font typeface="Wingdings" charset="0"/>
              <a:buNone/>
            </a:pPr>
            <a:r>
              <a:rPr lang="ru-RU" sz="1400" dirty="0">
                <a:solidFill>
                  <a:schemeClr val="tx1"/>
                </a:solidFill>
              </a:rPr>
              <a:t>Овальные таблетки, светло-голубого, голубого и тёмно-голубого цвета  зависимости от дозы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4734403" y="2543810"/>
            <a:ext cx="2211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400" dirty="0">
                <a:solidFill>
                  <a:schemeClr val="tx1"/>
                </a:solidFill>
              </a:rPr>
              <a:t>Не содержит лактозу и </a:t>
            </a:r>
            <a:r>
              <a:rPr lang="ru-RU" sz="1400" dirty="0" err="1">
                <a:solidFill>
                  <a:schemeClr val="tx1"/>
                </a:solidFill>
              </a:rPr>
              <a:t>лаурил</a:t>
            </a:r>
            <a:r>
              <a:rPr lang="ru-RU" sz="1400" dirty="0">
                <a:solidFill>
                  <a:schemeClr val="tx1"/>
                </a:solidFill>
              </a:rPr>
              <a:t> сульфат </a:t>
            </a:r>
            <a:r>
              <a:rPr lang="en-US" sz="1400" dirty="0">
                <a:solidFill>
                  <a:schemeClr val="tx1"/>
                </a:solidFill>
              </a:rPr>
              <a:t>Na</a:t>
            </a: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4747103" y="3189923"/>
            <a:ext cx="2447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/>
            <a:r>
              <a:rPr lang="ru-RU" sz="1600" dirty="0">
                <a:solidFill>
                  <a:schemeClr val="tx1"/>
                </a:solidFill>
              </a:rPr>
              <a:t>Способ применения:</a:t>
            </a:r>
          </a:p>
          <a:p>
            <a:pPr eaLnBrk="1" hangingPunct="1">
              <a:buFont typeface="Wingdings" charset="0"/>
              <a:buChar char="§"/>
            </a:pPr>
            <a:r>
              <a:rPr lang="ru-RU" sz="1200" dirty="0">
                <a:solidFill>
                  <a:schemeClr val="tx1"/>
                </a:solidFill>
              </a:rPr>
              <a:t>Таблетка проглатывается целиком, запивая небольшим количеством воды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0" name="TextBox 28"/>
          <p:cNvSpPr txBox="1">
            <a:spLocks noChangeArrowheads="1"/>
          </p:cNvSpPr>
          <p:nvPr/>
        </p:nvSpPr>
        <p:spPr bwMode="auto">
          <a:xfrm>
            <a:off x="4662965" y="5769610"/>
            <a:ext cx="4081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>
              <a:defRPr sz="20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16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eaLnBrk="0" hangingPunct="0">
              <a:defRPr sz="1400">
                <a:solidFill>
                  <a:srgbClr val="000000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tx1"/>
                </a:solidFill>
              </a:rPr>
              <a:t>Принимается натощак или с лёгкой пищей </a:t>
            </a:r>
            <a:r>
              <a:rPr lang="en-US" sz="1400">
                <a:solidFill>
                  <a:schemeClr val="tx1"/>
                </a:solidFill>
              </a:rPr>
              <a:t>(</a:t>
            </a:r>
            <a:r>
              <a:rPr lang="ru-RU" sz="1400">
                <a:solidFill>
                  <a:schemeClr val="tx1"/>
                </a:solidFill>
              </a:rPr>
              <a:t>жирность </a:t>
            </a:r>
            <a:r>
              <a:rPr lang="en-US" sz="1400">
                <a:solidFill>
                  <a:schemeClr val="tx1"/>
                </a:solidFill>
              </a:rPr>
              <a:t>&lt;7%</a:t>
            </a:r>
            <a:r>
              <a:rPr lang="ru-RU" sz="1400">
                <a:solidFill>
                  <a:schemeClr val="tx1"/>
                </a:solidFill>
              </a:rPr>
              <a:t>,</a:t>
            </a:r>
            <a:r>
              <a:rPr lang="en-US" sz="1400">
                <a:solidFill>
                  <a:schemeClr val="tx1"/>
                </a:solidFill>
              </a:rPr>
              <a:t> ~  250 </a:t>
            </a:r>
            <a:r>
              <a:rPr lang="ru-RU" sz="1400">
                <a:solidFill>
                  <a:schemeClr val="tx1"/>
                </a:solidFill>
              </a:rPr>
              <a:t>ккал)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3305" y="6527539"/>
            <a:ext cx="108074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http://www.ndda.kz/</a:t>
            </a:r>
          </a:p>
        </p:txBody>
      </p:sp>
      <p:grpSp>
        <p:nvGrpSpPr>
          <p:cNvPr id="32" name="Group 14"/>
          <p:cNvGrpSpPr>
            <a:grpSpLocks/>
          </p:cNvGrpSpPr>
          <p:nvPr/>
        </p:nvGrpSpPr>
        <p:grpSpPr bwMode="auto">
          <a:xfrm rot="950703">
            <a:off x="6933018" y="2920048"/>
            <a:ext cx="1731963" cy="2747962"/>
            <a:chOff x="2133618" y="2454116"/>
            <a:chExt cx="1731290" cy="2748716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5">
              <a:lum contrast="1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618" y="2454116"/>
              <a:ext cx="1021314" cy="923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9426" y="3176874"/>
              <a:ext cx="1465482" cy="93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1272" t="8806" r="26747" b="6989"/>
            <a:stretch>
              <a:fillRect/>
            </a:stretch>
          </p:blipFill>
          <p:spPr bwMode="auto">
            <a:xfrm rot="1594388">
              <a:off x="2857182" y="3911964"/>
              <a:ext cx="591861" cy="129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68625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268" y="224883"/>
            <a:ext cx="6347713" cy="638002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Эксиджад</a:t>
            </a:r>
            <a:r>
              <a:rPr lang="ru-RU" dirty="0"/>
              <a:t> в Узбекистане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862885"/>
            <a:ext cx="9144000" cy="7340957"/>
          </a:xfrm>
        </p:spPr>
        <p:txBody>
          <a:bodyPr>
            <a:noAutofit/>
          </a:bodyPr>
          <a:lstStyle/>
          <a:p>
            <a:r>
              <a:rPr lang="ru-RU" sz="2000" dirty="0"/>
              <a:t>В рамках Государственной программы  «Год здорового ребенка» в 2015 году  был  впервые  проведен  закуп препарата «</a:t>
            </a:r>
            <a:r>
              <a:rPr lang="ru-RU" sz="2000" dirty="0" err="1"/>
              <a:t>Эксиджад</a:t>
            </a:r>
            <a:r>
              <a:rPr lang="ru-RU" sz="2000" dirty="0"/>
              <a:t>» для </a:t>
            </a:r>
            <a:r>
              <a:rPr lang="ru-RU" sz="2000" dirty="0" err="1"/>
              <a:t>хелаторной</a:t>
            </a:r>
            <a:r>
              <a:rPr lang="ru-RU" sz="2000" dirty="0"/>
              <a:t> терапии  для  165 пациентов с талассемией.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/>
              <a:t>Стоимость </a:t>
            </a:r>
            <a:r>
              <a:rPr lang="ru-RU" sz="2000" dirty="0" err="1"/>
              <a:t>хелаторной</a:t>
            </a:r>
            <a:r>
              <a:rPr lang="ru-RU" sz="2000" dirty="0"/>
              <a:t> терапии 1 больного на  1 месяц составляет  2 -4  млн </a:t>
            </a:r>
            <a:r>
              <a:rPr lang="ru-RU" sz="2000" dirty="0" err="1"/>
              <a:t>сум</a:t>
            </a:r>
            <a:r>
              <a:rPr lang="ru-RU" sz="2000" dirty="0"/>
              <a:t> в зависимости от  дозы  препарата и возраста пациентов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/>
              <a:t>Контроль за </a:t>
            </a:r>
            <a:r>
              <a:rPr lang="ru-RU" sz="2000" dirty="0" err="1"/>
              <a:t>хелаторной</a:t>
            </a:r>
            <a:r>
              <a:rPr lang="ru-RU" sz="2000" dirty="0"/>
              <a:t> терапией  и мониторинг возложен на Центр анемии </a:t>
            </a:r>
            <a:r>
              <a:rPr lang="ru-RU" sz="2000" dirty="0" err="1"/>
              <a:t>НИИГиПК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/>
              <a:t>В 2020г.  число пациентов получающих </a:t>
            </a:r>
            <a:r>
              <a:rPr lang="ru-RU" sz="2000" dirty="0" err="1"/>
              <a:t>хелаторную</a:t>
            </a:r>
            <a:r>
              <a:rPr lang="ru-RU" sz="2000" dirty="0"/>
              <a:t> терапию составило 200, потребность на 1 год составило 2600 упаковки по 500 мг 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/>
              <a:t>Наибольшее число больных (49-30) из Кашкадарьинской  Сурхандарьинской , Бухарской областей ,Самаркандской областей, наименьшее – из  РКК  и  Сырдарьинской области (2-3).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493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14" y="213732"/>
            <a:ext cx="798799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ОПЫТ ДЕЯТЕЛЬНОСТИ ЦЕНТРА АНЕМИИ ЗА  2015-2020гг</a:t>
            </a:r>
            <a:br>
              <a:rPr lang="ru-RU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213" y="1407882"/>
            <a:ext cx="8233319" cy="3880773"/>
          </a:xfrm>
        </p:spPr>
        <p:txBody>
          <a:bodyPr>
            <a:noAutofit/>
          </a:bodyPr>
          <a:lstStyle/>
          <a:p>
            <a:r>
              <a:rPr lang="ru-RU" sz="1600" dirty="0"/>
              <a:t>Результаты  </a:t>
            </a:r>
            <a:r>
              <a:rPr lang="ru-RU" sz="1600" dirty="0" err="1"/>
              <a:t>хелаторной</a:t>
            </a:r>
            <a:r>
              <a:rPr lang="ru-RU" sz="1600" dirty="0"/>
              <a:t>  терапии  положительные. Побочных действий и осложнений от препарата на отмечено, за исключением 1 случая (тошнота) и 2 отказа. </a:t>
            </a:r>
          </a:p>
          <a:p>
            <a:r>
              <a:rPr lang="ru-RU" sz="1600" dirty="0"/>
              <a:t>Пациенты  отмечали улучшение качества  жизни, улучшилось физическое  и половое развитие, многие пациенты отметили , что реже болеют простудными  заболеваниями .</a:t>
            </a:r>
          </a:p>
          <a:p>
            <a:r>
              <a:rPr lang="ru-RU" sz="1600" dirty="0"/>
              <a:t>3 пациента получили лечение у эндокринологов г. Ташкента </a:t>
            </a:r>
          </a:p>
          <a:p>
            <a:r>
              <a:rPr lang="ru-RU" sz="1600" dirty="0"/>
              <a:t>Летальные исходы  за 2019г– 4. Причины – ветряная оспа 1, сахарный диабет 1, пневмония 1, гепатит С 1</a:t>
            </a:r>
          </a:p>
          <a:p>
            <a:r>
              <a:rPr lang="ru-RU" sz="1600" dirty="0"/>
              <a:t>Летальные случаи  непосредственно связанные  с </a:t>
            </a:r>
            <a:r>
              <a:rPr lang="ru-RU" sz="1600" dirty="0" err="1"/>
              <a:t>гемосидерозом</a:t>
            </a:r>
            <a:r>
              <a:rPr lang="ru-RU" sz="1600" dirty="0"/>
              <a:t> не выявлены.</a:t>
            </a:r>
          </a:p>
          <a:p>
            <a:r>
              <a:rPr lang="ru-RU" sz="1600" dirty="0"/>
              <a:t> Средние показатели </a:t>
            </a:r>
            <a:r>
              <a:rPr lang="ru-RU" sz="1600" dirty="0" err="1"/>
              <a:t>ферритина</a:t>
            </a:r>
            <a:r>
              <a:rPr lang="ru-RU" sz="1600" dirty="0"/>
              <a:t> крови в динамике  до и после </a:t>
            </a:r>
            <a:r>
              <a:rPr lang="ru-RU" sz="1600" dirty="0" err="1"/>
              <a:t>хелаторной</a:t>
            </a:r>
            <a:r>
              <a:rPr lang="ru-RU" sz="1600" dirty="0"/>
              <a:t> терапии снижены  в 4 - 5 раза в течение 1 года  </a:t>
            </a:r>
          </a:p>
          <a:p>
            <a:r>
              <a:rPr lang="ru-RU" sz="1600" dirty="0"/>
              <a:t>Создан регистр больных с талассемией</a:t>
            </a:r>
          </a:p>
          <a:p>
            <a:r>
              <a:rPr lang="ru-RU" sz="1600" dirty="0"/>
              <a:t>Создана школа пациентов в 4х регионах – Сурхандарьинской области, Кашкадарьинской, Самаркандской, Бухарской, где имеется наибольшее число </a:t>
            </a:r>
            <a:r>
              <a:rPr lang="ru-RU" sz="1600" dirty="0" err="1"/>
              <a:t>баольных</a:t>
            </a:r>
            <a:r>
              <a:rPr lang="ru-RU" sz="1600" dirty="0"/>
              <a:t>.</a:t>
            </a:r>
          </a:p>
          <a:p>
            <a:r>
              <a:rPr lang="ru-RU" sz="1600" dirty="0"/>
              <a:t>Проведены встречи с </a:t>
            </a:r>
            <a:r>
              <a:rPr lang="ru-RU" sz="1600" dirty="0" err="1"/>
              <a:t>облздравами</a:t>
            </a:r>
            <a:r>
              <a:rPr lang="ru-RU" sz="1600" dirty="0"/>
              <a:t>, главврачами СПК этих областей, по вопросам обеспечения </a:t>
            </a:r>
            <a:r>
              <a:rPr lang="ru-RU" sz="1600" dirty="0" err="1"/>
              <a:t>отм</a:t>
            </a:r>
            <a:r>
              <a:rPr lang="ru-RU" sz="1600" dirty="0"/>
              <a:t> </a:t>
            </a:r>
            <a:r>
              <a:rPr lang="ru-RU" sz="1600" dirty="0" err="1"/>
              <a:t>эрмассой</a:t>
            </a:r>
            <a:r>
              <a:rPr lang="ru-RU" sz="1600" dirty="0"/>
              <a:t> пациентов  с талассемией  за счет безвозмездного донорства.</a:t>
            </a:r>
          </a:p>
          <a:p>
            <a:r>
              <a:rPr lang="ru-RU" sz="1600" dirty="0"/>
              <a:t>Налажено сотрудничество с Благотворительным Фондом </a:t>
            </a:r>
            <a:r>
              <a:rPr lang="ru-RU" sz="1600" dirty="0" err="1"/>
              <a:t>РУз</a:t>
            </a:r>
            <a:r>
              <a:rPr lang="ru-RU" sz="1600" dirty="0"/>
              <a:t> «Анемия и лейкемия»</a:t>
            </a:r>
          </a:p>
          <a:p>
            <a:endParaRPr lang="en-US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712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95" y="91068"/>
            <a:ext cx="7527073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Совершенствование оказания специализированной помощи больным талассемией в регионах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281" y="1725692"/>
            <a:ext cx="7636568" cy="3880773"/>
          </a:xfrm>
        </p:spPr>
        <p:txBody>
          <a:bodyPr>
            <a:noAutofit/>
          </a:bodyPr>
          <a:lstStyle/>
          <a:p>
            <a:r>
              <a:rPr lang="ru-RU" sz="1600" dirty="0"/>
              <a:t>Начать внедрение  </a:t>
            </a:r>
            <a:r>
              <a:rPr lang="ru-RU" sz="1600" dirty="0" err="1"/>
              <a:t>хелаторной</a:t>
            </a:r>
            <a:r>
              <a:rPr lang="ru-RU" sz="1600" dirty="0"/>
              <a:t> терапии в регионах с 2020 года</a:t>
            </a:r>
          </a:p>
          <a:p>
            <a:r>
              <a:rPr lang="ru-RU" sz="1600" dirty="0"/>
              <a:t>Наладить исследования </a:t>
            </a:r>
            <a:r>
              <a:rPr lang="ru-RU" sz="1600" dirty="0" err="1"/>
              <a:t>ферритина</a:t>
            </a:r>
            <a:r>
              <a:rPr lang="ru-RU" sz="1600" dirty="0"/>
              <a:t> в регионах при ОММЦ где имеются гематологические отделения/койки</a:t>
            </a:r>
          </a:p>
          <a:p>
            <a:r>
              <a:rPr lang="ru-RU" sz="1600" dirty="0"/>
              <a:t>Организовать в ОММЦ при гематологических  отделениях 5 коек  дневные стационары</a:t>
            </a:r>
          </a:p>
          <a:p>
            <a:r>
              <a:rPr lang="ru-RU" sz="1600" dirty="0"/>
              <a:t>Организовать </a:t>
            </a:r>
            <a:r>
              <a:rPr lang="ru-RU" sz="1600" dirty="0" err="1"/>
              <a:t>гемотрансфузионую</a:t>
            </a:r>
            <a:r>
              <a:rPr lang="ru-RU" sz="1600" dirty="0"/>
              <a:t> терапию больным с талассемией в регионах, при гематологических отделениях/койках,</a:t>
            </a:r>
          </a:p>
          <a:p>
            <a:r>
              <a:rPr lang="ru-RU" sz="1600" dirty="0"/>
              <a:t>Минимизировать поступление больных с талассемией для  получения гемотрансфузий  в </a:t>
            </a:r>
            <a:r>
              <a:rPr lang="ru-RU" sz="1600" dirty="0" err="1"/>
              <a:t>НИИГиПК</a:t>
            </a:r>
            <a:r>
              <a:rPr lang="ru-RU" sz="1600" dirty="0"/>
              <a:t>.</a:t>
            </a:r>
          </a:p>
          <a:p>
            <a:r>
              <a:rPr lang="ru-RU" sz="1600" dirty="0"/>
              <a:t>Направлять  первичных больных  для диагностики талассемии в </a:t>
            </a:r>
            <a:r>
              <a:rPr lang="ru-RU" sz="1600" dirty="0" err="1"/>
              <a:t>НИИГиПК</a:t>
            </a:r>
            <a:endParaRPr lang="ru-RU" sz="1600" dirty="0"/>
          </a:p>
          <a:p>
            <a:r>
              <a:rPr lang="ru-RU" sz="1600" dirty="0"/>
              <a:t>Проводить широкую просветительную работу  в регионах по предотвращению родственных браков, особенно в Сурхандарьинской, Кашкадарьинской, Самаркандской, Бухарской областях.</a:t>
            </a:r>
          </a:p>
          <a:p>
            <a:r>
              <a:rPr lang="ru-RU" sz="1600" dirty="0"/>
              <a:t>Организовать  дневные стационары для </a:t>
            </a:r>
            <a:r>
              <a:rPr lang="ru-RU" sz="1600" dirty="0" err="1"/>
              <a:t>гемотрансфузионой</a:t>
            </a:r>
            <a:r>
              <a:rPr lang="ru-RU" sz="1600" dirty="0"/>
              <a:t> терапии больным талассемией  в указанных областях</a:t>
            </a:r>
          </a:p>
          <a:p>
            <a:endParaRPr lang="en-US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8F66-FE93-084D-9D1E-18B5B276D4AB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822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 bwMode="gray">
          <a:xfrm>
            <a:off x="733425" y="1717982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b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de-CH" sz="2800" dirty="0">
                <a:solidFill>
                  <a:srgbClr val="92322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92322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92322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92322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92322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folHlink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folHlink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folHlink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folHlink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en-US" sz="4800" kern="0" dirty="0" smtClean="0"/>
              <a:t>Спасибо за внимание!</a:t>
            </a:r>
            <a:endParaRPr lang="en-US" altLang="en-US" sz="4800" kern="0" dirty="0" smtClean="0"/>
          </a:p>
        </p:txBody>
      </p:sp>
      <p:sp>
        <p:nvSpPr>
          <p:cNvPr id="3" name="Title 3"/>
          <p:cNvSpPr txBox="1">
            <a:spLocks/>
          </p:cNvSpPr>
          <p:nvPr/>
        </p:nvSpPr>
        <p:spPr bwMode="auto">
          <a:xfrm>
            <a:off x="733425" y="290702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en-US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Вопросы и обсуждение</a:t>
            </a:r>
            <a:endParaRPr lang="en-US" altLang="en-US" sz="36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99712" y="3836987"/>
            <a:ext cx="66992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>
              <a:buNone/>
            </a:pPr>
            <a:r>
              <a:rPr lang="en-US" sz="1400" u="sng" dirty="0" smtClean="0">
                <a:hlinkClick r:id="rId2"/>
              </a:rPr>
              <a:t>www</a:t>
            </a:r>
            <a:r>
              <a:rPr lang="ru-RU" sz="1400" u="sng" dirty="0">
                <a:hlinkClick r:id="rId2"/>
              </a:rPr>
              <a:t>.</a:t>
            </a:r>
            <a:r>
              <a:rPr lang="en-US" sz="1400" u="sng" dirty="0" err="1">
                <a:hlinkClick r:id="rId2"/>
              </a:rPr>
              <a:t>novartis</a:t>
            </a:r>
            <a:r>
              <a:rPr lang="ru-RU" sz="1400" u="sng" dirty="0">
                <a:hlinkClick r:id="rId2"/>
              </a:rPr>
              <a:t>.</a:t>
            </a:r>
            <a:r>
              <a:rPr lang="en-US" sz="1400" u="sng" dirty="0">
                <a:hlinkClick r:id="rId2"/>
              </a:rPr>
              <a:t>com</a:t>
            </a:r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13373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660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1D665A"/>
                </a:solidFill>
                <a:latin typeface="Arial"/>
                <a:ea typeface="+mn-ea"/>
                <a:cs typeface="+mn-cs"/>
              </a:rPr>
              <a:t>Эпидемиология талассемии</a:t>
            </a:r>
            <a:endParaRPr lang="en-US" sz="2800" b="1" dirty="0">
              <a:solidFill>
                <a:srgbClr val="1D665A"/>
              </a:solidFill>
              <a:latin typeface="Arial"/>
              <a:ea typeface="+mn-ea"/>
              <a:cs typeface="+mn-cs"/>
            </a:endParaRPr>
          </a:p>
        </p:txBody>
      </p:sp>
      <p:graphicFrame>
        <p:nvGraphicFramePr>
          <p:cNvPr id="13" name="Group 16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22951982"/>
              </p:ext>
            </p:extLst>
          </p:nvPr>
        </p:nvGraphicFramePr>
        <p:xfrm>
          <a:off x="2975021" y="1223490"/>
          <a:ext cx="5048517" cy="5105232"/>
        </p:xfrm>
        <a:graphic>
          <a:graphicData uri="http://schemas.openxmlformats.org/drawingml/2006/table">
            <a:tbl>
              <a:tblPr/>
              <a:tblGrid>
                <a:gridCol w="15756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9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63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449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324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1556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Частота носительства аллелей талассемии 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(%)</a:t>
                      </a:r>
                      <a:endParaRPr kumimoji="0" lang="en-US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91427" marR="91427" marT="45705" marB="4570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674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Регион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ea typeface="Ebrima" pitchFamily="2" charset="0"/>
                          <a:cs typeface="Ebrima" pitchFamily="2" charset="0"/>
                          <a:sym typeface="Symbol" pitchFamily="18" charset="2"/>
                        </a:rPr>
                        <a:t>β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  <a:sym typeface="Symbol" pitchFamily="18" charset="2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талассемия</a:t>
                      </a:r>
                      <a:endParaRPr kumimoji="0" lang="el-GR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pitchFamily="34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ea typeface="Ebrima" pitchFamily="2" charset="0"/>
                          <a:cs typeface="Ebrima" pitchFamily="2" charset="0"/>
                          <a:sym typeface="Symbol" pitchFamily="18" charset="2"/>
                        </a:rPr>
                        <a:t>α</a:t>
                      </a:r>
                      <a:r>
                        <a:rPr kumimoji="0" lang="en-GB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талассемия</a:t>
                      </a:r>
                      <a:endParaRPr kumimoji="0" lang="el-GR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pitchFamily="34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pitchFamily="34" charset="0"/>
                          <a:ea typeface="Ebrima" pitchFamily="2" charset="0"/>
                          <a:cs typeface="Ebrima" pitchFamily="2" charset="0"/>
                          <a:sym typeface="Symbol" pitchFamily="18" charset="2"/>
                        </a:rPr>
                        <a:t>α</a:t>
                      </a:r>
                      <a:r>
                        <a:rPr kumimoji="0" lang="en-GB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+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талассемия</a:t>
                      </a:r>
                      <a:endParaRPr kumimoji="0" lang="el-GR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pitchFamily="34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Hb E/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</a:br>
                      <a:r>
                        <a:rPr kumimoji="0" lang="el-G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/>
                          <a:cs typeface="Ebrima"/>
                        </a:rPr>
                        <a:t>β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/>
                          <a:cs typeface="Ebrima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талассемия</a:t>
                      </a:r>
                      <a:endParaRPr kumimoji="0" lang="el-GR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Arial" pitchFamily="34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51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Америка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0–5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0–40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0–20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13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Восточное Средиземноморье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2–18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1–60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0–2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51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Европа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0–19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1–2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0–12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0–20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13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Юго-восточная Азия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0–11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1–30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3–40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0–70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913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Африканская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Суб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-Сахара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0–12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10–50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54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Западно-Тихоокеанский Регион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0–13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2–60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latin typeface="Ebrima" pitchFamily="2" charset="0"/>
                        <a:ea typeface="Ebrima" pitchFamily="2" charset="0"/>
                        <a:cs typeface="Ebrima" pitchFamily="2" charset="0"/>
                      </a:endParaRP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rgbClr val="FF9900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Ebrima" pitchFamily="2" charset="0"/>
                          <a:ea typeface="Ebrima" pitchFamily="2" charset="0"/>
                          <a:cs typeface="Ebrima" pitchFamily="2" charset="0"/>
                        </a:rPr>
                        <a:t>0</a:t>
                      </a:r>
                    </a:p>
                  </a:txBody>
                  <a:tcPr marL="68570" marR="68570" marT="34279" marB="3427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83449" y="6311411"/>
            <a:ext cx="4482499" cy="402431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600" dirty="0">
                <a:solidFill>
                  <a:schemeClr val="tx1"/>
                </a:solidFill>
              </a:rPr>
              <a:t>1 </a:t>
            </a:r>
            <a:r>
              <a:rPr lang="en-GB" sz="600" dirty="0" err="1">
                <a:solidFill>
                  <a:schemeClr val="tx1"/>
                </a:solidFill>
              </a:rPr>
              <a:t>Weatherall</a:t>
            </a:r>
            <a:r>
              <a:rPr lang="en-GB" sz="600" dirty="0">
                <a:solidFill>
                  <a:schemeClr val="tx1"/>
                </a:solidFill>
              </a:rPr>
              <a:t> DJ</a:t>
            </a:r>
            <a:r>
              <a:rPr lang="en-GB" sz="600" i="1" dirty="0">
                <a:solidFill>
                  <a:schemeClr val="tx1"/>
                </a:solidFill>
              </a:rPr>
              <a:t> et al</a:t>
            </a:r>
            <a:r>
              <a:rPr lang="en-GB" sz="600" dirty="0">
                <a:solidFill>
                  <a:schemeClr val="tx1"/>
                </a:solidFill>
              </a:rPr>
              <a:t>. Inherited Disorders of Hemoglobin. In: Disease Control Priorities in Developing Countries.</a:t>
            </a:r>
            <a:br>
              <a:rPr lang="en-GB" sz="600" dirty="0">
                <a:solidFill>
                  <a:schemeClr val="tx1"/>
                </a:solidFill>
              </a:rPr>
            </a:br>
            <a:r>
              <a:rPr lang="en-GB" sz="600" dirty="0">
                <a:solidFill>
                  <a:schemeClr val="tx1"/>
                </a:solidFill>
              </a:rPr>
              <a:t>2nd ed. New York: Oxford University Press; 2006: 663–680. Available from: www.dcp2.org/pubs/DCP.</a:t>
            </a:r>
          </a:p>
          <a:p>
            <a:pPr marL="0" indent="0" algn="l">
              <a:buNone/>
            </a:pPr>
            <a:r>
              <a:rPr lang="ru-RU" sz="600" dirty="0">
                <a:solidFill>
                  <a:schemeClr val="tx1"/>
                </a:solidFill>
              </a:rPr>
              <a:t>2 </a:t>
            </a:r>
            <a:r>
              <a:rPr lang="en-GB" sz="600" dirty="0" err="1">
                <a:solidFill>
                  <a:schemeClr val="tx1"/>
                </a:solidFill>
              </a:rPr>
              <a:t>Weatherall</a:t>
            </a:r>
            <a:r>
              <a:rPr lang="en-GB" sz="600" dirty="0">
                <a:solidFill>
                  <a:schemeClr val="tx1"/>
                </a:solidFill>
              </a:rPr>
              <a:t> DJ. </a:t>
            </a:r>
            <a:r>
              <a:rPr lang="en-GB" sz="600" i="1" dirty="0">
                <a:solidFill>
                  <a:schemeClr val="tx1"/>
                </a:solidFill>
              </a:rPr>
              <a:t>Blood Rev </a:t>
            </a:r>
            <a:r>
              <a:rPr lang="en-GB" sz="600" dirty="0">
                <a:solidFill>
                  <a:schemeClr val="tx1"/>
                </a:solidFill>
              </a:rPr>
              <a:t>2012;26S:S3–S6. Review.</a:t>
            </a:r>
          </a:p>
        </p:txBody>
      </p:sp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716" b="46707"/>
          <a:stretch/>
        </p:blipFill>
        <p:spPr bwMode="auto">
          <a:xfrm>
            <a:off x="278780" y="1682909"/>
            <a:ext cx="2503057" cy="17157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725742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71438"/>
            <a:ext cx="91440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800" b="1" dirty="0">
                <a:solidFill>
                  <a:srgbClr val="1D665A"/>
                </a:solidFill>
                <a:latin typeface="Arial"/>
                <a:ea typeface="+mn-ea"/>
                <a:cs typeface="+mn-cs"/>
              </a:rPr>
              <a:t>Заболеваемость  талассемией в регионах  Республики Узбекистан</a:t>
            </a:r>
          </a:p>
        </p:txBody>
      </p:sp>
      <p:pic>
        <p:nvPicPr>
          <p:cNvPr id="11267" name="Picture 5" descr="map_uzbekistan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88" y="1333500"/>
            <a:ext cx="8954429" cy="5396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8" name="Группа 33"/>
          <p:cNvGrpSpPr>
            <a:grpSpLocks/>
          </p:cNvGrpSpPr>
          <p:nvPr/>
        </p:nvGrpSpPr>
        <p:grpSpPr bwMode="auto">
          <a:xfrm>
            <a:off x="8143875" y="3346450"/>
            <a:ext cx="428625" cy="939800"/>
            <a:chOff x="8143900" y="3346190"/>
            <a:chExt cx="428660" cy="940066"/>
          </a:xfrm>
        </p:grpSpPr>
        <p:sp>
          <p:nvSpPr>
            <p:cNvPr id="28" name="Стрелка вправо 27"/>
            <p:cNvSpPr/>
            <p:nvPr/>
          </p:nvSpPr>
          <p:spPr>
            <a:xfrm rot="4832107">
              <a:off x="7923919" y="3785263"/>
              <a:ext cx="940066" cy="61918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143900" y="3355718"/>
              <a:ext cx="428660" cy="285831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4</a:t>
              </a:r>
            </a:p>
          </p:txBody>
        </p:sp>
      </p:grpSp>
      <p:grpSp>
        <p:nvGrpSpPr>
          <p:cNvPr id="11269" name="Группа 56"/>
          <p:cNvGrpSpPr>
            <a:grpSpLocks/>
          </p:cNvGrpSpPr>
          <p:nvPr/>
        </p:nvGrpSpPr>
        <p:grpSpPr bwMode="auto">
          <a:xfrm rot="10800000" flipV="1">
            <a:off x="5500688" y="4000500"/>
            <a:ext cx="571500" cy="774700"/>
            <a:chOff x="6929455" y="3357562"/>
            <a:chExt cx="393731" cy="72517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937111" y="3347160"/>
              <a:ext cx="357639" cy="26748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9</a:t>
              </a:r>
            </a:p>
          </p:txBody>
        </p:sp>
        <p:sp>
          <p:nvSpPr>
            <p:cNvPr id="33" name="Стрелка вправо 32"/>
            <p:cNvSpPr/>
            <p:nvPr/>
          </p:nvSpPr>
          <p:spPr>
            <a:xfrm rot="4832107">
              <a:off x="7075759" y="3817252"/>
              <a:ext cx="436888" cy="73278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1270" name="Группа 35"/>
          <p:cNvGrpSpPr>
            <a:grpSpLocks/>
          </p:cNvGrpSpPr>
          <p:nvPr/>
        </p:nvGrpSpPr>
        <p:grpSpPr bwMode="auto">
          <a:xfrm rot="-771754">
            <a:off x="3935413" y="5084763"/>
            <a:ext cx="815975" cy="450850"/>
            <a:chOff x="3806758" y="4688037"/>
            <a:chExt cx="945938" cy="224565"/>
          </a:xfrm>
        </p:grpSpPr>
        <p:sp>
          <p:nvSpPr>
            <p:cNvPr id="35" name="Стрелка вправо 34"/>
            <p:cNvSpPr/>
            <p:nvPr/>
          </p:nvSpPr>
          <p:spPr>
            <a:xfrm rot="12905143">
              <a:off x="3800017" y="4683366"/>
              <a:ext cx="940416" cy="60095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 rot="771754">
              <a:off x="4245552" y="4702517"/>
              <a:ext cx="500574" cy="206378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23</a:t>
              </a:r>
            </a:p>
          </p:txBody>
        </p:sp>
      </p:grpSp>
      <p:grpSp>
        <p:nvGrpSpPr>
          <p:cNvPr id="11271" name="Группа 37"/>
          <p:cNvGrpSpPr>
            <a:grpSpLocks/>
          </p:cNvGrpSpPr>
          <p:nvPr/>
        </p:nvGrpSpPr>
        <p:grpSpPr bwMode="auto">
          <a:xfrm>
            <a:off x="1285875" y="3475038"/>
            <a:ext cx="836613" cy="382587"/>
            <a:chOff x="1285852" y="3474811"/>
            <a:chExt cx="837395" cy="382817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285852" y="3571706"/>
              <a:ext cx="429026" cy="28592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8</a:t>
              </a:r>
            </a:p>
          </p:txBody>
        </p:sp>
        <p:sp>
          <p:nvSpPr>
            <p:cNvPr id="37" name="Стрелка вправо 36"/>
            <p:cNvSpPr/>
            <p:nvPr/>
          </p:nvSpPr>
          <p:spPr>
            <a:xfrm rot="20041330">
              <a:off x="1519433" y="3474811"/>
              <a:ext cx="603814" cy="46065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1272" name="Группа 39"/>
          <p:cNvGrpSpPr>
            <a:grpSpLocks/>
          </p:cNvGrpSpPr>
          <p:nvPr/>
        </p:nvGrpSpPr>
        <p:grpSpPr bwMode="auto">
          <a:xfrm>
            <a:off x="4559300" y="5635625"/>
            <a:ext cx="492125" cy="1001713"/>
            <a:chOff x="4572000" y="5642532"/>
            <a:chExt cx="492851" cy="1001178"/>
          </a:xfrm>
        </p:grpSpPr>
        <p:sp>
          <p:nvSpPr>
            <p:cNvPr id="39" name="Стрелка вправо 38"/>
            <p:cNvSpPr/>
            <p:nvPr/>
          </p:nvSpPr>
          <p:spPr>
            <a:xfrm rot="17453295">
              <a:off x="4564995" y="6081974"/>
              <a:ext cx="939298" cy="60414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572000" y="6358113"/>
              <a:ext cx="429257" cy="285597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27</a:t>
              </a:r>
            </a:p>
          </p:txBody>
        </p:sp>
      </p:grpSp>
      <p:grpSp>
        <p:nvGrpSpPr>
          <p:cNvPr id="11273" name="Группа 41"/>
          <p:cNvGrpSpPr>
            <a:grpSpLocks/>
          </p:cNvGrpSpPr>
          <p:nvPr/>
        </p:nvGrpSpPr>
        <p:grpSpPr bwMode="auto">
          <a:xfrm>
            <a:off x="5003800" y="3500438"/>
            <a:ext cx="711200" cy="1479550"/>
            <a:chOff x="5004297" y="3500438"/>
            <a:chExt cx="710743" cy="1479720"/>
          </a:xfrm>
        </p:grpSpPr>
        <p:sp>
          <p:nvSpPr>
            <p:cNvPr id="41" name="Стрелка вправо 40"/>
            <p:cNvSpPr/>
            <p:nvPr/>
          </p:nvSpPr>
          <p:spPr>
            <a:xfrm rot="7044434">
              <a:off x="4351742" y="4281595"/>
              <a:ext cx="1351118" cy="46008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286690" y="3500438"/>
              <a:ext cx="428350" cy="285783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13</a:t>
              </a:r>
            </a:p>
          </p:txBody>
        </p:sp>
      </p:grpSp>
      <p:grpSp>
        <p:nvGrpSpPr>
          <p:cNvPr id="11274" name="Группа 43"/>
          <p:cNvGrpSpPr>
            <a:grpSpLocks/>
          </p:cNvGrpSpPr>
          <p:nvPr/>
        </p:nvGrpSpPr>
        <p:grpSpPr bwMode="auto">
          <a:xfrm>
            <a:off x="7572375" y="3357563"/>
            <a:ext cx="428625" cy="912812"/>
            <a:chOff x="7572396" y="3357562"/>
            <a:chExt cx="428660" cy="912464"/>
          </a:xfrm>
        </p:grpSpPr>
        <p:sp>
          <p:nvSpPr>
            <p:cNvPr id="43" name="Стрелка вправо 42"/>
            <p:cNvSpPr/>
            <p:nvPr/>
          </p:nvSpPr>
          <p:spPr>
            <a:xfrm rot="3805381">
              <a:off x="7555912" y="3828056"/>
              <a:ext cx="799795" cy="84144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572396" y="3357562"/>
              <a:ext cx="428660" cy="285641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6</a:t>
              </a:r>
            </a:p>
          </p:txBody>
        </p:sp>
      </p:grpSp>
      <p:sp>
        <p:nvSpPr>
          <p:cNvPr id="48" name="Стрелка вправо 47"/>
          <p:cNvSpPr/>
          <p:nvPr/>
        </p:nvSpPr>
        <p:spPr>
          <a:xfrm rot="11819170">
            <a:off x="6691313" y="4754563"/>
            <a:ext cx="939800" cy="60325"/>
          </a:xfrm>
          <a:prstGeom prst="rightArrow">
            <a:avLst>
              <a:gd name="adj1" fmla="val 65430"/>
              <a:gd name="adj2" fmla="val 12527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276" name="Группа 49"/>
          <p:cNvGrpSpPr>
            <a:grpSpLocks/>
          </p:cNvGrpSpPr>
          <p:nvPr/>
        </p:nvGrpSpPr>
        <p:grpSpPr bwMode="auto">
          <a:xfrm>
            <a:off x="5762625" y="5500688"/>
            <a:ext cx="1881188" cy="357187"/>
            <a:chOff x="5763028" y="5360339"/>
            <a:chExt cx="1880838" cy="497553"/>
          </a:xfrm>
        </p:grpSpPr>
        <p:sp>
          <p:nvSpPr>
            <p:cNvPr id="49" name="Стрелка вправо 48"/>
            <p:cNvSpPr/>
            <p:nvPr/>
          </p:nvSpPr>
          <p:spPr>
            <a:xfrm rot="11771937">
              <a:off x="5763028" y="5360339"/>
              <a:ext cx="1563397" cy="66340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215321" y="5572629"/>
              <a:ext cx="428545" cy="285263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18</a:t>
              </a: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500938" y="4857750"/>
            <a:ext cx="428625" cy="28575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FFFF"/>
                </a:solidFill>
              </a:rPr>
              <a:t>4</a:t>
            </a:r>
          </a:p>
        </p:txBody>
      </p:sp>
      <p:grpSp>
        <p:nvGrpSpPr>
          <p:cNvPr id="11278" name="Группа 51"/>
          <p:cNvGrpSpPr>
            <a:grpSpLocks/>
          </p:cNvGrpSpPr>
          <p:nvPr/>
        </p:nvGrpSpPr>
        <p:grpSpPr bwMode="auto">
          <a:xfrm>
            <a:off x="5949950" y="5857875"/>
            <a:ext cx="1193800" cy="461963"/>
            <a:chOff x="5949468" y="5857892"/>
            <a:chExt cx="1194332" cy="461756"/>
          </a:xfrm>
        </p:grpSpPr>
        <p:sp>
          <p:nvSpPr>
            <p:cNvPr id="47" name="Стрелка вправо 46"/>
            <p:cNvSpPr/>
            <p:nvPr/>
          </p:nvSpPr>
          <p:spPr>
            <a:xfrm rot="8869644">
              <a:off x="5949468" y="6259350"/>
              <a:ext cx="940219" cy="60298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714984" y="5857892"/>
              <a:ext cx="428816" cy="28562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56</a:t>
              </a:r>
            </a:p>
          </p:txBody>
        </p:sp>
      </p:grpSp>
      <p:grpSp>
        <p:nvGrpSpPr>
          <p:cNvPr id="11279" name="Группа 52"/>
          <p:cNvGrpSpPr>
            <a:grpSpLocks/>
          </p:cNvGrpSpPr>
          <p:nvPr/>
        </p:nvGrpSpPr>
        <p:grpSpPr bwMode="auto">
          <a:xfrm>
            <a:off x="8305800" y="4557713"/>
            <a:ext cx="481013" cy="1085850"/>
            <a:chOff x="8305272" y="4557851"/>
            <a:chExt cx="481602" cy="1085727"/>
          </a:xfrm>
        </p:grpSpPr>
        <p:sp>
          <p:nvSpPr>
            <p:cNvPr id="46" name="Стрелка вправо 45"/>
            <p:cNvSpPr/>
            <p:nvPr/>
          </p:nvSpPr>
          <p:spPr>
            <a:xfrm rot="15629457">
              <a:off x="7865625" y="4997498"/>
              <a:ext cx="939694" cy="60399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357724" y="5357860"/>
              <a:ext cx="429150" cy="285718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6</a:t>
              </a:r>
            </a:p>
          </p:txBody>
        </p:sp>
      </p:grpSp>
      <p:grpSp>
        <p:nvGrpSpPr>
          <p:cNvPr id="11280" name="Группа 53"/>
          <p:cNvGrpSpPr>
            <a:grpSpLocks/>
          </p:cNvGrpSpPr>
          <p:nvPr/>
        </p:nvGrpSpPr>
        <p:grpSpPr bwMode="auto">
          <a:xfrm>
            <a:off x="2643188" y="3892550"/>
            <a:ext cx="428625" cy="536575"/>
            <a:chOff x="2643174" y="3892445"/>
            <a:chExt cx="428660" cy="536687"/>
          </a:xfrm>
        </p:grpSpPr>
        <p:sp>
          <p:nvSpPr>
            <p:cNvPr id="45" name="Стрелка вправо 44"/>
            <p:cNvSpPr/>
            <p:nvPr/>
          </p:nvSpPr>
          <p:spPr>
            <a:xfrm rot="13948435">
              <a:off x="2492315" y="4125861"/>
              <a:ext cx="528748" cy="61917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643174" y="4143322"/>
              <a:ext cx="428660" cy="28581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8</a:t>
              </a:r>
            </a:p>
          </p:txBody>
        </p:sp>
      </p:grpSp>
      <p:grpSp>
        <p:nvGrpSpPr>
          <p:cNvPr id="11281" name="Группа 55"/>
          <p:cNvGrpSpPr>
            <a:grpSpLocks/>
          </p:cNvGrpSpPr>
          <p:nvPr/>
        </p:nvGrpSpPr>
        <p:grpSpPr bwMode="auto">
          <a:xfrm>
            <a:off x="5857875" y="3714750"/>
            <a:ext cx="1057275" cy="285750"/>
            <a:chOff x="5857884" y="3714752"/>
            <a:chExt cx="1057366" cy="285752"/>
          </a:xfrm>
        </p:grpSpPr>
        <p:sp>
          <p:nvSpPr>
            <p:cNvPr id="55" name="Стрелка вправо 54"/>
            <p:cNvSpPr/>
            <p:nvPr/>
          </p:nvSpPr>
          <p:spPr>
            <a:xfrm rot="1380894">
              <a:off x="5975369" y="3895728"/>
              <a:ext cx="939881" cy="60325"/>
            </a:xfrm>
            <a:prstGeom prst="rightArrow">
              <a:avLst>
                <a:gd name="adj1" fmla="val 65430"/>
                <a:gd name="adj2" fmla="val 125275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57884" y="3714752"/>
              <a:ext cx="428662" cy="28575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FFFF"/>
                  </a:solidFill>
                </a:rPr>
                <a:t>25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6660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464670" y="488432"/>
            <a:ext cx="6598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1D665A"/>
                </a:solidFill>
              </a:rPr>
              <a:t>Причины анемии при ТАЛАССЕМИИ</a:t>
            </a:r>
            <a:r>
              <a:rPr lang="ru-RU" sz="2800" b="1" i="1" baseline="30000" dirty="0" smtClean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1,2,3</a:t>
            </a:r>
            <a:endParaRPr lang="ru-RU" sz="2400" i="1" baseline="30000" dirty="0">
              <a:solidFill>
                <a:srgbClr val="1D6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>
              <a:solidFill>
                <a:srgbClr val="1D665A"/>
              </a:solidFill>
            </a:endParaRPr>
          </a:p>
        </p:txBody>
      </p:sp>
      <p:pic>
        <p:nvPicPr>
          <p:cNvPr id="11" name="Picture 10" descr="maladie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330"/>
          <a:stretch/>
        </p:blipFill>
        <p:spPr>
          <a:xfrm>
            <a:off x="291550" y="278892"/>
            <a:ext cx="915497" cy="91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\\lanfs11\3206_NovExjadeUpdate\05 Graphics\To Approve\multimedia\Thal RB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8243" y="1442539"/>
            <a:ext cx="2003260" cy="39843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31142" y="1442539"/>
            <a:ext cx="586488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i="1" dirty="0" smtClean="0">
                <a:latin typeface="Cambria" panose="02040503050406030204" pitchFamily="18" charset="0"/>
              </a:rPr>
              <a:t>Неэффективный </a:t>
            </a:r>
            <a:r>
              <a:rPr lang="ru-RU" sz="2800" i="1" dirty="0" err="1" smtClean="0">
                <a:latin typeface="Cambria" panose="02040503050406030204" pitchFamily="18" charset="0"/>
              </a:rPr>
              <a:t>эритропоэз</a:t>
            </a:r>
            <a:r>
              <a:rPr lang="ru-RU" sz="2800" i="1" dirty="0" smtClean="0">
                <a:latin typeface="Cambria" panose="02040503050406030204" pitchFamily="18" charset="0"/>
              </a:rPr>
              <a:t>, приводящий к лизису эритроцитов в костном мозге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2800" i="1" dirty="0">
              <a:latin typeface="Cambria" panose="02040503050406030204" pitchFamily="18" charset="0"/>
            </a:endParaRP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800" i="1" dirty="0" err="1" smtClean="0">
                <a:latin typeface="Cambria" panose="02040503050406030204" pitchFamily="18" charset="0"/>
              </a:rPr>
              <a:t>Экстрамедулярный</a:t>
            </a:r>
            <a:r>
              <a:rPr lang="ru-RU" sz="2800" i="1" dirty="0" smtClean="0">
                <a:latin typeface="Cambria" panose="02040503050406030204" pitchFamily="18" charset="0"/>
              </a:rPr>
              <a:t> лизис эритроцитов, циркулирующих в периферической крови (в ретикуло-эндотелиальной системе)</a:t>
            </a:r>
            <a:endParaRPr lang="ru-RU" sz="2800" dirty="0"/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79799" y="5784403"/>
            <a:ext cx="6534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CA" sz="6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1. </a:t>
            </a:r>
            <a:r>
              <a:rPr lang="en-CA" sz="600" dirty="0" err="1" smtClean="0">
                <a:solidFill>
                  <a:schemeClr val="bg1">
                    <a:lumMod val="50000"/>
                  </a:schemeClr>
                </a:solidFill>
              </a:rPr>
              <a:t>Cappellini</a:t>
            </a:r>
            <a:r>
              <a:rPr lang="en-CA" sz="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M-D, Cohen A, </a:t>
            </a:r>
            <a:r>
              <a:rPr lang="en-CA" sz="600" dirty="0" err="1">
                <a:solidFill>
                  <a:schemeClr val="bg1">
                    <a:lumMod val="50000"/>
                  </a:schemeClr>
                </a:solidFill>
              </a:rPr>
              <a:t>Eleftheriou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 A, et al. Guidelines for the Clinical Management of </a:t>
            </a:r>
            <a:r>
              <a:rPr lang="en-CA" sz="6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. 2nd rev ed. Nicosia, Cyprus: </a:t>
            </a:r>
            <a:r>
              <a:rPr lang="en-CA" sz="600" dirty="0" err="1">
                <a:solidFill>
                  <a:schemeClr val="bg1">
                    <a:lumMod val="50000"/>
                  </a:schemeClr>
                </a:solidFill>
              </a:rPr>
              <a:t>Thalassaemia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 International Federation; Russian edition 2007, </a:t>
            </a:r>
            <a:r>
              <a:rPr lang="en-CA" sz="600" dirty="0" smtClean="0">
                <a:solidFill>
                  <a:schemeClr val="bg1">
                    <a:lumMod val="50000"/>
                  </a:schemeClr>
                </a:solidFill>
              </a:rPr>
              <a:t>p 1</a:t>
            </a:r>
            <a:r>
              <a:rPr lang="az-Latn-AZ" sz="600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en-CA" sz="6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endParaRPr lang="ru-RU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2. </a:t>
            </a:r>
            <a:r>
              <a:rPr lang="en-US" sz="600" dirty="0" err="1" smtClean="0">
                <a:solidFill>
                  <a:schemeClr val="bg1">
                    <a:lumMod val="50000"/>
                  </a:schemeClr>
                </a:solidFill>
              </a:rPr>
              <a:t>Rachmilewitz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and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Giardina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. How I treat thalassemia. Blood. 2011;118(13):</a:t>
            </a:r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3479-3488</a:t>
            </a:r>
            <a:endParaRPr lang="ru-RU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</a:rPr>
              <a:t>3.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Rivella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S. Ineffective erythropoiesis and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thalassemias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Curr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Opin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 err="1">
                <a:solidFill>
                  <a:schemeClr val="bg1">
                    <a:lumMod val="50000"/>
                  </a:schemeClr>
                </a:solidFill>
              </a:rPr>
              <a:t>Hematol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. 2009;16(3): 187–194.</a:t>
            </a:r>
            <a:endParaRPr lang="az-Latn-AZ" sz="6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Image source: Adapted from Giardina-41, </a:t>
            </a:r>
            <a:r>
              <a:rPr lang="en-CA" sz="600" dirty="0" err="1">
                <a:solidFill>
                  <a:schemeClr val="bg1">
                    <a:lumMod val="50000"/>
                  </a:schemeClr>
                </a:solidFill>
              </a:rPr>
              <a:t>pg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 535/P1</a:t>
            </a:r>
            <a:r>
              <a:rPr lang="ru-RU" sz="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600" dirty="0">
                <a:solidFill>
                  <a:schemeClr val="bg1">
                    <a:lumMod val="50000"/>
                  </a:schemeClr>
                </a:solidFill>
              </a:rPr>
              <a:t>In: </a:t>
            </a:r>
            <a:r>
              <a:rPr lang="en-CA" sz="600" dirty="0" err="1">
                <a:solidFill>
                  <a:schemeClr val="bg1">
                    <a:lumMod val="50000"/>
                  </a:schemeClr>
                </a:solidFill>
              </a:rPr>
              <a:t>Giardina</a:t>
            </a:r>
            <a:r>
              <a:rPr lang="en-CA" sz="600" dirty="0">
                <a:solidFill>
                  <a:schemeClr val="bg1">
                    <a:lumMod val="50000"/>
                  </a:schemeClr>
                </a:solidFill>
              </a:rPr>
              <a:t>, P.J. and Forget, B.G. Thalassemia syndromes</a:t>
            </a:r>
            <a:endParaRPr lang="ru-RU" sz="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endParaRPr lang="en-CA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010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44627" y="427743"/>
            <a:ext cx="7235952" cy="87375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Клинические формы талассемии</a:t>
            </a:r>
            <a:r>
              <a:rPr lang="ru-RU" sz="2800" b="1" i="1" baseline="30000" dirty="0" smtClean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1-3</a:t>
            </a:r>
            <a:endParaRPr lang="en-US" sz="2800" b="1" i="1" baseline="30000" dirty="0">
              <a:solidFill>
                <a:srgbClr val="1D665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6054" y="1416675"/>
            <a:ext cx="1681090" cy="1592339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Талассемия</a:t>
            </a:r>
            <a:endParaRPr lang="ru-RU" sz="2000" b="1" dirty="0">
              <a:solidFill>
                <a:srgbClr val="1D665A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Без трансфузий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77413" y="1416676"/>
            <a:ext cx="3208985" cy="159233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1D665A"/>
                </a:solidFill>
                <a:latin typeface="Cambria" panose="02040503050406030204" pitchFamily="18" charset="0"/>
              </a:rPr>
              <a:t>Независимая от трансфузий талассемия (</a:t>
            </a:r>
            <a:r>
              <a:rPr lang="ru-RU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НТЗТ)</a:t>
            </a:r>
          </a:p>
          <a:p>
            <a:pPr algn="ctr"/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Без или не требует регулярных трансфузий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60807" y="1416676"/>
            <a:ext cx="3109704" cy="1592338"/>
          </a:xfrm>
          <a:prstGeom prst="rect">
            <a:avLst/>
          </a:prstGeom>
          <a:solidFill>
            <a:schemeClr val="bg2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rgbClr val="1D665A"/>
                </a:solidFill>
                <a:latin typeface="Cambria" panose="02040503050406030204" pitchFamily="18" charset="0"/>
              </a:rPr>
              <a:t>Трансфузионозависимая</a:t>
            </a:r>
            <a:r>
              <a:rPr lang="ru-RU" b="1" dirty="0">
                <a:solidFill>
                  <a:srgbClr val="1D665A"/>
                </a:solidFill>
                <a:latin typeface="Cambria" panose="02040503050406030204" pitchFamily="18" charset="0"/>
              </a:rPr>
              <a:t> талассемия</a:t>
            </a:r>
          </a:p>
          <a:p>
            <a:pPr algn="ctr"/>
            <a:r>
              <a:rPr lang="ru-RU" b="1" dirty="0">
                <a:solidFill>
                  <a:srgbClr val="1D665A"/>
                </a:solidFill>
                <a:latin typeface="Cambria" panose="02040503050406030204" pitchFamily="18" charset="0"/>
              </a:rPr>
              <a:t>(ТЗТ)</a:t>
            </a:r>
          </a:p>
          <a:p>
            <a:pPr algn="ctr"/>
            <a:r>
              <a:rPr lang="ru-RU" sz="1400" b="1" dirty="0">
                <a:solidFill>
                  <a:prstClr val="black"/>
                </a:solidFill>
                <a:latin typeface="Cambria" panose="02040503050406030204" pitchFamily="18" charset="0"/>
              </a:rPr>
              <a:t>Требует регулярных трансфузий</a:t>
            </a:r>
          </a:p>
        </p:txBody>
      </p:sp>
      <p:sp>
        <p:nvSpPr>
          <p:cNvPr id="3" name="Right Triangle 2"/>
          <p:cNvSpPr/>
          <p:nvPr/>
        </p:nvSpPr>
        <p:spPr>
          <a:xfrm flipH="1">
            <a:off x="1409702" y="4901425"/>
            <a:ext cx="6645498" cy="540912"/>
          </a:xfrm>
          <a:prstGeom prst="rtTriangle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" y="3116321"/>
            <a:ext cx="2740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Малые формы талассемии</a:t>
            </a:r>
            <a:endParaRPr lang="az-Latn-AZ" sz="1400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Носительство гена талассемии (бессимптомное или здоровое носительство)</a:t>
            </a:r>
            <a:endParaRPr lang="en-US" sz="14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35589" y="3365066"/>
            <a:ext cx="2055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>
                <a:solidFill>
                  <a:srgbClr val="002060"/>
                </a:solidFill>
                <a:latin typeface="Cambria" panose="02040503050406030204" pitchFamily="18" charset="0"/>
              </a:rPr>
              <a:t>β-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талассемия 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большая форма </a:t>
            </a:r>
            <a:endParaRPr lang="ru-RU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1110" y="3239379"/>
            <a:ext cx="2875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β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-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талассемия промежуточная </a:t>
            </a:r>
            <a:r>
              <a:rPr lang="ru-RU" b="1" dirty="0">
                <a:solidFill>
                  <a:srgbClr val="002060"/>
                </a:solidFill>
                <a:latin typeface="Cambria" panose="02040503050406030204" pitchFamily="18" charset="0"/>
              </a:rPr>
              <a:t>форма 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8974" y="3858718"/>
            <a:ext cx="1741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α-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талассемия</a:t>
            </a:r>
            <a:r>
              <a:rPr lang="az-Latn-AZ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3542" y="5950041"/>
            <a:ext cx="61913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1.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M-D, Cohen A,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Eleftheriou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A, et al. Guidelines for the Clinical Management of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. 2nd rev ed. Nicosia, Cyprus: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International Federation; 2008. </a:t>
            </a:r>
          </a:p>
          <a:p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2.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AT,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KM,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MD,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Weatherall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DJ. Optimal management of </a:t>
            </a:r>
            <a:r>
              <a:rPr lang="el-GR" sz="600" dirty="0" smtClean="0">
                <a:solidFill>
                  <a:prstClr val="white">
                    <a:lumMod val="50000"/>
                  </a:prstClr>
                </a:solidFill>
              </a:rPr>
              <a:t>β</a:t>
            </a:r>
            <a:r>
              <a:rPr lang="az-Latn-AZ" sz="600" dirty="0" smtClean="0">
                <a:solidFill>
                  <a:prstClr val="white">
                    <a:lumMod val="50000"/>
                  </a:prstClr>
                </a:solidFill>
              </a:rPr>
              <a:t>-</a:t>
            </a:r>
            <a:r>
              <a:rPr lang="en-US" sz="600" dirty="0" err="1" smtClean="0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6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intermedia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. Br J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Haematol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. 2011;152(5):512-523</a:t>
            </a:r>
            <a:r>
              <a:rPr lang="en-US" sz="6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az-Latn-AZ" sz="600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az-Latn-AZ" sz="600" dirty="0" smtClean="0">
                <a:solidFill>
                  <a:prstClr val="white">
                    <a:lumMod val="50000"/>
                  </a:prstClr>
                </a:solidFill>
              </a:rPr>
              <a:t>3</a:t>
            </a:r>
            <a:r>
              <a:rPr lang="ru-RU" sz="600" dirty="0" smtClean="0">
                <a:solidFill>
                  <a:prstClr val="white">
                    <a:lumMod val="50000"/>
                  </a:prstClr>
                </a:solidFill>
              </a:rPr>
              <a:t>.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A,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Vichinsky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E,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K,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M-D,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Viprakasit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V. Guidelines for the Management of Non Transfusion Dependent Thalassemia (NTDT). </a:t>
            </a:r>
            <a:r>
              <a:rPr lang="en-US" sz="6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 International Federation pub. no.19. 2013.</a:t>
            </a:r>
            <a:endParaRPr lang="az-Latn-AZ" sz="600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en-US" sz="600" dirty="0" smtClean="0">
                <a:solidFill>
                  <a:prstClr val="white">
                    <a:lumMod val="50000"/>
                  </a:prstClr>
                </a:solidFill>
              </a:rPr>
              <a:t>Scheme 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</a:rPr>
              <a:t>adapted from </a:t>
            </a:r>
            <a:r>
              <a:rPr lang="en-US" sz="600" dirty="0">
                <a:solidFill>
                  <a:prstClr val="white">
                    <a:lumMod val="50000"/>
                  </a:prstClr>
                </a:solidFill>
                <a:hlinkClick r:id="rId3"/>
              </a:rPr>
              <a:t>http://</a:t>
            </a:r>
            <a:r>
              <a:rPr lang="en-US" sz="600" dirty="0" smtClean="0">
                <a:solidFill>
                  <a:prstClr val="white">
                    <a:lumMod val="50000"/>
                  </a:prstClr>
                </a:solidFill>
                <a:hlinkClick r:id="rId3"/>
              </a:rPr>
              <a:t>www.ironhealthalliance.com/disease-states/thalassemia.jsp</a:t>
            </a:r>
            <a:endParaRPr lang="en-US" sz="600" dirty="0" smtClean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22" name="Picture 21" descr="maladie2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330"/>
          <a:stretch/>
        </p:blipFill>
        <p:spPr>
          <a:xfrm>
            <a:off x="390442" y="318558"/>
            <a:ext cx="780023" cy="776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15253" y="4716759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002060"/>
                </a:solidFill>
              </a:rPr>
              <a:t>Асимптомная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44874" y="4501316"/>
            <a:ext cx="1076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Тяжелая 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074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 txBox="1">
            <a:spLocks/>
          </p:cNvSpPr>
          <p:nvPr/>
        </p:nvSpPr>
        <p:spPr>
          <a:xfrm>
            <a:off x="735327" y="1273466"/>
            <a:ext cx="8599011" cy="36985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7436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prstClr val="black"/>
                </a:solidFill>
                <a:latin typeface="Cambria" panose="02040503050406030204" pitchFamily="18" charset="0"/>
              </a:rPr>
              <a:t>Легкие формы </a:t>
            </a:r>
            <a:r>
              <a:rPr lang="ru-RU" sz="18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талассемии</a:t>
            </a:r>
            <a:r>
              <a:rPr lang="ru-RU" sz="18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3</a:t>
            </a:r>
            <a:endParaRPr lang="ru-RU" sz="1800" b="1" baseline="300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Обычно протекает без симптомов</a:t>
            </a: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Анемия</a:t>
            </a:r>
            <a:r>
              <a:rPr lang="az-Latn-AZ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 - 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легкая </a:t>
            </a: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или отсутствует </a:t>
            </a:r>
            <a:endParaRPr lang="ru-RU" sz="1800" dirty="0" smtClean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Не 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требует гемотрансфузий</a:t>
            </a:r>
            <a:endParaRPr lang="ru-RU" sz="18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7436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НТЗТ – Независимая </a:t>
            </a:r>
            <a:r>
              <a:rPr lang="ru-RU" sz="1800" b="1" dirty="0">
                <a:solidFill>
                  <a:prstClr val="black"/>
                </a:solidFill>
                <a:latin typeface="Cambria" panose="02040503050406030204" pitchFamily="18" charset="0"/>
              </a:rPr>
              <a:t>от трансфузий </a:t>
            </a:r>
            <a:r>
              <a:rPr lang="ru-RU" sz="18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талассемия</a:t>
            </a:r>
            <a:r>
              <a:rPr lang="ru-RU" sz="18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2,3</a:t>
            </a:r>
            <a:endParaRPr lang="en-US" sz="1800" b="1" baseline="30000" dirty="0" smtClean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Не </a:t>
            </a: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требуется или есть необходимость в периодических трансфузиях</a:t>
            </a: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Включает 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промежуточную форму β-талассемии</a:t>
            </a: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легкие и умеренные формы </a:t>
            </a:r>
            <a:r>
              <a:rPr lang="ru-RU" sz="1800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HbE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/β-талассемии, </a:t>
            </a:r>
            <a:r>
              <a:rPr lang="ru-RU" sz="1800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HbH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/α-талассемию</a:t>
            </a:r>
          </a:p>
          <a:p>
            <a:pPr marL="187436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b="1" dirty="0">
                <a:solidFill>
                  <a:prstClr val="black"/>
                </a:solidFill>
                <a:latin typeface="Cambria" panose="02040503050406030204" pitchFamily="18" charset="0"/>
              </a:rPr>
              <a:t>ТЗТ </a:t>
            </a:r>
            <a:r>
              <a:rPr lang="ru-RU" sz="18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– </a:t>
            </a:r>
            <a:r>
              <a:rPr lang="ru-RU" sz="1800" b="1" dirty="0" err="1" smtClean="0">
                <a:solidFill>
                  <a:prstClr val="black"/>
                </a:solidFill>
                <a:latin typeface="Cambria" panose="02040503050406030204" pitchFamily="18" charset="0"/>
              </a:rPr>
              <a:t>Трансфузионно</a:t>
            </a:r>
            <a:r>
              <a:rPr lang="ru-RU" sz="1800" b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-зависимая талассемия</a:t>
            </a:r>
            <a:r>
              <a:rPr lang="az-Latn-AZ" sz="18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1</a:t>
            </a:r>
            <a:r>
              <a:rPr lang="en-US" sz="1800" b="1" baseline="30000" dirty="0" smtClean="0">
                <a:solidFill>
                  <a:prstClr val="black"/>
                </a:solidFill>
                <a:latin typeface="Cambria" panose="02040503050406030204" pitchFamily="18" charset="0"/>
              </a:rPr>
              <a:t>,3</a:t>
            </a: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el-GR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β-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талассемия большая форма</a:t>
            </a:r>
            <a:endParaRPr lang="ru-RU" sz="18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Тяжелые </a:t>
            </a: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формы талассемии</a:t>
            </a:r>
          </a:p>
          <a:p>
            <a:pPr marL="530336" lvl="1" indent="-187436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ru-RU" sz="1800" dirty="0">
                <a:solidFill>
                  <a:prstClr val="black"/>
                </a:solidFill>
                <a:latin typeface="Cambria" panose="02040503050406030204" pitchFamily="18" charset="0"/>
              </a:rPr>
              <a:t>Требуется лечение </a:t>
            </a:r>
            <a:r>
              <a:rPr lang="ru-RU" sz="1800" dirty="0" smtClean="0">
                <a:solidFill>
                  <a:prstClr val="black"/>
                </a:solidFill>
                <a:latin typeface="Cambria" panose="02040503050406030204" pitchFamily="18" charset="0"/>
              </a:rPr>
              <a:t>регулярными гемотрансфузиями</a:t>
            </a:r>
            <a:endParaRPr lang="ru-RU" sz="1800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0442" y="5563005"/>
            <a:ext cx="6191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1.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M-D, Cohen A,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Eleftheriou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A, et al. Guidelines for the Clinical Management of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. 2nd rev ed. Nicosia, Cyprus: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International Federation; 2008. </a:t>
            </a:r>
          </a:p>
          <a:p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2.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AT,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KM,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MD,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Weatherall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DJ. Optimal management of </a:t>
            </a:r>
            <a:r>
              <a:rPr lang="el-GR" sz="800" dirty="0" smtClean="0">
                <a:solidFill>
                  <a:prstClr val="white">
                    <a:lumMod val="50000"/>
                  </a:prstClr>
                </a:solidFill>
              </a:rPr>
              <a:t>β</a:t>
            </a:r>
            <a:r>
              <a:rPr lang="az-Latn-AZ" sz="800" dirty="0" smtClean="0">
                <a:solidFill>
                  <a:prstClr val="white">
                    <a:lumMod val="50000"/>
                  </a:prstClr>
                </a:solidFill>
              </a:rPr>
              <a:t>-</a:t>
            </a:r>
            <a:r>
              <a:rPr lang="en-US" sz="800" dirty="0" err="1" smtClean="0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intermedia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. Br J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Haematol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. 2011;152(5):512-523</a:t>
            </a: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az-Latn-AZ" sz="800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az-Latn-AZ" sz="800" dirty="0" smtClean="0">
                <a:solidFill>
                  <a:prstClr val="white">
                    <a:lumMod val="50000"/>
                  </a:prstClr>
                </a:solidFill>
              </a:rPr>
              <a:t>3</a:t>
            </a:r>
            <a:r>
              <a:rPr lang="ru-RU" sz="800" dirty="0" smtClean="0">
                <a:solidFill>
                  <a:prstClr val="white">
                    <a:lumMod val="50000"/>
                  </a:prstClr>
                </a:solidFill>
              </a:rPr>
              <a:t>.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A,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Vichinsky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E,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K,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M-D,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Viprakasit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V. Guidelines for the Management of Non Transfusion Dependent Thalassemia (NTDT). </a:t>
            </a:r>
            <a:r>
              <a:rPr lang="en-US" sz="8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sz="800" dirty="0">
                <a:solidFill>
                  <a:prstClr val="white">
                    <a:lumMod val="50000"/>
                  </a:prstClr>
                </a:solidFill>
              </a:rPr>
              <a:t> International Federation pub. no.19. 2013</a:t>
            </a:r>
            <a:r>
              <a:rPr lang="en-US" sz="8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az-Latn-AZ" sz="800" dirty="0" smtClean="0">
              <a:solidFill>
                <a:prstClr val="white">
                  <a:lumMod val="50000"/>
                </a:prstClr>
              </a:solidFill>
            </a:endParaRPr>
          </a:p>
          <a:p>
            <a:endParaRPr lang="az-Latn-AZ" sz="800" dirty="0" smtClean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534559" y="418475"/>
            <a:ext cx="7235952" cy="87375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ru-RU" sz="2800" b="1" i="1" dirty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Клинические формы талассемии</a:t>
            </a:r>
            <a:r>
              <a:rPr lang="ru-RU" sz="2800" b="1" i="1" baseline="30000" dirty="0" smtClean="0">
                <a:solidFill>
                  <a:srgbClr val="1D66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1-3</a:t>
            </a:r>
            <a:endParaRPr lang="en-US" sz="2800" b="1" i="1" baseline="30000" dirty="0">
              <a:solidFill>
                <a:srgbClr val="1D665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6" descr="maladie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330"/>
          <a:stretch/>
        </p:blipFill>
        <p:spPr>
          <a:xfrm>
            <a:off x="390442" y="318558"/>
            <a:ext cx="938212" cy="934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156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114800" y="1695973"/>
            <a:ext cx="4572000" cy="3479469"/>
          </a:xfrm>
          <a:prstGeom prst="roundRect">
            <a:avLst>
              <a:gd name="adj" fmla="val 14589"/>
            </a:avLst>
          </a:prstGeom>
          <a:solidFill>
            <a:srgbClr val="1D66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Right Triangle 8"/>
          <p:cNvSpPr/>
          <p:nvPr/>
        </p:nvSpPr>
        <p:spPr>
          <a:xfrm rot="10800000">
            <a:off x="6942425" y="4934373"/>
            <a:ext cx="822960" cy="822960"/>
          </a:xfrm>
          <a:prstGeom prst="rtTriangle">
            <a:avLst/>
          </a:prstGeom>
          <a:solidFill>
            <a:srgbClr val="1D66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" name="Picture 9" descr="soigner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263977" y="1682558"/>
            <a:ext cx="3841959" cy="3492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414762" y="2261811"/>
            <a:ext cx="4136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Arial"/>
                <a:cs typeface="Arial"/>
              </a:rPr>
              <a:t>Лечение талассемии</a:t>
            </a:r>
            <a:endParaRPr lang="en-US" sz="4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226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0215" y="887711"/>
            <a:ext cx="5148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Лечение </a:t>
            </a:r>
            <a:r>
              <a:rPr lang="ru-RU" sz="3200" b="1" i="1" dirty="0" smtClean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талассемии</a:t>
            </a:r>
            <a:r>
              <a:rPr lang="ru-RU" sz="3200" b="1" i="1" baseline="30000" dirty="0" smtClean="0">
                <a:solidFill>
                  <a:srgbClr val="1D6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1-6</a:t>
            </a:r>
            <a:endParaRPr lang="ru-RU" sz="3200" b="1" i="1" baseline="30000" dirty="0">
              <a:solidFill>
                <a:srgbClr val="1D6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04925" y="2358126"/>
            <a:ext cx="3074706" cy="159233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Радикальные методы</a:t>
            </a:r>
            <a:endParaRPr lang="en-US" sz="1400" dirty="0">
              <a:solidFill>
                <a:srgbClr val="1D665A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(потенциально излечивающие)</a:t>
            </a:r>
            <a:endParaRPr lang="en-US" sz="1400" dirty="0">
              <a:solidFill>
                <a:srgbClr val="1D665A"/>
              </a:solidFill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9240" y="4207082"/>
            <a:ext cx="2665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Трансплантация гемопоэтических стволовых клеток</a:t>
            </a:r>
            <a:r>
              <a:rPr lang="az-Latn-AZ" b="1" baseline="30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1</a:t>
            </a:r>
            <a:r>
              <a:rPr lang="en-US" b="1" baseline="30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,</a:t>
            </a:r>
            <a:r>
              <a:rPr lang="az-Latn-AZ" b="1" baseline="30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2 </a:t>
            </a:r>
            <a:endParaRPr lang="en-US" b="1" baseline="300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6338" y="4120477"/>
            <a:ext cx="3162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Гемотрансфузии</a:t>
            </a:r>
            <a:endParaRPr lang="ru-RU" b="1" baseline="300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Хелаторная</a:t>
            </a:r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терапия</a:t>
            </a:r>
            <a:endParaRPr lang="ru-RU" b="1" baseline="300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Спленэктомия</a:t>
            </a:r>
            <a:endParaRPr lang="ru-RU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Гормональная заместительная терапия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Лечение инфекций</a:t>
            </a:r>
            <a:endParaRPr lang="az-Latn-AZ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38725" y="2453375"/>
            <a:ext cx="3352800" cy="159233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1D665A"/>
                </a:solidFill>
                <a:latin typeface="Cambria" panose="02040503050406030204" pitchFamily="18" charset="0"/>
              </a:rPr>
              <a:t>Традиционные </a:t>
            </a:r>
            <a:r>
              <a:rPr lang="ru-RU" sz="2000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методы</a:t>
            </a:r>
            <a:r>
              <a:rPr lang="ru-RU" sz="2000" b="1" baseline="30000" dirty="0" smtClean="0">
                <a:solidFill>
                  <a:srgbClr val="1D665A"/>
                </a:solidFill>
                <a:latin typeface="Cambria" panose="02040503050406030204" pitchFamily="18" charset="0"/>
              </a:rPr>
              <a:t>3,4</a:t>
            </a:r>
            <a:endParaRPr lang="ru-RU" sz="2000" b="1" baseline="30000" dirty="0">
              <a:solidFill>
                <a:srgbClr val="1D665A"/>
              </a:solidFill>
              <a:latin typeface="Cambria" panose="020405030504060302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D665A"/>
                </a:solidFill>
                <a:latin typeface="Cambria" panose="02040503050406030204" pitchFamily="18" charset="0"/>
              </a:rPr>
              <a:t>(в рутинной клинической практике)</a:t>
            </a:r>
            <a:endParaRPr lang="ru-RU" sz="2000" b="1" dirty="0">
              <a:solidFill>
                <a:srgbClr val="1D665A"/>
              </a:solidFill>
              <a:latin typeface="Cambria" panose="02040503050406030204" pitchFamily="18" charset="0"/>
            </a:endParaRPr>
          </a:p>
          <a:p>
            <a:pPr algn="ctr"/>
            <a:endParaRPr lang="en-US" sz="2000" b="1" dirty="0">
              <a:solidFill>
                <a:srgbClr val="1D665A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 rot="10800000" flipV="1">
            <a:off x="365747" y="5146244"/>
            <a:ext cx="5130177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 sz="32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>
              <a:buClr>
                <a:srgbClr val="E44C16"/>
              </a:buClr>
              <a:buFont typeface="Wingdings" pitchFamily="2" charset="2"/>
              <a:buNone/>
            </a:pPr>
            <a:r>
              <a:rPr lang="az-Latn-AZ" altLang="en-US" sz="500" dirty="0" smtClean="0">
                <a:solidFill>
                  <a:prstClr val="white">
                    <a:lumMod val="50000"/>
                  </a:prstClr>
                </a:solidFill>
              </a:rPr>
              <a:t>1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. </a:t>
            </a:r>
            <a:r>
              <a:rPr lang="az-Latn-AZ" altLang="en-US" sz="900" dirty="0" err="1" smtClean="0">
                <a:solidFill>
                  <a:prstClr val="white">
                    <a:lumMod val="50000"/>
                  </a:prstClr>
                </a:solidFill>
              </a:rPr>
              <a:t>Lawson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SE, et al.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Br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J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Haematol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. 2003;120:289-95. </a:t>
            </a:r>
          </a:p>
          <a:p>
            <a:pPr>
              <a:buClr>
                <a:srgbClr val="E44C16"/>
              </a:buClr>
              <a:buFont typeface="Wingdings" pitchFamily="2" charset="2"/>
              <a:buNone/>
            </a:pP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2. </a:t>
            </a:r>
            <a:r>
              <a:rPr lang="az-Latn-AZ" altLang="en-US" sz="900" dirty="0" err="1" smtClean="0">
                <a:solidFill>
                  <a:prstClr val="white">
                    <a:lumMod val="50000"/>
                  </a:prstClr>
                </a:solidFill>
              </a:rPr>
              <a:t>Li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CK, et al. Pediatr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Hematol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Oncol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. 2004;21:411-9. </a:t>
            </a:r>
          </a:p>
          <a:p>
            <a:pPr>
              <a:buClr>
                <a:srgbClr val="E44C16"/>
              </a:buClr>
              <a:buFont typeface="Wingdings" pitchFamily="2" charset="2"/>
              <a:buNone/>
            </a:pP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3. </a:t>
            </a:r>
            <a:r>
              <a:rPr lang="az-Latn-AZ" altLang="en-US" sz="900" dirty="0" err="1" smtClean="0">
                <a:solidFill>
                  <a:prstClr val="white">
                    <a:lumMod val="50000"/>
                  </a:prstClr>
                </a:solidFill>
              </a:rPr>
              <a:t>Galanello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R,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Origa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R.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Orphanet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J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Rare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Dis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. 2010;5:11. </a:t>
            </a:r>
          </a:p>
          <a:p>
            <a:pPr>
              <a:buClr>
                <a:srgbClr val="E44C16"/>
              </a:buClr>
              <a:buFont typeface="Wingdings" pitchFamily="2" charset="2"/>
              <a:buNone/>
            </a:pP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4. </a:t>
            </a:r>
            <a:r>
              <a:rPr lang="az-Latn-AZ" altLang="en-US" sz="900" dirty="0" err="1" smtClean="0">
                <a:solidFill>
                  <a:prstClr val="white">
                    <a:lumMod val="50000"/>
                  </a:prstClr>
                </a:solidFill>
              </a:rPr>
              <a:t>Rund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D,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Rachmilewitz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E. N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Engl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 J </a:t>
            </a:r>
            <a:r>
              <a:rPr lang="az-Latn-AZ" altLang="en-US" sz="900" dirty="0" err="1">
                <a:solidFill>
                  <a:prstClr val="white">
                    <a:lumMod val="50000"/>
                  </a:prstClr>
                </a:solidFill>
              </a:rPr>
              <a:t>Med</a:t>
            </a:r>
            <a:r>
              <a:rPr lang="az-Latn-AZ" altLang="en-US" sz="900" dirty="0">
                <a:solidFill>
                  <a:prstClr val="white">
                    <a:lumMod val="50000"/>
                  </a:prstClr>
                </a:solidFill>
              </a:rPr>
              <a:t>. 2005;353:1135-46</a:t>
            </a:r>
            <a:r>
              <a:rPr lang="az-Latn-AZ" altLang="en-US" sz="900" dirty="0" smtClean="0">
                <a:solidFill>
                  <a:prstClr val="white">
                    <a:lumMod val="50000"/>
                  </a:prstClr>
                </a:solidFill>
              </a:rPr>
              <a:t>.</a:t>
            </a:r>
            <a:endParaRPr lang="ru-RU" altLang="en-US" sz="9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900" dirty="0" smtClean="0">
                <a:solidFill>
                  <a:prstClr val="white">
                    <a:lumMod val="50000"/>
                  </a:prstClr>
                </a:solidFill>
              </a:rPr>
              <a:t>5.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M-D, Cohen A,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Eleftheriou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A, et al. Guidelines for the Clinical Management of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. 2nd rev ed. Nicosia, Cyprus: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International Federation; 2008. </a:t>
            </a:r>
            <a:endParaRPr lang="ru-RU" altLang="en-US" sz="9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None/>
            </a:pPr>
            <a:r>
              <a:rPr lang="ru-RU" altLang="en-US" sz="900" dirty="0" smtClean="0">
                <a:solidFill>
                  <a:prstClr val="white">
                    <a:lumMod val="50000"/>
                  </a:prstClr>
                </a:solidFill>
              </a:rPr>
              <a:t>6. </a:t>
            </a:r>
            <a:r>
              <a:rPr lang="en-US" altLang="en-US" sz="900" dirty="0" err="1" smtClean="0">
                <a:solidFill>
                  <a:prstClr val="white">
                    <a:lumMod val="50000"/>
                  </a:prstClr>
                </a:solidFill>
              </a:rPr>
              <a:t>Taher</a:t>
            </a:r>
            <a:r>
              <a:rPr lang="en-US" altLang="en-US" sz="900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A,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Vichinsky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E,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Musallam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K,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Cappellini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M-D,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Viprakasit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V. Guidelines for the Management of Non Transfusion Dependent Thalassemia (NTDT). </a:t>
            </a:r>
            <a:r>
              <a:rPr lang="en-US" altLang="en-US" sz="900" dirty="0" err="1">
                <a:solidFill>
                  <a:prstClr val="white">
                    <a:lumMod val="50000"/>
                  </a:prstClr>
                </a:solidFill>
              </a:rPr>
              <a:t>Thalassaemia</a:t>
            </a:r>
            <a:r>
              <a:rPr lang="en-US" altLang="en-US" sz="900" dirty="0">
                <a:solidFill>
                  <a:prstClr val="white">
                    <a:lumMod val="50000"/>
                  </a:prstClr>
                </a:solidFill>
              </a:rPr>
              <a:t> International Federation pub. no.19. 2013.</a:t>
            </a:r>
          </a:p>
          <a:p>
            <a:pPr>
              <a:buClr>
                <a:srgbClr val="E44C16"/>
              </a:buClr>
              <a:buNone/>
            </a:pPr>
            <a:endParaRPr lang="en-US" altLang="en-US" sz="500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buClr>
                <a:srgbClr val="E44C16"/>
              </a:buClr>
              <a:buFont typeface="Wingdings" pitchFamily="2" charset="2"/>
              <a:buNone/>
            </a:pPr>
            <a:endParaRPr lang="az-Latn-AZ" altLang="en-US" sz="500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5" name="Picture 14" descr="soigner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022"/>
          <a:stretch/>
        </p:blipFill>
        <p:spPr>
          <a:xfrm>
            <a:off x="375274" y="294613"/>
            <a:ext cx="1163966" cy="115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Down Arrow 15"/>
          <p:cNvSpPr/>
          <p:nvPr/>
        </p:nvSpPr>
        <p:spPr>
          <a:xfrm>
            <a:off x="5834617" y="1695697"/>
            <a:ext cx="734167" cy="522514"/>
          </a:xfrm>
          <a:prstGeom prst="downArrow">
            <a:avLst/>
          </a:prstGeom>
          <a:solidFill>
            <a:srgbClr val="1D665A"/>
          </a:solidFill>
          <a:ln>
            <a:solidFill>
              <a:srgbClr val="1D665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2891327" y="1738126"/>
            <a:ext cx="734167" cy="522514"/>
          </a:xfrm>
          <a:prstGeom prst="downArrow">
            <a:avLst/>
          </a:prstGeom>
          <a:solidFill>
            <a:srgbClr val="1D665A"/>
          </a:solidFill>
          <a:ln>
            <a:solidFill>
              <a:srgbClr val="1D665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32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4753</Words>
  <Application>Microsoft Office PowerPoint</Application>
  <PresentationFormat>Экран (4:3)</PresentationFormat>
  <Paragraphs>470</Paragraphs>
  <Slides>25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Ситуация по талассемии в Республике Узбекистан.  Внедрение хелаторной терапии</vt:lpstr>
      <vt:lpstr>Слайд 2</vt:lpstr>
      <vt:lpstr>Эпидемиология талассемии</vt:lpstr>
      <vt:lpstr>Заболеваемость  талассемией в регионах  Республики Узбекистан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Последствия без хелаторной терапии1-4</vt:lpstr>
      <vt:lpstr>Диагностика перегрузки железом1,2</vt:lpstr>
      <vt:lpstr>Показания к хелаторной терапии</vt:lpstr>
      <vt:lpstr>Цель хелаторной терапии</vt:lpstr>
      <vt:lpstr>Что такое хелаторы?</vt:lpstr>
      <vt:lpstr>Слайд 21</vt:lpstr>
      <vt:lpstr>Эксиджад в Узбекистане</vt:lpstr>
      <vt:lpstr>ОПЫТ ДЕЯТЕЛЬНОСТИ ЦЕНТРА АНЕМИИ ЗА  2015-2020гг </vt:lpstr>
      <vt:lpstr>Совершенствование оказания специализированной помощи больным талассемией в регионах</vt:lpstr>
      <vt:lpstr>Слайд 25</vt:lpstr>
    </vt:vector>
  </TitlesOfParts>
  <Company>Tof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 and I</dc:title>
  <dc:creator>Tof Tof</dc:creator>
  <cp:lastModifiedBy>WinXPProSP3</cp:lastModifiedBy>
  <cp:revision>373</cp:revision>
  <cp:lastPrinted>2014-07-15T14:17:40Z</cp:lastPrinted>
  <dcterms:created xsi:type="dcterms:W3CDTF">2013-09-10T08:27:43Z</dcterms:created>
  <dcterms:modified xsi:type="dcterms:W3CDTF">2020-03-04T09:55:38Z</dcterms:modified>
</cp:coreProperties>
</file>