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</p:sldMasterIdLst>
  <p:notesMasterIdLst>
    <p:notesMasterId r:id="rId57"/>
  </p:notesMasterIdLst>
  <p:handoutMasterIdLst>
    <p:handoutMasterId r:id="rId58"/>
  </p:handoutMasterIdLst>
  <p:sldIdLst>
    <p:sldId id="270" r:id="rId2"/>
    <p:sldId id="442" r:id="rId3"/>
    <p:sldId id="444" r:id="rId4"/>
    <p:sldId id="509" r:id="rId5"/>
    <p:sldId id="426" r:id="rId6"/>
    <p:sldId id="510" r:id="rId7"/>
    <p:sldId id="545" r:id="rId8"/>
    <p:sldId id="445" r:id="rId9"/>
    <p:sldId id="446" r:id="rId10"/>
    <p:sldId id="447" r:id="rId11"/>
    <p:sldId id="448" r:id="rId12"/>
    <p:sldId id="449" r:id="rId13"/>
    <p:sldId id="450" r:id="rId14"/>
    <p:sldId id="451" r:id="rId15"/>
    <p:sldId id="452" r:id="rId16"/>
    <p:sldId id="453" r:id="rId17"/>
    <p:sldId id="486" r:id="rId18"/>
    <p:sldId id="489" r:id="rId19"/>
    <p:sldId id="491" r:id="rId20"/>
    <p:sldId id="488" r:id="rId21"/>
    <p:sldId id="463" r:id="rId22"/>
    <p:sldId id="352" r:id="rId23"/>
    <p:sldId id="353" r:id="rId24"/>
    <p:sldId id="493" r:id="rId25"/>
    <p:sldId id="367" r:id="rId26"/>
    <p:sldId id="527" r:id="rId27"/>
    <p:sldId id="466" r:id="rId28"/>
    <p:sldId id="465" r:id="rId29"/>
    <p:sldId id="467" r:id="rId30"/>
    <p:sldId id="540" r:id="rId31"/>
    <p:sldId id="473" r:id="rId32"/>
    <p:sldId id="475" r:id="rId33"/>
    <p:sldId id="479" r:id="rId34"/>
    <p:sldId id="511" r:id="rId35"/>
    <p:sldId id="512" r:id="rId36"/>
    <p:sldId id="498" r:id="rId37"/>
    <p:sldId id="528" r:id="rId38"/>
    <p:sldId id="402" r:id="rId39"/>
    <p:sldId id="530" r:id="rId40"/>
    <p:sldId id="535" r:id="rId41"/>
    <p:sldId id="503" r:id="rId42"/>
    <p:sldId id="541" r:id="rId43"/>
    <p:sldId id="542" r:id="rId44"/>
    <p:sldId id="546" r:id="rId45"/>
    <p:sldId id="543" r:id="rId46"/>
    <p:sldId id="519" r:id="rId47"/>
    <p:sldId id="516" r:id="rId48"/>
    <p:sldId id="547" r:id="rId49"/>
    <p:sldId id="418" r:id="rId50"/>
    <p:sldId id="419" r:id="rId51"/>
    <p:sldId id="538" r:id="rId52"/>
    <p:sldId id="460" r:id="rId53"/>
    <p:sldId id="539" r:id="rId54"/>
    <p:sldId id="544" r:id="rId55"/>
    <p:sldId id="485" r:id="rId56"/>
  </p:sldIdLst>
  <p:sldSz cx="9144000" cy="6858000" type="screen4x3"/>
  <p:notesSz cx="6735763" cy="98567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774" autoAdjust="0"/>
  </p:normalViewPr>
  <p:slideViewPr>
    <p:cSldViewPr>
      <p:cViewPr varScale="1">
        <p:scale>
          <a:sx n="65" d="100"/>
          <a:sy n="65" d="100"/>
        </p:scale>
        <p:origin x="1320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-66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title>
    <c:autoTitleDeleted val="0"/>
    <c:view3D>
      <c:rotX val="30"/>
      <c:rotY val="10"/>
      <c:depthPercent val="10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4057448325749342E-2"/>
          <c:y val="0.15116943881273356"/>
          <c:w val="0.74206115088668712"/>
          <c:h val="0.750386688375087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Показатели</c:v>
                </c:pt>
              </c:strCache>
            </c:strRef>
          </c:tx>
          <c:explosion val="11"/>
          <c:dLbls>
            <c:dLbl>
              <c:idx val="0"/>
              <c:layout>
                <c:manualLayout>
                  <c:x val="-4.8542503615619473E-2"/>
                  <c:y val="-3.46797916037240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38B-4958-9D5F-8411A3E8F80F}"/>
                </c:ext>
              </c:extLst>
            </c:dLbl>
            <c:dLbl>
              <c:idx val="1"/>
              <c:layout>
                <c:manualLayout>
                  <c:x val="1.2789249558090954E-3"/>
                  <c:y val="1.16975253655216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38B-4958-9D5F-8411A3E8F80F}"/>
                </c:ext>
              </c:extLst>
            </c:dLbl>
            <c:dLbl>
              <c:idx val="2"/>
              <c:layout>
                <c:manualLayout>
                  <c:x val="8.1597769028871767E-2"/>
                  <c:y val="-0.105419569483456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38B-4958-9D5F-8411A3E8F8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2СО</c:v>
                </c:pt>
                <c:pt idx="1">
                  <c:v>3СО</c:v>
                </c:pt>
                <c:pt idx="2">
                  <c:v>4СО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10.8</c:v>
                </c:pt>
                <c:pt idx="1">
                  <c:v>51.4</c:v>
                </c:pt>
                <c:pt idx="2">
                  <c:v>37.800000000000004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38B-4958-9D5F-8411A3E8F8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F561D1-591B-4B53-BF43-6545D1C116C7}" type="doc">
      <dgm:prSet loTypeId="urn:microsoft.com/office/officeart/2005/8/layout/arrow5" loCatId="process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E6AFBD5-4B54-48D5-A1C1-314324932DD3}">
      <dgm:prSet phldrT="[Текст]" custT="1"/>
      <dgm:spPr>
        <a:solidFill>
          <a:srgbClr val="002060"/>
        </a:solidFill>
      </dgm:spPr>
      <dgm:t>
        <a:bodyPr/>
        <a:lstStyle/>
        <a:p>
          <a:r>
            <a:rPr lang="ru-RU" sz="3500" b="1" dirty="0" err="1" smtClean="0">
              <a:latin typeface="Times New Roman" pitchFamily="18" charset="0"/>
              <a:cs typeface="Times New Roman" pitchFamily="18" charset="0"/>
            </a:rPr>
            <a:t>Тери</a:t>
          </a:r>
          <a:r>
            <a:rPr lang="ru-RU" sz="35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3500" b="1" dirty="0" err="1" smtClean="0">
              <a:latin typeface="Times New Roman" pitchFamily="18" charset="0"/>
              <a:cs typeface="Times New Roman" pitchFamily="18" charset="0"/>
            </a:rPr>
            <a:t>синама</a:t>
          </a:r>
          <a:r>
            <a:rPr lang="ru-RU" sz="3500" b="1" dirty="0" smtClean="0">
              <a:latin typeface="Times New Roman" pitchFamily="18" charset="0"/>
              <a:cs typeface="Times New Roman" pitchFamily="18" charset="0"/>
            </a:rPr>
            <a:t> – </a:t>
          </a:r>
          <a:r>
            <a:rPr lang="ru-RU" sz="35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82 </a:t>
          </a:r>
          <a:r>
            <a:rPr lang="ru-RU" sz="3500" b="1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мэкв</a:t>
          </a:r>
          <a:r>
            <a:rPr lang="ru-RU" sz="35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/л</a:t>
          </a:r>
        </a:p>
        <a:p>
          <a:r>
            <a:rPr lang="ru-RU" sz="3500" b="1" dirty="0" smtClean="0">
              <a:latin typeface="Times New Roman" pitchFamily="18" charset="0"/>
              <a:cs typeface="Times New Roman" pitchFamily="18" charset="0"/>
            </a:rPr>
            <a:t>(норма 60 </a:t>
          </a:r>
          <a:r>
            <a:rPr lang="ru-RU" sz="3500" b="1" dirty="0" err="1" smtClean="0">
              <a:latin typeface="Times New Roman" pitchFamily="18" charset="0"/>
              <a:cs typeface="Times New Roman" pitchFamily="18" charset="0"/>
            </a:rPr>
            <a:t>гача</a:t>
          </a:r>
          <a:r>
            <a:rPr lang="ru-RU" sz="3500" b="1" dirty="0" smtClean="0">
              <a:latin typeface="Times New Roman" pitchFamily="18" charset="0"/>
              <a:cs typeface="Times New Roman" pitchFamily="18" charset="0"/>
            </a:rPr>
            <a:t>)</a:t>
          </a:r>
          <a:endParaRPr lang="ru-RU" sz="3500" b="1" dirty="0">
            <a:latin typeface="Times New Roman" pitchFamily="18" charset="0"/>
            <a:cs typeface="Times New Roman" pitchFamily="18" charset="0"/>
          </a:endParaRPr>
        </a:p>
      </dgm:t>
    </dgm:pt>
    <dgm:pt modelId="{C639DAD9-AE0B-421F-9EC6-DCF4E93110A6}" type="parTrans" cxnId="{580DE816-A231-4540-9A6C-A55F15982BA8}">
      <dgm:prSet/>
      <dgm:spPr/>
      <dgm:t>
        <a:bodyPr/>
        <a:lstStyle/>
        <a:p>
          <a:endParaRPr lang="ru-RU"/>
        </a:p>
      </dgm:t>
    </dgm:pt>
    <dgm:pt modelId="{9CA8D828-0ABE-4027-8D48-C21E8F302DD1}" type="sibTrans" cxnId="{580DE816-A231-4540-9A6C-A55F15982BA8}">
      <dgm:prSet/>
      <dgm:spPr/>
      <dgm:t>
        <a:bodyPr/>
        <a:lstStyle/>
        <a:p>
          <a:endParaRPr lang="ru-RU"/>
        </a:p>
      </dgm:t>
    </dgm:pt>
    <dgm:pt modelId="{E40D5B12-37F0-4FCC-ABB1-31BAE1C348DA}">
      <dgm:prSet phldrT="[Текст]"/>
      <dgm:spPr>
        <a:solidFill>
          <a:srgbClr val="FF0000"/>
        </a:solidFill>
      </dgm:spPr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Генетик –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Муковисцидоз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69A6DA82-3B65-409D-AF5E-A003892D0679}" type="parTrans" cxnId="{1169CA33-FDD7-4C07-AAD5-FB73F0F6CDE9}">
      <dgm:prSet/>
      <dgm:spPr/>
      <dgm:t>
        <a:bodyPr/>
        <a:lstStyle/>
        <a:p>
          <a:endParaRPr lang="ru-RU"/>
        </a:p>
      </dgm:t>
    </dgm:pt>
    <dgm:pt modelId="{F265BC30-BF8A-4552-8CED-71B5E49F17B1}" type="sibTrans" cxnId="{1169CA33-FDD7-4C07-AAD5-FB73F0F6CDE9}">
      <dgm:prSet/>
      <dgm:spPr/>
      <dgm:t>
        <a:bodyPr/>
        <a:lstStyle/>
        <a:p>
          <a:endParaRPr lang="ru-RU"/>
        </a:p>
      </dgm:t>
    </dgm:pt>
    <dgm:pt modelId="{4039E0E0-3B7B-4E87-9F2B-3FE374884E37}" type="pres">
      <dgm:prSet presAssocID="{DBF561D1-591B-4B53-BF43-6545D1C116C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EA5873-09AD-4632-AE8C-CB841F34A35D}" type="pres">
      <dgm:prSet presAssocID="{6E6AFBD5-4B54-48D5-A1C1-314324932DD3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B872BE-BC91-4319-9AD0-6FFB451140E4}" type="pres">
      <dgm:prSet presAssocID="{E40D5B12-37F0-4FCC-ABB1-31BAE1C348DA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80DE816-A231-4540-9A6C-A55F15982BA8}" srcId="{DBF561D1-591B-4B53-BF43-6545D1C116C7}" destId="{6E6AFBD5-4B54-48D5-A1C1-314324932DD3}" srcOrd="0" destOrd="0" parTransId="{C639DAD9-AE0B-421F-9EC6-DCF4E93110A6}" sibTransId="{9CA8D828-0ABE-4027-8D48-C21E8F302DD1}"/>
    <dgm:cxn modelId="{1169CA33-FDD7-4C07-AAD5-FB73F0F6CDE9}" srcId="{DBF561D1-591B-4B53-BF43-6545D1C116C7}" destId="{E40D5B12-37F0-4FCC-ABB1-31BAE1C348DA}" srcOrd="1" destOrd="0" parTransId="{69A6DA82-3B65-409D-AF5E-A003892D0679}" sibTransId="{F265BC30-BF8A-4552-8CED-71B5E49F17B1}"/>
    <dgm:cxn modelId="{9B73CEC2-97A1-4949-99BF-8901274E0B3C}" type="presOf" srcId="{E40D5B12-37F0-4FCC-ABB1-31BAE1C348DA}" destId="{D7B872BE-BC91-4319-9AD0-6FFB451140E4}" srcOrd="0" destOrd="0" presId="urn:microsoft.com/office/officeart/2005/8/layout/arrow5"/>
    <dgm:cxn modelId="{44D5E1DC-9977-4257-8060-ED4163E32E27}" type="presOf" srcId="{DBF561D1-591B-4B53-BF43-6545D1C116C7}" destId="{4039E0E0-3B7B-4E87-9F2B-3FE374884E37}" srcOrd="0" destOrd="0" presId="urn:microsoft.com/office/officeart/2005/8/layout/arrow5"/>
    <dgm:cxn modelId="{AF086242-30BE-4F62-A250-F465C488E743}" type="presOf" srcId="{6E6AFBD5-4B54-48D5-A1C1-314324932DD3}" destId="{C4EA5873-09AD-4632-AE8C-CB841F34A35D}" srcOrd="0" destOrd="0" presId="urn:microsoft.com/office/officeart/2005/8/layout/arrow5"/>
    <dgm:cxn modelId="{346E8B1E-4C5B-4B0E-96D7-9A542C62C0B7}" type="presParOf" srcId="{4039E0E0-3B7B-4E87-9F2B-3FE374884E37}" destId="{C4EA5873-09AD-4632-AE8C-CB841F34A35D}" srcOrd="0" destOrd="0" presId="urn:microsoft.com/office/officeart/2005/8/layout/arrow5"/>
    <dgm:cxn modelId="{3CE4331F-C9B5-43CC-BD2C-40A3ED44E19D}" type="presParOf" srcId="{4039E0E0-3B7B-4E87-9F2B-3FE374884E37}" destId="{D7B872BE-BC91-4319-9AD0-6FFB451140E4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EA5873-09AD-4632-AE8C-CB841F34A35D}">
      <dsp:nvSpPr>
        <dsp:cNvPr id="0" name=""/>
        <dsp:cNvSpPr/>
      </dsp:nvSpPr>
      <dsp:spPr>
        <a:xfrm rot="16200000">
          <a:off x="456" y="655724"/>
          <a:ext cx="4016201" cy="4016201"/>
        </a:xfrm>
        <a:prstGeom prst="downArrow">
          <a:avLst>
            <a:gd name="adj1" fmla="val 50000"/>
            <a:gd name="adj2" fmla="val 35000"/>
          </a:avLst>
        </a:prstGeom>
        <a:solidFill>
          <a:srgbClr val="002060"/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1" kern="1200" dirty="0" err="1" smtClean="0">
              <a:latin typeface="Times New Roman" pitchFamily="18" charset="0"/>
              <a:cs typeface="Times New Roman" pitchFamily="18" charset="0"/>
            </a:rPr>
            <a:t>Тери</a:t>
          </a:r>
          <a:r>
            <a:rPr lang="ru-RU" sz="35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3500" b="1" kern="1200" dirty="0" err="1" smtClean="0">
              <a:latin typeface="Times New Roman" pitchFamily="18" charset="0"/>
              <a:cs typeface="Times New Roman" pitchFamily="18" charset="0"/>
            </a:rPr>
            <a:t>синама</a:t>
          </a:r>
          <a:r>
            <a:rPr lang="ru-RU" sz="3500" b="1" kern="1200" dirty="0" smtClean="0">
              <a:latin typeface="Times New Roman" pitchFamily="18" charset="0"/>
              <a:cs typeface="Times New Roman" pitchFamily="18" charset="0"/>
            </a:rPr>
            <a:t> – </a:t>
          </a:r>
          <a:r>
            <a:rPr lang="ru-RU" sz="35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82 </a:t>
          </a:r>
          <a:r>
            <a:rPr lang="ru-RU" sz="3500" b="1" kern="1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мэкв</a:t>
          </a:r>
          <a:r>
            <a:rPr lang="ru-RU" sz="35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/л</a:t>
          </a: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1" kern="1200" dirty="0" smtClean="0">
              <a:latin typeface="Times New Roman" pitchFamily="18" charset="0"/>
              <a:cs typeface="Times New Roman" pitchFamily="18" charset="0"/>
            </a:rPr>
            <a:t>(норма 60 </a:t>
          </a:r>
          <a:r>
            <a:rPr lang="ru-RU" sz="3500" b="1" kern="1200" dirty="0" err="1" smtClean="0">
              <a:latin typeface="Times New Roman" pitchFamily="18" charset="0"/>
              <a:cs typeface="Times New Roman" pitchFamily="18" charset="0"/>
            </a:rPr>
            <a:t>гача</a:t>
          </a:r>
          <a:r>
            <a:rPr lang="ru-RU" sz="3500" b="1" kern="12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ru-RU" sz="35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57" y="1659774"/>
        <a:ext cx="3313366" cy="2008101"/>
      </dsp:txXfrm>
    </dsp:sp>
    <dsp:sp modelId="{D7B872BE-BC91-4319-9AD0-6FFB451140E4}">
      <dsp:nvSpPr>
        <dsp:cNvPr id="0" name=""/>
        <dsp:cNvSpPr/>
      </dsp:nvSpPr>
      <dsp:spPr>
        <a:xfrm rot="5400000">
          <a:off x="4274853" y="655724"/>
          <a:ext cx="4016201" cy="4016201"/>
        </a:xfrm>
        <a:prstGeom prst="downArrow">
          <a:avLst>
            <a:gd name="adj1" fmla="val 50000"/>
            <a:gd name="adj2" fmla="val 35000"/>
          </a:avLst>
        </a:prstGeom>
        <a:solidFill>
          <a:srgbClr val="FF0000"/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>
              <a:latin typeface="Times New Roman" pitchFamily="18" charset="0"/>
              <a:cs typeface="Times New Roman" pitchFamily="18" charset="0"/>
            </a:rPr>
            <a:t>Генетик – </a:t>
          </a:r>
          <a:r>
            <a:rPr lang="ru-RU" sz="3300" b="1" kern="1200" dirty="0" err="1" smtClean="0">
              <a:latin typeface="Times New Roman" pitchFamily="18" charset="0"/>
              <a:cs typeface="Times New Roman" pitchFamily="18" charset="0"/>
            </a:rPr>
            <a:t>Муковисцидоз</a:t>
          </a:r>
          <a:r>
            <a:rPr lang="ru-RU" sz="33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33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4977689" y="1659774"/>
        <a:ext cx="3313366" cy="20081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0.86324</cdr:x>
      <cdr:y>0</cdr:y>
    </cdr:from>
    <cdr:to>
      <cdr:x>0.97958</cdr:x>
      <cdr:y>0.43465</cdr:y>
    </cdr:to>
    <cdr:pic>
      <cdr:nvPicPr>
        <cdr:cNvPr id="2" name="Рисунок 1" descr="нутритивная терапия при муковисцидозе"/>
        <cdr:cNvPicPr/>
      </cdr:nvPicPr>
      <cdr:blipFill>
        <a:blip xmlns:a="http://schemas.openxmlformats.org/drawingml/2006/main" xmlns:r="http://schemas.openxmlformats.org/officeDocument/2006/relationships" r:embed="rId1"/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7067128" y="-1214422"/>
          <a:ext cx="952500" cy="22860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0FEA0E-232D-4B6E-8004-191FA602FB1C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61488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4763" y="9361488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EC07B5-0125-4C3F-9DE5-E9AED88D13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3981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7BDAD7-FC14-46C5-8390-E65F79CC1FBA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75" y="739775"/>
            <a:ext cx="4926013" cy="3695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0" y="4681538"/>
            <a:ext cx="5389563" cy="4435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61488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63" y="9361488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C0BB4B-0EB0-4AE8-8402-66F7FF935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474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C0BB4B-0EB0-4AE8-8402-66F7FF935E81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8292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C0BB4B-0EB0-4AE8-8402-66F7FF935E81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219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C0BB4B-0EB0-4AE8-8402-66F7FF935E81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C0BB4B-0EB0-4AE8-8402-66F7FF935E81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5280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C0BB4B-0EB0-4AE8-8402-66F7FF935E81}" type="slidenum">
              <a:rPr lang="ru-RU" smtClean="0"/>
              <a:pPr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3913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8D38A-8D1E-4504-8CEB-3F731E9287B8}" type="slidenum">
              <a:rPr lang="ru-RU" smtClean="0"/>
              <a:pPr>
                <a:defRPr/>
              </a:pPr>
              <a:t>55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666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955FD-7E90-4CC6-B3ED-1C2845CC5007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E44B8-7871-4AC2-9F2A-EBE2DB21F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273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955FD-7E90-4CC6-B3ED-1C2845CC5007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E44B8-7871-4AC2-9F2A-EBE2DB21F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76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955FD-7E90-4CC6-B3ED-1C2845CC5007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E44B8-7871-4AC2-9F2A-EBE2DB21F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3415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524000" y="1905000"/>
            <a:ext cx="7010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9F7DF-01BE-44D0-BB42-17E0B09211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66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955FD-7E90-4CC6-B3ED-1C2845CC5007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E44B8-7871-4AC2-9F2A-EBE2DB21F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098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955FD-7E90-4CC6-B3ED-1C2845CC5007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E44B8-7871-4AC2-9F2A-EBE2DB21F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152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955FD-7E90-4CC6-B3ED-1C2845CC5007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E44B8-7871-4AC2-9F2A-EBE2DB21F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66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955FD-7E90-4CC6-B3ED-1C2845CC5007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E44B8-7871-4AC2-9F2A-EBE2DB21F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035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955FD-7E90-4CC6-B3ED-1C2845CC5007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E44B8-7871-4AC2-9F2A-EBE2DB21F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500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955FD-7E90-4CC6-B3ED-1C2845CC5007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E44B8-7871-4AC2-9F2A-EBE2DB21F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491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955FD-7E90-4CC6-B3ED-1C2845CC5007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E44B8-7871-4AC2-9F2A-EBE2DB21F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269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955FD-7E90-4CC6-B3ED-1C2845CC5007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E44B8-7871-4AC2-9F2A-EBE2DB21F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932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955FD-7E90-4CC6-B3ED-1C2845CC5007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E44B8-7871-4AC2-9F2A-EBE2DB21F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975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28860" y="1268760"/>
            <a:ext cx="6100778" cy="1731612"/>
          </a:xfrm>
        </p:spPr>
        <p:txBody>
          <a:bodyPr>
            <a:noAutofit/>
          </a:bodyPr>
          <a:lstStyle/>
          <a:p>
            <a:pPr algn="ctr"/>
            <a:r>
              <a:rPr lang="en-US" sz="5400" dirty="0" smtClean="0">
                <a:latin typeface="Georgia" pitchFamily="18" charset="0"/>
              </a:rPr>
              <a:t/>
            </a:r>
            <a:br>
              <a:rPr lang="en-US" sz="5400" dirty="0" smtClean="0">
                <a:latin typeface="Georgia" pitchFamily="18" charset="0"/>
              </a:rPr>
            </a:br>
            <a:r>
              <a:rPr lang="en-US" sz="5400" dirty="0" smtClean="0">
                <a:latin typeface="Georgia" pitchFamily="18" charset="0"/>
              </a:rPr>
              <a:t/>
            </a:r>
            <a:br>
              <a:rPr lang="en-US" sz="5400" dirty="0" smtClean="0">
                <a:latin typeface="Georgia" pitchFamily="18" charset="0"/>
              </a:rPr>
            </a:br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Питание детей с </a:t>
            </a:r>
            <a:r>
              <a:rPr lang="ru-RU" sz="5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муковисцидозом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860" y="3786190"/>
            <a:ext cx="6315076" cy="1800228"/>
          </a:xfrm>
        </p:spPr>
        <p:txBody>
          <a:bodyPr>
            <a:normAutofit fontScale="85000" lnSpcReduction="20000"/>
          </a:bodyPr>
          <a:lstStyle/>
          <a:p>
            <a:endParaRPr lang="en-US" sz="2800" dirty="0" smtClean="0">
              <a:solidFill>
                <a:schemeClr val="tx1"/>
              </a:solidFill>
            </a:endParaRPr>
          </a:p>
          <a:p>
            <a:endParaRPr lang="en-US" sz="2800" dirty="0" smtClean="0">
              <a:solidFill>
                <a:schemeClr val="tx1"/>
              </a:solidFill>
            </a:endParaRPr>
          </a:p>
          <a:p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Камилова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Т 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РСНПМ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Центр Педиатрии</a:t>
            </a:r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uz-Cyrl-UZ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2020г</a:t>
            </a: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04" y="125760"/>
            <a:ext cx="2857500" cy="22860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57606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Объектив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964488" cy="5832648"/>
          </a:xfrm>
        </p:spPr>
        <p:txBody>
          <a:bodyPr>
            <a:normAutofit fontScale="92500" lnSpcReduction="20000"/>
          </a:bodyPr>
          <a:lstStyle/>
          <a:p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Келгандаги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умумий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ахволи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урта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огир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Уйкуси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тинч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      </a:t>
            </a:r>
          </a:p>
          <a:p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Тери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шиллик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каватлари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тошмаларсиз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окимтир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Эмиши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актив,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Аралашмани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купрок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кайт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киляпти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кукрак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сутини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нисбатан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камрок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Йутали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йук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Иштахаси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сакланган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Периферик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лимфа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тугунлари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катталашмаган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харакатчан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юмшок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Суяк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мушак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системаси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деформациясиз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Мушаклар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тонуси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ортмаган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Упкасида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дагал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нафас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хириллашлар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эшитилмаяпти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нафас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олиш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сони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минутига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28 марта. </a:t>
            </a:r>
          </a:p>
          <a:p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Юрак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уриши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ритмик, 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тонлари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бугик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шовкин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иштирокисиз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 Пульс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минутига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128 марта. </a:t>
            </a:r>
          </a:p>
          <a:p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Корни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овалсимон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симметрик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,     дам, 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хажми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катталашмаган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Пальпацияда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юмшок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безовта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булмокда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.    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Жигари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талоги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катталашмаган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Нажаси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онаси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келтириб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олади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еки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мустакил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    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Пешоби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равон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7772400" cy="562074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Умумий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кон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тахлили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1196752"/>
          <a:ext cx="8496939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24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24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24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24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24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2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38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51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7244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7244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7244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Hb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Er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ЦП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Le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Т/я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С/я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Эоз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Лимф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Мон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СОЭ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Тр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111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0,8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baseline="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16,2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kumimoji="0" lang="ru-RU" sz="20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508,0 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755576" y="2132856"/>
            <a:ext cx="7772400" cy="562074"/>
          </a:xfrm>
          <a:prstGeom prst="rect">
            <a:avLst/>
          </a:prstGeom>
        </p:spPr>
        <p:txBody>
          <a:bodyPr vert="horz" rtlCol="0" anchor="ctr">
            <a:normAutofit fontScale="900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Биохимиявий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анализ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/>
          </p:cNvGraphicFramePr>
          <p:nvPr/>
        </p:nvGraphicFramePr>
        <p:xfrm>
          <a:off x="467544" y="2708920"/>
          <a:ext cx="8424939" cy="13069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1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13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13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1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13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213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9710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Ум. </a:t>
                      </a: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оксил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Ум. Билирубин (</a:t>
                      </a: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ммоль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/л)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Богланган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ммоль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/л)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Богланма-ган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АлАТ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АсАТ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Глюкоза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4,2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611560" y="4149080"/>
            <a:ext cx="7772400" cy="562074"/>
          </a:xfrm>
          <a:prstGeom prst="rect">
            <a:avLst/>
          </a:prstGeom>
        </p:spPr>
        <p:txBody>
          <a:bodyPr vert="horz" rtlCol="0" anchor="ctr">
            <a:normAutofit fontScale="900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Умумий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ахлат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анализи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одержимое 3"/>
          <p:cNvGraphicFramePr>
            <a:graphicFrameLocks/>
          </p:cNvGraphicFramePr>
          <p:nvPr/>
        </p:nvGraphicFramePr>
        <p:xfrm>
          <a:off x="899592" y="4797152"/>
          <a:ext cx="7488832" cy="12313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6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4091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3129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983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Шакли</a:t>
                      </a: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485900" algn="l"/>
                        </a:tabLst>
                      </a:pPr>
                      <a:r>
                        <a:rPr lang="uz-Cyrl-UZ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Ёг нейтр.</a:t>
                      </a: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485900" algn="l"/>
                        </a:tabLst>
                      </a:pPr>
                      <a:r>
                        <a:rPr lang="uz-Cyrl-UZ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Ёг кис.</a:t>
                      </a: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485900" algn="l"/>
                        </a:tabLst>
                      </a:pPr>
                      <a:r>
                        <a:rPr lang="uz-Cyrl-UZ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Крахмал </a:t>
                      </a: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485900" algn="l"/>
                        </a:tabLst>
                      </a:pPr>
                      <a:r>
                        <a:rPr lang="uz-Cyrl-UZ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485900" algn="l"/>
                        </a:tabLst>
                      </a:pPr>
                      <a:r>
                        <a:rPr lang="uz-Cyrl-UZ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Мыла</a:t>
                      </a: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485900" algn="l"/>
                        </a:tabLst>
                      </a:pPr>
                      <a:r>
                        <a:rPr lang="uz-Cyrl-UZ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485900" algn="l"/>
                        </a:tabLst>
                      </a:pPr>
                      <a:r>
                        <a:rPr lang="uz-Cyrl-UZ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Эритроцит </a:t>
                      </a: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485900" algn="l"/>
                        </a:tabLst>
                      </a:pPr>
                      <a:r>
                        <a:rPr lang="uz-Cyrl-UZ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Слизь</a:t>
                      </a: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Лей –ты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69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uz-Cyrl-UZ" sz="1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Бутка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485900" algn="l"/>
                        </a:tabLst>
                      </a:pPr>
                      <a:r>
                        <a:rPr lang="uz-Cyrl-UZ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</a:t>
                      </a: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485900" algn="l"/>
                        </a:tabLst>
                      </a:pPr>
                      <a:r>
                        <a:rPr lang="uz-Cyrl-UZ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</a:t>
                      </a: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485900" algn="l"/>
                        </a:tabLst>
                      </a:pPr>
                      <a:r>
                        <a:rPr lang="uz-Cyrl-UZ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</a:t>
                      </a: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485900" algn="l"/>
                        </a:tabLst>
                      </a:pP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1-2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5-6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907704" y="6237312"/>
            <a:ext cx="5328592" cy="43204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Ахлат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яширин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конга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мусбат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560" y="980728"/>
            <a:ext cx="8229600" cy="634752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пассаж с барием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88640"/>
            <a:ext cx="8496944" cy="864096"/>
          </a:xfrm>
        </p:spPr>
        <p:txBody>
          <a:bodyPr>
            <a:normAutofit/>
          </a:bodyPr>
          <a:lstStyle/>
          <a:p>
            <a:r>
              <a:rPr lang="uz-Cyrl-UZ" b="1" dirty="0" smtClean="0"/>
              <a:t>УЗИ-</a:t>
            </a:r>
            <a:r>
              <a:rPr lang="uz-Cyrl-UZ" dirty="0" smtClean="0"/>
              <a:t> Жигари, ут копи, талоги, меъда ости бези, буйраги узгармаган. </a:t>
            </a:r>
            <a:endParaRPr lang="ru-RU" dirty="0" smtClean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539552" y="2708920"/>
            <a:ext cx="8229600" cy="36724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179512" y="1484784"/>
            <a:ext cx="8712968" cy="4968552"/>
          </a:xfrm>
          <a:prstGeom prst="rect">
            <a:avLst/>
          </a:prstGeom>
        </p:spPr>
        <p:txBody>
          <a:bodyPr vert="horz">
            <a:normAutofit fontScale="25000" lnSpcReduction="20000"/>
          </a:bodyPr>
          <a:lstStyle/>
          <a:p>
            <a:r>
              <a:rPr lang="uz-Cyrl-UZ" sz="7800" dirty="0" smtClean="0">
                <a:latin typeface="Times New Roman" pitchFamily="18" charset="0"/>
                <a:cs typeface="Times New Roman" pitchFamily="18" charset="0"/>
              </a:rPr>
              <a:t>Натощак принято </a:t>
            </a:r>
            <a:r>
              <a:rPr lang="uz-Cyrl-UZ" sz="7800" b="1" dirty="0" smtClean="0">
                <a:latin typeface="Times New Roman" pitchFamily="18" charset="0"/>
                <a:cs typeface="Times New Roman" pitchFamily="18" charset="0"/>
              </a:rPr>
              <a:t>60 мл  </a:t>
            </a:r>
            <a:r>
              <a:rPr lang="uz-Cyrl-UZ" sz="7800" dirty="0" smtClean="0">
                <a:latin typeface="Times New Roman" pitchFamily="18" charset="0"/>
                <a:cs typeface="Times New Roman" pitchFamily="18" charset="0"/>
              </a:rPr>
              <a:t>бариевой взвеси. </a:t>
            </a:r>
            <a:endParaRPr lang="ru-RU" sz="7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7800" dirty="0" smtClean="0">
                <a:latin typeface="Times New Roman" pitchFamily="18" charset="0"/>
                <a:cs typeface="Times New Roman" pitchFamily="18" charset="0"/>
              </a:rPr>
              <a:t>Акт глотания не нарушен. Пишевод свободно проходим. КВ поступает в желудок.  В момент тугого заполнения желудок имеет горизонтальный тип расположения. Содержимое желудка 2х слойное (газ+КВ). Снимок сделан на момент перистальтики </a:t>
            </a:r>
            <a:endParaRPr lang="ru-RU" sz="7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7800" dirty="0" smtClean="0">
                <a:latin typeface="Times New Roman" pitchFamily="18" charset="0"/>
                <a:cs typeface="Times New Roman" pitchFamily="18" charset="0"/>
              </a:rPr>
              <a:t>В положении Тренделенбурга  гастроэзофагеального рефлюкса не наблюдалось.  </a:t>
            </a:r>
            <a:endParaRPr lang="ru-RU" sz="7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7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Через 15 мин </a:t>
            </a:r>
            <a:r>
              <a:rPr lang="uz-Cyrl-UZ" sz="7800" dirty="0" smtClean="0">
                <a:latin typeface="Times New Roman" pitchFamily="18" charset="0"/>
                <a:cs typeface="Times New Roman" pitchFamily="18" charset="0"/>
              </a:rPr>
              <a:t>основная часть  контраста в просвете желудка. 20%  КВ в проекции тонкой кишки, стенки который замыты секретом. .   </a:t>
            </a:r>
            <a:endParaRPr lang="ru-RU" sz="7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7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Через 1час</a:t>
            </a:r>
            <a:r>
              <a:rPr lang="uz-Cyrl-UZ" sz="7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7800" dirty="0" smtClean="0">
                <a:latin typeface="Times New Roman" pitchFamily="18" charset="0"/>
                <a:cs typeface="Times New Roman" pitchFamily="18" charset="0"/>
              </a:rPr>
              <a:t>в просвете желудка около  30% КВ. Снимок сделан в момент активной перистальтики.  Основная часть КВ в тонкой кишки вперемежку с газом и кишечным содержимым. Стенки тонкого кишечника замыты секретом.  </a:t>
            </a:r>
            <a:endParaRPr lang="ru-RU" sz="7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7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Через 3 часа   </a:t>
            </a:r>
            <a:r>
              <a:rPr lang="uz-Cyrl-UZ" sz="7800" dirty="0" smtClean="0">
                <a:latin typeface="Times New Roman" pitchFamily="18" charset="0"/>
                <a:cs typeface="Times New Roman" pitchFamily="18" charset="0"/>
              </a:rPr>
              <a:t>в просвете желудка сохроняется КВ.  Основная часть КВ не равномерно вперемежку  с кишечным содержимым в терминальном отделе подвздошной кишки, восходящей части ободочной кишки.  </a:t>
            </a:r>
            <a:endParaRPr lang="ru-RU" sz="7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7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Через 6 часов </a:t>
            </a:r>
            <a:r>
              <a:rPr lang="uz-Cyrl-UZ" sz="7800" dirty="0" smtClean="0">
                <a:latin typeface="Times New Roman" pitchFamily="18" charset="0"/>
                <a:cs typeface="Times New Roman" pitchFamily="18" charset="0"/>
              </a:rPr>
              <a:t>в просвете желудка сохраняется КВ. Основная часть неравномерно в перемежку с газами распределена по толстому кишечнику. </a:t>
            </a:r>
            <a:endParaRPr lang="ru-RU" sz="7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7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Через 24 часа </a:t>
            </a:r>
            <a:r>
              <a:rPr lang="uz-Cyrl-UZ" sz="7800" dirty="0" smtClean="0">
                <a:latin typeface="Times New Roman" pitchFamily="18" charset="0"/>
                <a:cs typeface="Times New Roman" pitchFamily="18" charset="0"/>
              </a:rPr>
              <a:t>КВ неравномерно вперемежку с интралюминальными газами и кишечным содержимом распределен по толстому кишечнику.  Визуализируется газовый пузырь желудка. </a:t>
            </a:r>
            <a:endParaRPr lang="ru-RU" sz="7800" dirty="0" smtClean="0">
              <a:latin typeface="Times New Roman" pitchFamily="18" charset="0"/>
              <a:cs typeface="Times New Roman" pitchFamily="18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22114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Даволаш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340768"/>
            <a:ext cx="7772400" cy="4788024"/>
          </a:xfrm>
        </p:spPr>
        <p:txBody>
          <a:bodyPr>
            <a:normAutofit/>
          </a:bodyPr>
          <a:lstStyle/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Фрисолак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РЕР АС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аралашмаси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000" dirty="0" smtClean="0">
                <a:latin typeface="Times New Roman" pitchFamily="18" charset="0"/>
                <a:cs typeface="Times New Roman" pitchFamily="18" charset="0"/>
              </a:rPr>
              <a:t>Онтик (ондасетрон) 2,5 мл х3 махал</a:t>
            </a:r>
          </a:p>
          <a:p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Нет результата. Рвота продолжается</a:t>
            </a:r>
          </a:p>
          <a:p>
            <a:r>
              <a:rPr lang="uz-Cyrl-UZ" sz="2000" dirty="0" smtClean="0">
                <a:latin typeface="Times New Roman" pitchFamily="18" charset="0"/>
                <a:cs typeface="Times New Roman" pitchFamily="18" charset="0"/>
              </a:rPr>
              <a:t>Заподозрен эозинофильный эзофагит</a:t>
            </a:r>
          </a:p>
          <a:p>
            <a:r>
              <a:rPr lang="uz-Cyrl-UZ" sz="2000" dirty="0" smtClean="0">
                <a:latin typeface="Times New Roman" pitchFamily="18" charset="0"/>
                <a:cs typeface="Times New Roman" pitchFamily="18" charset="0"/>
              </a:rPr>
              <a:t>Беклазон 1 босим  х 3махал</a:t>
            </a:r>
          </a:p>
          <a:p>
            <a:r>
              <a:rPr lang="uz-Cyrl-UZ" sz="2000" dirty="0" smtClean="0">
                <a:latin typeface="Times New Roman" pitchFamily="18" charset="0"/>
                <a:cs typeface="Times New Roman" pitchFamily="18" charset="0"/>
              </a:rPr>
              <a:t>Омез 5 мг х1м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8" name="Picture 2" descr="D:\Мои рисунки\медицинские рисунки\Fotolia_2204093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4365104"/>
            <a:ext cx="2160240" cy="216024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3933056"/>
            <a:ext cx="5832648" cy="259228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z-Cyrl-UZ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z-Cyrl-UZ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z-Cyrl-UZ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2800" dirty="0" smtClean="0">
                <a:latin typeface="Times New Roman" pitchFamily="18" charset="0"/>
                <a:cs typeface="Times New Roman" pitchFamily="18" charset="0"/>
              </a:rPr>
              <a:t>Кайт киляпти.</a:t>
            </a:r>
          </a:p>
          <a:p>
            <a:pPr algn="ctr"/>
            <a:endParaRPr lang="uz-Cyrl-UZ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z-Cyrl-UZ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3000364" y="357187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Принимая во внимание отсутствие эффекта от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элиминационной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терапии а также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3200" dirty="0" smtClean="0"/>
          </a:p>
          <a:p>
            <a:r>
              <a:rPr lang="ru-RU" sz="3200" dirty="0" smtClean="0"/>
              <a:t>Низкий вес при рождении</a:t>
            </a:r>
          </a:p>
          <a:p>
            <a:r>
              <a:rPr lang="ru-RU" sz="3200" dirty="0" smtClean="0"/>
              <a:t>2.Длительная желтуха</a:t>
            </a:r>
          </a:p>
          <a:p>
            <a:r>
              <a:rPr lang="ru-RU" sz="3200" dirty="0" smtClean="0"/>
              <a:t>3.Отсутствие прибавки за последний месяц</a:t>
            </a:r>
          </a:p>
          <a:p>
            <a:r>
              <a:rPr lang="ru-RU" sz="3200" dirty="0" smtClean="0"/>
              <a:t>4. Соленый лоб.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71934" y="5429264"/>
            <a:ext cx="421484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ХЛОРИДЫ ПОТА</a:t>
            </a:r>
            <a:endParaRPr lang="ru-RU" sz="2400" b="1" dirty="0"/>
          </a:p>
        </p:txBody>
      </p:sp>
      <p:sp>
        <p:nvSpPr>
          <p:cNvPr id="8" name="Выгнутая влево стрелка 7"/>
          <p:cNvSpPr/>
          <p:nvPr/>
        </p:nvSpPr>
        <p:spPr>
          <a:xfrm>
            <a:off x="2571736" y="4643446"/>
            <a:ext cx="731520" cy="121615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8296372"/>
              </p:ext>
            </p:extLst>
          </p:nvPr>
        </p:nvGraphicFramePr>
        <p:xfrm>
          <a:off x="395288" y="692150"/>
          <a:ext cx="8291512" cy="5327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Катамнез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Был назначен ферментный препарат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креон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10 из расчета 3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 кг веса (4800г)=15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Выписан домой.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 телефону через 1,5 мес. (5 ноября 2019г).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Рвота уменьшилась на 50 %, стал прибавлять в весе (визуально)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1,5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мес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назад: состояние стабильное, вес нормальный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0420" y="476672"/>
            <a:ext cx="7886700" cy="1325563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быть  с сомнительными значениями хлоридов пота???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H:\картинка\images.jp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5715008" y="2571744"/>
            <a:ext cx="801208" cy="641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1357290" y="1571612"/>
            <a:ext cx="3143272" cy="26432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Хлориды пота 30-59 </a:t>
            </a:r>
            <a:r>
              <a:rPr lang="ru-RU" sz="4000" dirty="0" err="1" smtClean="0"/>
              <a:t>мкэкв</a:t>
            </a:r>
            <a:r>
              <a:rPr lang="en-US" sz="4000" dirty="0" smtClean="0"/>
              <a:t>/</a:t>
            </a:r>
            <a:r>
              <a:rPr lang="ru-RU" sz="4000" dirty="0" smtClean="0"/>
              <a:t>л</a:t>
            </a:r>
            <a:endParaRPr lang="ru-RU" sz="4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4786322"/>
            <a:ext cx="744855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6286520"/>
            <a:ext cx="24384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быть  с сомнительными значениями хлоридов пота? </a:t>
            </a:r>
            <a:r>
              <a:rPr lang="ru-RU" sz="3600" dirty="0" smtClean="0"/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Хлориды пота 30-59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мкэкв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Лица со значениями хлорида пота в пограничном диапазоне (30–59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ммоль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/ л) должны  пройти повторный анализ пота и дальнейшую оценку  в специализированном  Центре, в том числе нужна  клиническая оценка и определение мутаций гена CFTR</a:t>
            </a:r>
          </a:p>
          <a:p>
            <a:endParaRPr lang="ru-RU" sz="32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5357826"/>
            <a:ext cx="7448550" cy="1200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 descr="H:\картинка\images.jpg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41768" y="5269538"/>
            <a:ext cx="801208" cy="641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1900" b="1" dirty="0" smtClean="0">
                <a:latin typeface="Georgia" pitchFamily="18" charset="0"/>
              </a:rPr>
              <a:t>КАКОВЫ  СТАНДАРТЫ ПОМОЩИ И НАБЛЮДЕНИЯ ДЛЯ ПАЦИЕНТОВ С СИМПТОМАМИ, ХАРАКТЕРНЫМИ ДЛЯ МВ </a:t>
            </a:r>
            <a:r>
              <a:rPr lang="en-US" sz="1900" b="1" dirty="0" smtClean="0">
                <a:latin typeface="Georgia" pitchFamily="18" charset="0"/>
              </a:rPr>
              <a:t> </a:t>
            </a:r>
            <a:r>
              <a:rPr lang="ru-RU" sz="1900" b="1" dirty="0" smtClean="0">
                <a:latin typeface="Georgia" pitchFamily="18" charset="0"/>
              </a:rPr>
              <a:t>И ПОГРАНИЧНЫМ СОМНИТЕЛЬНЫМ УРОВНЕМ ХЛОРИДА В ПОТЕ?</a:t>
            </a:r>
            <a:endParaRPr lang="ru-RU" sz="1900" b="1" dirty="0">
              <a:latin typeface="Georg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40768"/>
            <a:ext cx="8712968" cy="53285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dirty="0" smtClean="0">
                <a:latin typeface="Georgia" pitchFamily="18" charset="0"/>
              </a:rPr>
              <a:t>а)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Пациенты, которым поставлен предположительный диагноз МВ  и с сомнительным уровнем хлорида в поте, с одной мутацией или без выявленных мутаций, должны получить доступ в специализированный центр МВ для необходимой оценки. Важно, чтобы такие пациенты получали долгосрочную помощь. </a:t>
            </a:r>
          </a:p>
          <a:p>
            <a:pPr marL="0" indent="0" algn="just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Вспомогательные тесты могут подтвердить  МВ через обнаружение фенотипа болезни второго органа, такой как недостаточность поджелудочной железы (фекальная панкреатическая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эластаза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),поражение легких или синуситы.</a:t>
            </a:r>
          </a:p>
          <a:p>
            <a:pPr marL="0" indent="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5357826"/>
            <a:ext cx="7448550" cy="1200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929520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Заголовок 1"/>
          <p:cNvSpPr>
            <a:spLocks noGrp="1"/>
          </p:cNvSpPr>
          <p:nvPr>
            <p:ph type="title"/>
          </p:nvPr>
        </p:nvSpPr>
        <p:spPr>
          <a:xfrm>
            <a:off x="79375" y="0"/>
            <a:ext cx="8923338" cy="901700"/>
          </a:xfrm>
        </p:spPr>
        <p:txBody>
          <a:bodyPr/>
          <a:lstStyle/>
          <a:p>
            <a:pPr algn="ctr"/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Клинические проявления, характерные для МВ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9991494"/>
              </p:ext>
            </p:extLst>
          </p:nvPr>
        </p:nvGraphicFramePr>
        <p:xfrm>
          <a:off x="241300" y="1258888"/>
          <a:ext cx="8731876" cy="48926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71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600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Высокоспецифичные для</a:t>
                      </a:r>
                      <a:r>
                        <a:rPr lang="ru-RU" sz="2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МВ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Менее специфичные для МВ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6519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</a:t>
                      </a:r>
                      <a:r>
                        <a:rPr lang="ru-RU" sz="2800" b="1" baseline="0" dirty="0" smtClean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пищеварения </a:t>
                      </a:r>
                      <a:endParaRPr lang="ru-RU" sz="2800" b="1" dirty="0">
                        <a:solidFill>
                          <a:srgbClr val="FFFF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56364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Меконеальный</a:t>
                      </a:r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илеус</a:t>
                      </a:r>
                      <a:endParaRPr lang="ru-RU" sz="2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Экзокринная недостаточность ПЖ у детей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Отставание физического развития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Гипопротеинемия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lang="ru-RU" sz="20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периф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отеки)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Ректальный пролапс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1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Билиарный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цирроз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Портальная гипертензия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1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Желчекаменная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болезнь у детей без гемолитического синдрома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Первичный </a:t>
                      </a:r>
                      <a:r>
                        <a:rPr lang="ru-RU" sz="2000" b="1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склерозирующий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холангит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Рецидивирующий панкреатит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57250" y="4500563"/>
            <a:ext cx="3286125" cy="1857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В.Д. </a:t>
            </a:r>
            <a:r>
              <a:rPr lang="ru-RU" b="1" dirty="0" err="1"/>
              <a:t>Шерман</a:t>
            </a:r>
            <a:r>
              <a:rPr lang="ru-RU" b="1" dirty="0"/>
              <a:t> и др.Современный алгоритм диагностики </a:t>
            </a:r>
          </a:p>
          <a:p>
            <a:pPr algn="ctr">
              <a:defRPr/>
            </a:pPr>
            <a:r>
              <a:rPr lang="ru-RU" b="1" dirty="0" err="1"/>
              <a:t>Муковисциоза,Педиатрия</a:t>
            </a:r>
            <a:r>
              <a:rPr lang="ru-RU" b="1" dirty="0"/>
              <a:t>  </a:t>
            </a:r>
            <a:r>
              <a:rPr lang="ru-RU" b="1" dirty="0" smtClean="0"/>
              <a:t>№4, 2015г, </a:t>
            </a:r>
            <a:r>
              <a:rPr lang="ru-RU" b="1" dirty="0"/>
              <a:t>с </a:t>
            </a:r>
            <a:r>
              <a:rPr lang="ru-RU" b="1" dirty="0" err="1"/>
              <a:t>тр</a:t>
            </a:r>
            <a:r>
              <a:rPr lang="ru-RU" b="1" dirty="0"/>
              <a:t> 69-74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 вести детей с  с неясным диагнозом после проведения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неонатального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скриннинга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(трипсин )?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Расширенное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секвенирование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генов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Определение хлоридов пота  в   центре со значительным опытом работ  (N 150 потовых тестов в год).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Младенцы должны управляться в соответствии с руководящими принципами ECFS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5357826"/>
            <a:ext cx="7448550" cy="1200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 fontScale="90000"/>
          </a:bodyPr>
          <a:lstStyle/>
          <a:p>
            <a:r>
              <a:rPr lang="en-US" sz="4400">
                <a:latin typeface="Times New Roman" pitchFamily="18" charset="0"/>
                <a:cs typeface="Times New Roman" pitchFamily="18" charset="0"/>
              </a:rPr>
              <a:t>De Boeck K. et al. Thorax.2006;61:627-635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23528" y="1600200"/>
            <a:ext cx="8496944" cy="4997152"/>
          </a:xfrm>
        </p:spPr>
        <p:txBody>
          <a:bodyPr>
            <a:noAutofit/>
          </a:bodyPr>
          <a:lstStyle/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Около </a:t>
            </a:r>
            <a:r>
              <a:rPr lang="ru-RU" sz="2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25%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пациентов, у которых МВ был диагностирован </a:t>
            </a:r>
            <a:r>
              <a:rPr lang="ru-RU" sz="2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 взрослом возрасте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, имеют 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сомнительный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нормальный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результат потового теста.</a:t>
            </a:r>
          </a:p>
          <a:p>
            <a:pPr>
              <a:buNone/>
            </a:pP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сомнительный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40-59 </a:t>
            </a:r>
            <a:r>
              <a:rPr lang="ru-RU" sz="2900" b="1" dirty="0" err="1" smtClean="0">
                <a:latin typeface="Times New Roman" pitchFamily="18" charset="0"/>
                <a:cs typeface="Times New Roman" pitchFamily="18" charset="0"/>
              </a:rPr>
              <a:t>ммоль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/л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) у </a:t>
            </a:r>
            <a:r>
              <a:rPr lang="ru-RU" sz="2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13,6%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пациен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тов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 18 лет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, по сравнению с </a:t>
            </a:r>
            <a:r>
              <a:rPr lang="ru-RU" sz="2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10,6%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в возрастной группе 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12 – 18 лет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3,2%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в группе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 12 лет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&lt;0.001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нормальный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40 </a:t>
            </a:r>
            <a:r>
              <a:rPr lang="ru-RU" sz="2900" b="1" dirty="0" err="1" smtClean="0">
                <a:latin typeface="Times New Roman" pitchFamily="18" charset="0"/>
                <a:cs typeface="Times New Roman" pitchFamily="18" charset="0"/>
              </a:rPr>
              <a:t>ммоль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/л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) у </a:t>
            </a:r>
            <a:r>
              <a:rPr lang="ru-RU" sz="2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10,7%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пациентов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 18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лет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, по сравнению с </a:t>
            </a:r>
            <a:r>
              <a:rPr lang="ru-RU" sz="2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4%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в возрастной группе 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12 – 18 лет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4,1%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в группе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 12 лет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(р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&lt;0.001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Муковисцидоз СЪЕЗД\Питание детей с муковисцидозом_files\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285728"/>
            <a:ext cx="7789723" cy="5902345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785786" y="6215082"/>
            <a:ext cx="7643866" cy="428628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err="1" smtClean="0">
                <a:solidFill>
                  <a:schemeClr val="tx1"/>
                </a:solidFill>
                <a:latin typeface="Georgia" pitchFamily="18" charset="0"/>
              </a:rPr>
              <a:t>Рославцева</a:t>
            </a:r>
            <a:r>
              <a:rPr lang="ru-RU" sz="1600" b="1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Georgia" pitchFamily="18" charset="0"/>
              </a:rPr>
              <a:t>Е.А. </a:t>
            </a:r>
            <a:r>
              <a:rPr lang="ru-RU" sz="1600" b="1" dirty="0" smtClean="0">
                <a:solidFill>
                  <a:schemeClr val="tx1"/>
                </a:solidFill>
                <a:latin typeface="Georgia" pitchFamily="18" charset="0"/>
              </a:rPr>
              <a:t>–к.м.н., с.н.с. отдела питания здорового и больного ребенка НЦЗД РАМН,2015</a:t>
            </a:r>
            <a:endParaRPr lang="ru-RU" sz="1600" b="1" dirty="0">
              <a:solidFill>
                <a:schemeClr val="tx1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Муковисцидоз СЪЕЗД\Питание детей с муковисцидозом_files\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031666" y="403306"/>
            <a:ext cx="7326548" cy="5551393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571472" y="6215082"/>
            <a:ext cx="7643866" cy="428628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err="1" smtClean="0">
                <a:solidFill>
                  <a:schemeClr val="tx1"/>
                </a:solidFill>
                <a:latin typeface="Georgia" pitchFamily="18" charset="0"/>
              </a:rPr>
              <a:t>Рославцева</a:t>
            </a:r>
            <a:r>
              <a:rPr lang="ru-RU" sz="1600" b="1" dirty="0" smtClean="0">
                <a:solidFill>
                  <a:schemeClr val="tx1"/>
                </a:solidFill>
                <a:latin typeface="Georgia" pitchFamily="18" charset="0"/>
              </a:rPr>
              <a:t> Е.В. –к.м.н., с.н.с. отдела питания здорового и больного ребенка НЦЗД РАМН, 2015</a:t>
            </a:r>
            <a:endParaRPr lang="ru-RU" sz="1600" b="1" dirty="0">
              <a:solidFill>
                <a:schemeClr val="tx1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РИЧИНЫ НЕДОСТАТОЧНОСТИ ПИТАНИЯ ПРИ МУКОВИСЦИДОЗЕ - Нарушения в кишечнике"/>
          <p:cNvPicPr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571472" y="571480"/>
            <a:ext cx="8143932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571472" y="6215082"/>
            <a:ext cx="7643866" cy="428628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err="1" smtClean="0">
                <a:solidFill>
                  <a:schemeClr val="tx1"/>
                </a:solidFill>
                <a:latin typeface="Georgia" pitchFamily="18" charset="0"/>
              </a:rPr>
              <a:t>Рославцева</a:t>
            </a:r>
            <a:r>
              <a:rPr lang="ru-RU" sz="1600" b="1" dirty="0" smtClean="0">
                <a:solidFill>
                  <a:schemeClr val="tx1"/>
                </a:solidFill>
                <a:latin typeface="Georgia" pitchFamily="18" charset="0"/>
              </a:rPr>
              <a:t> Е.В. –к.м.н., с.н.с. отдела питания здорового и больного ребенка НЦЗД РАМН, 2015</a:t>
            </a:r>
            <a:endParaRPr lang="ru-RU" sz="1600" b="1" dirty="0">
              <a:solidFill>
                <a:schemeClr val="tx1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86834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Показатели </a:t>
            </a:r>
            <a:r>
              <a:rPr lang="ru-RU" sz="2400" b="1" dirty="0" err="1" smtClean="0">
                <a:solidFill>
                  <a:srgbClr val="002060"/>
                </a:solidFill>
                <a:latin typeface="Georgia" pitchFamily="18" charset="0"/>
              </a:rPr>
              <a:t>массо</a:t>
            </a:r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-ростового индекса у детей с МВ (МРИ) (%) </a:t>
            </a:r>
            <a:r>
              <a:rPr lang="en-US" sz="2400" b="1" dirty="0" smtClean="0">
                <a:solidFill>
                  <a:srgbClr val="002060"/>
                </a:solidFill>
                <a:latin typeface="Georgia" pitchFamily="18" charset="0"/>
              </a:rPr>
              <a:t>n -37 </a:t>
            </a:r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7101692"/>
              </p:ext>
            </p:extLst>
          </p:nvPr>
        </p:nvGraphicFramePr>
        <p:xfrm>
          <a:off x="457200" y="1214422"/>
          <a:ext cx="8186766" cy="52594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er\Downloads\Shareit\Document\20180330_0939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785813"/>
            <a:ext cx="4803775" cy="5691187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  <a:extLst/>
        </p:spPr>
      </p:pic>
      <p:sp>
        <p:nvSpPr>
          <p:cNvPr id="40963" name="Скругленный прямоугольник 4"/>
          <p:cNvSpPr>
            <a:spLocks noChangeArrowheads="1"/>
          </p:cNvSpPr>
          <p:nvPr/>
        </p:nvSpPr>
        <p:spPr bwMode="auto">
          <a:xfrm>
            <a:off x="4071938" y="3071813"/>
            <a:ext cx="428625" cy="14287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rot="10800000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85728"/>
            <a:ext cx="749808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Выживаемость больных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муковисцидозом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в зависимости от физического статуса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нутритивная терапия при муковисцидозе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71612"/>
            <a:ext cx="750099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Континуум функционирования поджелудочной железы и генетических мутаций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340767"/>
          <a:ext cx="8229600" cy="44644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83087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Уровень  состояния ПЖЖ</a:t>
                      </a:r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Ассоциированная генетическая мутация</a:t>
                      </a:r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1630">
                <a:tc gridSpan="2">
                  <a:txBody>
                    <a:bodyPr/>
                    <a:lstStyle/>
                    <a:p>
                      <a:r>
                        <a:rPr lang="ru-RU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Тяжелое = Панкреатическая недостаточность</a:t>
                      </a:r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1630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ru-RU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r>
                        <a:rPr lang="ru-RU" sz="2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нет синтеза</a:t>
                      </a:r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G542X</a:t>
                      </a:r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1630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r>
                        <a:rPr lang="ru-RU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r>
                        <a:rPr lang="ru-RU" sz="2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Блок в обработке</a:t>
                      </a:r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Δ</a:t>
                      </a:r>
                      <a:r>
                        <a:rPr lang="en-US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F508</a:t>
                      </a:r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1630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r>
                        <a:rPr lang="ru-RU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r>
                        <a:rPr lang="ru-RU" sz="2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Блок в регуляции</a:t>
                      </a:r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G551D</a:t>
                      </a:r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1630">
                <a:tc gridSpan="2">
                  <a:txBody>
                    <a:bodyPr/>
                    <a:lstStyle/>
                    <a:p>
                      <a:r>
                        <a:rPr lang="ru-RU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Легкое = нормальное функционирование ПЖЖ</a:t>
                      </a:r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1630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IV: </a:t>
                      </a:r>
                      <a:r>
                        <a:rPr lang="ru-RU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Измененная проводимость</a:t>
                      </a:r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R117H, D1152H</a:t>
                      </a:r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1630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V:</a:t>
                      </a:r>
                      <a:r>
                        <a:rPr lang="ru-RU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 Сниженный синтез</a:t>
                      </a:r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3849+10kb C to T</a:t>
                      </a:r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Заголовок 2"/>
          <p:cNvSpPr txBox="1">
            <a:spLocks/>
          </p:cNvSpPr>
          <p:nvPr/>
        </p:nvSpPr>
        <p:spPr>
          <a:xfrm>
            <a:off x="323528" y="5805264"/>
            <a:ext cx="8229600" cy="8549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Keating SL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et al, Chest 2010;137:1157-1163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Roadman DM et al.</a:t>
            </a:r>
            <a:r>
              <a:rPr lang="en-US" sz="2000" dirty="0" smtClean="0">
                <a:latin typeface="Times New Roman" pitchFamily="18" charset="0"/>
                <a:ea typeface="+mj-ea"/>
                <a:cs typeface="Times New Roman" pitchFamily="18" charset="0"/>
              </a:rPr>
              <a:t> Am. J </a:t>
            </a:r>
            <a:r>
              <a:rPr lang="en-US" sz="20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Crit</a:t>
            </a:r>
            <a:r>
              <a:rPr lang="en-US" sz="2000" dirty="0" smtClean="0">
                <a:latin typeface="Times New Roman" pitchFamily="18" charset="0"/>
                <a:ea typeface="+mj-ea"/>
                <a:cs typeface="Times New Roman" pitchFamily="18" charset="0"/>
              </a:rPr>
              <a:t> Care Med. 2005;171:621-626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Терапия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муковисцидоза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, направленная на поддержание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номального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нутритивного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статуса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Высококалорийная диета и дополнительное питание (120-150% от возрастной нормы)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2. Витамины и макро и микроэлементы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3. Заместительная терапия микросферическими панкреатическими ферментами с рН-чувствительной оболочкой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Заголовок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14617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Клинические особенности проявлений МВ в различные возрастные периоды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8672856"/>
              </p:ext>
            </p:extLst>
          </p:nvPr>
        </p:nvGraphicFramePr>
        <p:xfrm>
          <a:off x="628650" y="1146222"/>
          <a:ext cx="7886700" cy="5230616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{5940675A-B579-460E-94D1-54222C63F5DA}</a:tableStyleId>
              </a:tblPr>
              <a:tblGrid>
                <a:gridCol w="7886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782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Возраст 0 – 2 года:</a:t>
                      </a:r>
                      <a:endParaRPr lang="ru-RU" sz="2000" b="1" dirty="0">
                        <a:solidFill>
                          <a:srgbClr val="FFFF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1736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Плохая прибавка веса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Стеаторея</a:t>
                      </a:r>
                      <a:endPara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Рецидивирующие бронхиты/</a:t>
                      </a:r>
                      <a:r>
                        <a:rPr lang="ru-RU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бронхиолиты</a:t>
                      </a:r>
                      <a:endPara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Мекониальный</a:t>
                      </a: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илеус</a:t>
                      </a:r>
                      <a:endPara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Ректальный пролапс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Гастроэзофагиальный</a:t>
                      </a: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рефлюкс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Гипопротеинемические отеки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Пневмония/эмпиема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Синдром потери солей (Синдром </a:t>
                      </a:r>
                      <a:r>
                        <a:rPr lang="ru-RU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ПсевдоБарттера</a:t>
                      </a: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Затяжная желтуха новорожденных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Повышенная кровоточивость, связанная с дефицитом витамина К</a:t>
                      </a: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ru-RU" sz="2800" b="1" dirty="0" smtClean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Возраст 3 – 16 лет:</a:t>
                      </a:r>
                      <a:endParaRPr lang="ru-RU" sz="2800" b="1" dirty="0">
                        <a:solidFill>
                          <a:srgbClr val="FFFF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5448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Рецидивирующая инфекция органов дыхания или «астма»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«Идиопатические» </a:t>
                      </a:r>
                      <a:r>
                        <a:rPr lang="ru-RU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бронхоэктазы</a:t>
                      </a:r>
                      <a:endPara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Стеаторея</a:t>
                      </a:r>
                      <a:endPara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Синуситы и назальный </a:t>
                      </a:r>
                      <a:r>
                        <a:rPr lang="ru-RU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полипоз</a:t>
                      </a:r>
                      <a:endPara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Хроническая </a:t>
                      </a:r>
                      <a:r>
                        <a:rPr lang="ru-RU" sz="16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интестинальная</a:t>
                      </a: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обструкция, инвагинация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Диагноз МВ в семье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292080" y="1628801"/>
            <a:ext cx="3070101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В.Д.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Шерман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др.Современный алгоритм диагностики </a:t>
            </a:r>
          </a:p>
          <a:p>
            <a:pPr algn="ctr">
              <a:defRPr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Муковисциоза,Педиатрия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№4, 2015г,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69-74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Рекомендуемый энергетический прием пищи пациентов с MB в зависимости от возраста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алорийность пищи должна быть повышена на 20-50% по  должна рассчитываться не на фактический, а на долженствующий вес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- 35-45% всей энергетической потребности должно обеспечиваться жирами, 15% - белком и 45-50% углеводами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Дети грудного возраста - 150-200 ккал/кг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Дети с 1 до 9 лет - 130-180 ккал/кг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Мальчики с 11 до 18 лет - 100-130 ккал/кг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Девушки с 11 до 18 лет - 80-110 ккал/кг</a:t>
            </a: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Дополнительные калории  за счет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энтерального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питания (на ночь и между приемами пищи 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1-2 года  - 200ккал,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лет   - 400 ккал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6-11лет – 600 ккал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Старше 12 лет – 800 -1000 ккал в сутки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13606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Жиры (9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ккал,кг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https://mukoviscidoz.org/images/stories/fruit/pitanie22.png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886060" y="2227204"/>
            <a:ext cx="3371380" cy="354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b="1" dirty="0" smtClean="0"/>
              <a:t>- 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Короткоцепочечные ЖК (КЦЖК)</a:t>
            </a:r>
            <a:br>
              <a:rPr lang="ru-RU" sz="3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2 - 4 атома углерода в цепи</a:t>
            </a:r>
            <a:br>
              <a:rPr lang="ru-RU" sz="3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Продукты ферментации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пребиотиков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, источник энергии для стенки кишечника</a:t>
            </a:r>
            <a:br>
              <a:rPr lang="ru-RU" sz="3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- </a:t>
            </a:r>
          </a:p>
          <a:p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Среднецепочечные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триглицериды (СЦТ)</a:t>
            </a:r>
            <a:br>
              <a:rPr lang="ru-RU" sz="3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6 - 12 атомов углерода в цепи</a:t>
            </a:r>
            <a:br>
              <a:rPr lang="ru-RU" sz="3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Требуется меньше желчных солей и липазы, чем для ДЦТ</a:t>
            </a:r>
            <a:br>
              <a:rPr lang="ru-RU" sz="3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Быстро перевариваются - быстрый источник энергии</a:t>
            </a:r>
            <a:br>
              <a:rPr lang="ru-RU" sz="3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- 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Длинноцепочечные триглицериды (ДЦТ)</a:t>
            </a:r>
            <a:br>
              <a:rPr lang="ru-RU" sz="3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14 + атомов углерода</a:t>
            </a:r>
            <a:br>
              <a:rPr lang="ru-RU" sz="3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Переваривание СЦТ в сравнении с ДЦТ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сравнение жиров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996386" y="2065646"/>
            <a:ext cx="7151228" cy="3871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 «усилить» грудное молоко?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1</a:t>
            </a:r>
            <a:r>
              <a:rPr lang="ru-RU" sz="2400" b="1" dirty="0">
                <a:latin typeface="Times New Roman" panose="02020603050405020304" pitchFamily="18" charset="0"/>
                <a:cs typeface="Times New Roman" pitchFamily="18" charset="0"/>
              </a:rPr>
              <a:t>. Специализированные белково-минеральные (витаминные) добавки:</a:t>
            </a:r>
            <a:br>
              <a:rPr lang="ru-RU" sz="2400" b="1" dirty="0"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itchFamily="18" charset="0"/>
              </a:rPr>
              <a:t>«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PreNAN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FM 85»-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фортификатор: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Частично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гидролизованный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белок позволяет увеличить содержание белка в грудном молоке до 3,6г/100 ккал. ,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среднецепочечные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триглицериды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качестве источника энергии и жирную кислоту DHA для поддержки нормального развития зрения и мозга. 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Добавляется к 20 мл женского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молока</a:t>
            </a:r>
          </a:p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Пресмеси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Ранний прикорм</a:t>
            </a:r>
          </a:p>
        </p:txBody>
      </p:sp>
    </p:spTree>
    <p:extLst>
      <p:ext uri="{BB962C8B-B14F-4D97-AF65-F5344CB8AC3E}">
        <p14:creationId xmlns:p14="http://schemas.microsoft.com/office/powerpoint/2010/main" val="30967407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Детям на искусственном вскармливании при гипотрофии рекомендуются молочные смеси для недоношенных и маловесных детей, с повышенной квотой белка  калорийностью, с включением СЦТ (0,8 ккал/мл)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28596" y="571480"/>
            <a:ext cx="7643866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пециализированные высокоэнергетические смеси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642910" y="500042"/>
            <a:ext cx="7643865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месь Cystilac (Nutricia - Milupa)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785786" y="285728"/>
            <a:ext cx="7286676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меси для энтерального питания детей старше 3 лет, подростков  и взрослых  на основе цельного белка и гидролизатов белка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785786" y="500042"/>
            <a:ext cx="7500990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11156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питания детей с МВ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00108"/>
            <a:ext cx="8286808" cy="50006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dirty="0" smtClean="0"/>
              <a:t>1</a:t>
            </a:r>
            <a:r>
              <a:rPr lang="ru-RU" sz="2000" dirty="0" smtClean="0"/>
              <a:t>. «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Активный» подход к питанию ребенка в любом возрасте:</a:t>
            </a:r>
          </a:p>
          <a:p>
            <a:pPr lvl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Питание ребенка должно быть регулярным - (по формуле 3+3, т.е.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 раз в день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даже для школьников):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завтрак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 2-й завтрак (перекус),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обед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 полдник,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ужин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 вечерний перекус; </a:t>
            </a:r>
          </a:p>
          <a:p>
            <a:pPr lvl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Питание должно быть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«плотным»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 должны включаться блюда, содержащие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качественные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животные белки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(мясо, рыба, яйца или молочные продукты сыр, творог), 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качественные жиры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(растительное, сливочное масло, сметана, сливки), сложные (крупы, хлеб, овощи) и простые (фрукты, сладости, варенье, мед) 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углеводы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Дополнительные приемы пищи (2-й завтрак, полдник, перед сном) обязательны; они состоят, из кисломолочных продуктов, творога, фруктов, выпечки или сладостей.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бронхо-легочных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обострениях, значительном отставании в весе для перекусов желательно использовать специализированные высокоэнергетические продукты (смеси для 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энтерального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питания).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11156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питания детей с МВ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:</a:t>
            </a:r>
            <a:endParaRPr lang="ru-RU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00108"/>
            <a:ext cx="8215370" cy="55721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900" b="1" dirty="0" smtClean="0"/>
              <a:t>3.</a:t>
            </a:r>
            <a:r>
              <a:rPr lang="ru-RU" sz="1900" dirty="0" smtClean="0"/>
              <a:t> </a:t>
            </a:r>
            <a:r>
              <a:rPr lang="ru-RU" sz="19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Подсаливание</a:t>
            </a:r>
            <a:r>
              <a:rPr lang="ru-RU" sz="1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пищи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/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даем слабосоленую (не копченую) жирную морскую рыбу: сельдь, семга, форель и др. лососевые, скумбрия, красная икра 3- 4 раза в неделю в качестве закуски</a:t>
            </a:r>
          </a:p>
          <a:p>
            <a:pPr lvl="0"/>
            <a:r>
              <a:rPr lang="ru-RU" sz="1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растительное масло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(льняное, тыквенное, кедровое, масло грецкого ореха, проростков пшеницы, соевое, подсолнечное, кукурузное, оливковое) – в нерафинированном виде в салаты и овощные блюда (не прогревать, добавлять в готовые блюда!)</a:t>
            </a:r>
          </a:p>
          <a:p>
            <a:pPr lvl="0"/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ежедневно даем </a:t>
            </a:r>
            <a:r>
              <a:rPr lang="ru-RU" sz="1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кисломолочные продукты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, обогащенные живыми штаммами 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пробиотиков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бифидобактерий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 и 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лактобактерий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) 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  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4. 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муковисцидозе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, если нет аллергических реакций, можно есть все, однако: </a:t>
            </a:r>
            <a:br>
              <a:rPr lang="ru-RU" sz="1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до 10% больных к подростковому возрасту формируют цирроз печени; </a:t>
            </a:r>
            <a:br>
              <a:rPr lang="ru-RU" sz="1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до 13% больных к 20-летнему возрасту и до 50% к 30 годам формируют сахарный диабет (CFRD)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Поэтому некоторыми продуктами 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надо злоупотреблять.</a:t>
            </a:r>
            <a:r>
              <a:rPr lang="ru-RU" sz="1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КЛИНИЧЕСКИЙ ПРИМЕР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Autofit/>
          </a:bodyPr>
          <a:lstStyle/>
          <a:p>
            <a:r>
              <a:rPr lang="ru-RU" sz="2000" b="1" dirty="0" err="1">
                <a:latin typeface="Times New Roman" panose="02020603050405020304" pitchFamily="18" charset="0"/>
                <a:cs typeface="Times New Roman" pitchFamily="18" charset="0"/>
              </a:rPr>
              <a:t>Низомитдинова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Нилуфар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ёши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(9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ёш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5 ой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) (январь 2019 й).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Шикояти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онасининг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сузидан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боланинг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корнини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катталиги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холсизлик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шиш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борлиги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тана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вазнини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камлиги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боланинг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ичини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суюк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келиши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Анамнези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Онасини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сузидан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бола 2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фарзанд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3500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тана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вазнда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тугилган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6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ёшгача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деярли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соглом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булган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Сунг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стресс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окибатида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бола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кайт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килишни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бошлаган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адаси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вофот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этган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).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ёшида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боланинг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ахволи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огирлашган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Корини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шишиб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кайд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килиши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кучайган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Шошилинч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шифохонада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Уткир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ичак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тутилиши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Долихосигма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Сигмасимон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ичак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буралиши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Таркок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серозперитонит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ташхиси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билан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операция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утказган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Бола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тахминан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6 ой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нисбатан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яхши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юрган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Лекин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доим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ичи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суюк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3-4 махал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келган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Сунг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корни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дамланишни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бошлаган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Охирги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ойда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корин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дамлиги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кучайган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Декабр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18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йилда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ойида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рентген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килинган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Кисман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ичак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тутилиши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белгилари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аникланган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46077"/>
            <a:ext cx="7467600" cy="868346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Рекомендуемые величины потребления белка и энергии</a:t>
            </a:r>
            <a:endParaRPr lang="ru-RU" sz="20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357298"/>
          <a:ext cx="8043892" cy="2500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0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09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09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09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1672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Возраст </a:t>
                      </a:r>
                      <a:endParaRPr lang="ru-RU" sz="24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Белок, г/кг/</a:t>
                      </a:r>
                      <a:r>
                        <a:rPr lang="ru-RU" sz="20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сут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24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Энергия, ккал/кг/сут</a:t>
                      </a:r>
                      <a:endParaRPr lang="ru-RU" sz="2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7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Минимальная </a:t>
                      </a:r>
                      <a:endParaRPr lang="ru-RU" sz="24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Максимальная </a:t>
                      </a:r>
                      <a:endParaRPr lang="ru-RU" sz="24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7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0 - 1 год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3 - 4 (до 6)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130</a:t>
                      </a:r>
                      <a:endParaRPr lang="ru-RU" sz="28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200</a:t>
                      </a:r>
                      <a:endParaRPr lang="ru-RU" sz="28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7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1 - 3 года 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4 - 3 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90 - 100 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150 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7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3 - 10 лет </a:t>
                      </a:r>
                      <a:endParaRPr lang="ru-RU" sz="28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 – 2,5 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70 - 80 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 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7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11-14 лет </a:t>
                      </a:r>
                      <a:endParaRPr lang="ru-RU" sz="28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2,5 - 1,5 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45 - 70 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90 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Содержимое 2"/>
          <p:cNvSpPr txBox="1">
            <a:spLocks/>
          </p:cNvSpPr>
          <p:nvPr/>
        </p:nvSpPr>
        <p:spPr>
          <a:xfrm>
            <a:off x="714348" y="4143380"/>
            <a:ext cx="8186766" cy="2402010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/>
          <a:p>
            <a:pPr marL="274320" lvl="0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ru-RU" b="1" dirty="0" smtClean="0"/>
              <a:t>    Согласно рекомендациям ВОЗ</a:t>
            </a:r>
            <a:br>
              <a:rPr lang="ru-RU" b="1" dirty="0" smtClean="0"/>
            </a:br>
            <a:r>
              <a:rPr lang="ru-RU" b="1" dirty="0" smtClean="0"/>
              <a:t>Энергетическая потребность здоровых мальчиков и девочек </a:t>
            </a:r>
            <a:r>
              <a:rPr kumimoji="0" lang="ru-RU" sz="1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можно пользоваться следующими ориентирами: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• </a:t>
            </a:r>
            <a:r>
              <a:rPr kumimoji="0" lang="ru-RU" sz="1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1-2 года - 200 ккал,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• </a:t>
            </a:r>
            <a:r>
              <a:rPr kumimoji="0" lang="ru-RU" sz="1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3-5 лет - 400 ккал,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• </a:t>
            </a:r>
            <a:r>
              <a:rPr kumimoji="0" lang="ru-RU" sz="1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6-11 лет - 600 ккал,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• </a:t>
            </a:r>
            <a:r>
              <a:rPr kumimoji="0" lang="ru-RU" sz="1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старше 12 лет - 800 ккал в сутки.</a:t>
            </a:r>
          </a:p>
          <a:p>
            <a:pPr marL="274320" lvl="0" indent="-274320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/>
            </a:pPr>
            <a:r>
              <a:rPr lang="ru-RU" b="1" i="1" dirty="0" smtClean="0"/>
              <a:t>Мальчики с 11 до 18 лет - 100-130 ккал/кг</a:t>
            </a:r>
            <a:br>
              <a:rPr lang="ru-RU" b="1" i="1" dirty="0" smtClean="0"/>
            </a:br>
            <a:r>
              <a:rPr lang="ru-RU" b="1" i="1" dirty="0" smtClean="0"/>
              <a:t>Девушки с 11 до 18 лет - 80-110 ккал/кг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ПОКАЗАНИЯ К ПРИМЕНЕНИЮ «АГРЕССИВНЫХ» МЕТОДОВ НУТРИТИВНОЙ ПОДДЕРЖКИ: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u="sng" dirty="0" smtClean="0">
                <a:latin typeface="Times New Roman" panose="02020603050405020304" pitchFamily="18" charset="0"/>
                <a:cs typeface="Times New Roman" pitchFamily="18" charset="0"/>
              </a:rPr>
              <a:t>У детей: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Отсутствие прибавки в весе или снижение веса в течение 6 месяцев</a:t>
            </a:r>
          </a:p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Фактическая масса тела ниже 3 перцентиля (БЭН  III 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Неэффективность питания  дополнительного питания специальными смесями в течение 3 – 6 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мес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АГРЕССИВНЫЕ» МЕТОДЫ НУТРИТИВНОЙ ПОДДЕРЖКИ У БОЛЬНЫХ С МВ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ЗОНДОВОЕ ЭНТЕРАЛЬНОЕ ПИТАНИЕ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 Ночная 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гипералиментация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- капельное введение жидкой питательной смеси в ночное время через:</a:t>
            </a:r>
          </a:p>
          <a:p>
            <a:pPr lvl="0"/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назогастральный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зонд</a:t>
            </a:r>
          </a:p>
          <a:p>
            <a:pPr lvl="0"/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перкутанная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гастростомия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(PEG)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2. 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ПАРЕНТЕРАЛЬНОЕ ПИТАНИЕ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питание «через вену» (серьезные осложнения; очень дорого)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Полное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(центральный венозный катетер): 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Состояния после операции на кишечнике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Синдром короткой кишки (после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мекониального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илеуса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Острый панкреатит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Частичное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(дополнительное)  периферическая вена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Жировые эмульсии (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Липофундин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Интралипид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  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Омегавен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Смофлипид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) –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Глюкозо-аминокислотные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смеси, витамины 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Смеси «3 в 1» –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Кабивен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Оликлиномель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Нутрифлекс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87602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Рекомендуемые дозы жирорастворимых витаминов и бета-каротина для больных Муковисцидозом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55576" y="692696"/>
            <a:ext cx="7344816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769505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витамины аквадекс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0332"/>
            <a:ext cx="428625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Объект 4" descr="витамины декас для детей с муковисцидозом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6250" y="1027907"/>
            <a:ext cx="4176464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новые итамины для детей с муковисцидозом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7582" y="3562350"/>
            <a:ext cx="428625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9226974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Таблица 3" descr="Минимальные суточные потребности в соли у детей с Муковисцидозом"/>
          <p:cNvPicPr>
            <a:picLocks noGrp="1"/>
          </p:cNvPicPr>
          <p:nvPr>
            <p:ph type="tbl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99592" y="404664"/>
            <a:ext cx="7344816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2272702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>
            <a:noAutofit/>
          </a:bodyPr>
          <a:lstStyle/>
          <a:p>
            <a:r>
              <a:rPr lang="ru-RU" sz="2300" b="1" dirty="0" smtClean="0">
                <a:latin typeface="Georgia" pitchFamily="18" charset="0"/>
              </a:rPr>
              <a:t/>
            </a:r>
            <a:br>
              <a:rPr lang="ru-RU" sz="2300" b="1" dirty="0" smtClean="0">
                <a:latin typeface="Georgia" pitchFamily="18" charset="0"/>
              </a:rPr>
            </a:br>
            <a:r>
              <a:rPr lang="ru-RU" sz="2300" b="1" dirty="0" smtClean="0">
                <a:latin typeface="Georgia" pitchFamily="18" charset="0"/>
              </a:rPr>
              <a:t>КАК СЛЕДУЕТ ОПРЕДЕЛЯТЬ ЭКЗОКРИННУЮ НЕДОСТАТОЧНОСТЬ ПОДЖЕЛУДОЧНОЙ ЖЕЛЕЗЫ (</a:t>
            </a:r>
            <a:r>
              <a:rPr lang="en-US" sz="2300" b="1" dirty="0" smtClean="0">
                <a:latin typeface="Georgia" pitchFamily="18" charset="0"/>
              </a:rPr>
              <a:t>EPI</a:t>
            </a:r>
            <a:r>
              <a:rPr lang="ru-RU" sz="2300" b="1" dirty="0" smtClean="0">
                <a:latin typeface="Georgia" pitchFamily="18" charset="0"/>
              </a:rPr>
              <a:t>)</a:t>
            </a:r>
            <a:r>
              <a:rPr lang="en-US" sz="2300" b="1" dirty="0" smtClean="0">
                <a:latin typeface="Georgia" pitchFamily="18" charset="0"/>
              </a:rPr>
              <a:t> </a:t>
            </a:r>
            <a:r>
              <a:rPr lang="ru-RU" sz="2300" b="1" dirty="0" smtClean="0">
                <a:latin typeface="Georgia" pitchFamily="18" charset="0"/>
              </a:rPr>
              <a:t>И АДЕКВАТНОЕ ЗАМЕЩЕНИЕ ПАНКРЕАТИЧЕСКИХ ФЕРМЕНТОВ?</a:t>
            </a:r>
            <a:endParaRPr lang="ru-RU" sz="2300" b="1" dirty="0">
              <a:latin typeface="Georg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40560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	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Фекальная панкреатическая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эластаза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– 1 (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FE1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) – простой и надежный метод с двух недель жизни, при отсутствии жидкого стула.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Нарушение поджелудочной железы, по данным разных авторов, развивается примерно у 85-90% больных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муковисцидозом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проявляется главным образом нарушением ассимиляции жира и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стеатореей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различной степени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Правильная оценка недостаточности поджелудочной железы и кишечная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мальабсорбция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имеет решающее значение для раннего введения панкреатических ферментов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Jaroslaw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Walkowiak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et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al?JPGN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40: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199–201, 2005.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Thomas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L.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Ratchford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at all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(2018):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Gastrointestinal pathophysiology and nutrition in cystic fibrosis, Expert Review of Gastroenterology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&amp;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Hepatology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109662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Рекомендации по подбору доз (ЕД по липазе) микросферических панкреатических ферментов для больных </a:t>
            </a:r>
            <a:r>
              <a:rPr lang="ru-RU" sz="1600" b="1" dirty="0" err="1" smtClean="0">
                <a:solidFill>
                  <a:srgbClr val="002060"/>
                </a:solidFill>
                <a:latin typeface="Georgia" pitchFamily="18" charset="0"/>
              </a:rPr>
              <a:t>муковисцидозом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 [3]</a:t>
            </a:r>
            <a:b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(</a:t>
            </a:r>
            <a:r>
              <a:rPr lang="ru-RU" sz="1600" b="1" dirty="0" err="1" smtClean="0">
                <a:solidFill>
                  <a:srgbClr val="002060"/>
                </a:solidFill>
                <a:latin typeface="Georgia" pitchFamily="18" charset="0"/>
              </a:rPr>
              <a:t>J.M.Littlewood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, 2000; Н.Ю. Каширская, 2001)</a:t>
            </a:r>
            <a:endParaRPr lang="ru-RU" sz="1600" dirty="0">
              <a:solidFill>
                <a:srgbClr val="002060"/>
              </a:solidFill>
              <a:latin typeface="Georgia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132372"/>
          <a:ext cx="8215370" cy="57150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7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76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17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Дети грудного </a:t>
                      </a:r>
                      <a:r>
                        <a:rPr lang="ru-RU" sz="2000" b="1" dirty="0" smtClean="0">
                          <a:solidFill>
                            <a:srgbClr val="333333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возраста  </a:t>
                      </a:r>
                      <a:endParaRPr lang="ru-RU" sz="20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95250" marR="95250" marT="85725" marB="857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Дети старше 1 </a:t>
                      </a:r>
                      <a:r>
                        <a:rPr lang="ru-RU" sz="2000" b="1" dirty="0" smtClean="0">
                          <a:solidFill>
                            <a:srgbClr val="333333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года </a:t>
                      </a:r>
                      <a:endParaRPr lang="ru-RU" sz="20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95250" marR="95250" marT="85725" marB="8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1165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333333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Расчет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КРЕОНА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333333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Около </a:t>
                      </a:r>
                      <a:r>
                        <a:rPr lang="ru-RU" sz="1800" dirty="0">
                          <a:solidFill>
                            <a:srgbClr val="333333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2500-3300 ЕД на 120 мл молока (молочной смеси), что примерно равно 400-800 ЕД липазы на г жира в питании</a:t>
                      </a:r>
                      <a:endParaRPr lang="ru-RU" sz="16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95250" marR="95250" marT="85725" marB="857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solidFill>
                          <a:srgbClr val="333333"/>
                        </a:solidFill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333333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Расчет</a:t>
                      </a:r>
                      <a:r>
                        <a:rPr lang="ru-RU" sz="1800" baseline="0" dirty="0" smtClean="0">
                          <a:solidFill>
                            <a:srgbClr val="333333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aseline="0" dirty="0" smtClean="0">
                          <a:solidFill>
                            <a:srgbClr val="FF000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КРЕОНА</a:t>
                      </a:r>
                      <a:endParaRPr lang="ru-RU" sz="1800" dirty="0" smtClean="0">
                        <a:solidFill>
                          <a:srgbClr val="FF0000"/>
                        </a:solidFill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333333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2000 </a:t>
                      </a:r>
                      <a:r>
                        <a:rPr lang="ru-RU" sz="1800" dirty="0">
                          <a:solidFill>
                            <a:srgbClr val="333333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– 6000 ЕД/кг/</a:t>
                      </a:r>
                      <a:r>
                        <a:rPr lang="ru-RU" sz="1800" dirty="0" err="1">
                          <a:solidFill>
                            <a:srgbClr val="333333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сут</a:t>
                      </a:r>
                      <a:r>
                        <a:rPr lang="ru-RU" sz="1800" dirty="0">
                          <a:solidFill>
                            <a:srgbClr val="333333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ru-RU" sz="1800" dirty="0">
                          <a:solidFill>
                            <a:srgbClr val="333333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</a:br>
                      <a:r>
                        <a:rPr lang="ru-RU" sz="1800" dirty="0">
                          <a:solidFill>
                            <a:srgbClr val="333333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Равноценно 500-4000 ЕД липазы на г жира в съедаемой пище</a:t>
                      </a:r>
                      <a:endParaRPr lang="ru-RU" sz="16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95250" marR="95250" marT="85725" marB="8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65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333333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500-1000 ЕД/кг на основной прием пищи</a:t>
                      </a:r>
                      <a:endParaRPr lang="ru-RU" sz="16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95250" marR="95250" marT="85725" marB="857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65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333333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250-500/ЕД/кг на дополнительный прием пищи</a:t>
                      </a:r>
                      <a:endParaRPr lang="ru-RU" sz="16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95250" marR="95250" marT="85725" marB="857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8058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333333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Дозы выше 3000 ЕД/кг в еду или 10 000 ЕД/кг в сутки говорят о необходимости дополнительного обследования ЖКТ у больного МВ*</a:t>
                      </a:r>
                      <a:endParaRPr lang="ru-RU" sz="160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95250" marR="95250" marT="85725" marB="857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20883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333333"/>
                        </a:solidFill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333333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Дозы </a:t>
                      </a:r>
                      <a:r>
                        <a:rPr lang="ru-RU" sz="1200" dirty="0">
                          <a:solidFill>
                            <a:srgbClr val="333333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выше 6000/кг в еду или 18000 – 20000 ЕД/кг в сутки </a:t>
                      </a:r>
                      <a:r>
                        <a:rPr lang="ru-RU" sz="1200" dirty="0" err="1">
                          <a:solidFill>
                            <a:srgbClr val="333333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угрожаемы</a:t>
                      </a:r>
                      <a:r>
                        <a:rPr lang="ru-RU" sz="1200" dirty="0">
                          <a:solidFill>
                            <a:srgbClr val="333333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 по развитию </a:t>
                      </a:r>
                      <a:r>
                        <a:rPr lang="ru-RU" sz="1200" dirty="0" err="1" smtClean="0">
                          <a:solidFill>
                            <a:srgbClr val="333333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фиброзирующей</a:t>
                      </a:r>
                      <a:r>
                        <a:rPr lang="ru-RU" sz="1200" dirty="0" smtClean="0">
                          <a:solidFill>
                            <a:srgbClr val="333333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err="1" smtClean="0">
                          <a:solidFill>
                            <a:srgbClr val="333333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колонопатии</a:t>
                      </a:r>
                      <a:endParaRPr lang="ru-RU" sz="12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95250" marR="95250" marT="85725" marB="857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Новое европейское руководство по МВ: диапазон от 2000 до 4000 единиц липазы на грамм жира , добавляемого в каждый прием пищи.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ESPEN-ESPGHAN-ECFS guidelines on nutrition care for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infants,children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and adults with cystic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fibrosis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2016г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74249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pPr eaLnBrk="1" hangingPunct="1"/>
            <a:r>
              <a:rPr lang="ru-RU" b="1" dirty="0" smtClean="0"/>
              <a:t>Состояние до лечения.</a:t>
            </a:r>
          </a:p>
        </p:txBody>
      </p:sp>
      <p:sp>
        <p:nvSpPr>
          <p:cNvPr id="2051" name="Rectangle 7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052" name="Rectangle 8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53" name="Picture 9" descr="IMG_20160926_1904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371600"/>
            <a:ext cx="4038600" cy="492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10" descr="IMG_20160926_1904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371600"/>
            <a:ext cx="41148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1988" name="Picture 2" descr="C:\Users\User\Videos\Desktop\МВ\IMG_77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0" y="428625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2" descr="C:\Users\User\Videos\Desktop\МВ\IMG_776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286124"/>
            <a:ext cx="4191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000100" y="500042"/>
            <a:ext cx="2714644" cy="18573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Вазни-25 кг (</a:t>
            </a:r>
          </a:p>
          <a:p>
            <a:pPr algn="ctr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деф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-1СО), </a:t>
            </a:r>
          </a:p>
          <a:p>
            <a:pPr algn="ctr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буйи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- 126 см (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деф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-1СО). МРИ – -3СО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dirty="0" smtClean="0"/>
              <a:t>Состояние после лечения.</a:t>
            </a:r>
            <a:br>
              <a:rPr lang="ru-RU" b="1" dirty="0" smtClean="0"/>
            </a:br>
            <a:r>
              <a:rPr lang="ru-RU" b="1" dirty="0" smtClean="0"/>
              <a:t>Доза </a:t>
            </a:r>
            <a:r>
              <a:rPr lang="ru-RU" b="1" dirty="0" err="1" smtClean="0"/>
              <a:t>креона</a:t>
            </a:r>
            <a:r>
              <a:rPr lang="ru-RU" b="1" dirty="0" smtClean="0"/>
              <a:t> 10 </a:t>
            </a:r>
            <a:r>
              <a:rPr lang="ru-RU" b="1" dirty="0" err="1" smtClean="0"/>
              <a:t>тыс</a:t>
            </a:r>
            <a:r>
              <a:rPr lang="ru-RU" b="1" dirty="0" smtClean="0"/>
              <a:t> на кг веса</a:t>
            </a:r>
          </a:p>
        </p:txBody>
      </p:sp>
      <p:sp>
        <p:nvSpPr>
          <p:cNvPr id="3075" name="Rectangle 4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6" name="Rectangle 5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7" name="Picture 6" descr="IMG_20160926_1904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95400"/>
            <a:ext cx="4038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7" descr="IMG_20160926_1905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295400"/>
            <a:ext cx="4038600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Август 2018 год . Лечение в Москве(из выписки)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itchFamily="18" charset="0"/>
              </a:rPr>
              <a:t>1.АБ 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пульмозим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Креон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10 по 5 капсул с каждым приемом пищи. Не подлежит замене на другой ферментный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препарат!!!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УРДХК</a:t>
            </a:r>
          </a:p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Нексиум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20 мг 3 недели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Витамины 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макро и микроэлементы элементы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Клинутриен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юниор 500 мл ночью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через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гастростому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Рекомендации (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Петамен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Юниор через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стому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250 мл днем и 250 мл ночью со скорость 90 мл в час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11-06-2019_10-44-43\IMG_20190610_211437.jpg"/>
          <p:cNvPicPr>
            <a:picLocks noChangeAspect="1" noChangeArrowheads="1"/>
          </p:cNvPicPr>
          <p:nvPr/>
        </p:nvPicPr>
        <p:blipFill>
          <a:blip r:embed="rId2" cstate="print"/>
          <a:srcRect l="7427" r="6612" b="56"/>
          <a:stretch>
            <a:fillRect/>
          </a:stretch>
        </p:blipFill>
        <p:spPr bwMode="auto">
          <a:xfrm>
            <a:off x="4932040" y="3573016"/>
            <a:ext cx="3744416" cy="2870117"/>
          </a:xfrm>
          <a:prstGeom prst="rect">
            <a:avLst/>
          </a:prstGeom>
          <a:noFill/>
        </p:spPr>
      </p:pic>
      <p:pic>
        <p:nvPicPr>
          <p:cNvPr id="1027" name="Picture 3" descr="C:\Users\USER\Downloads\11-06-2019_10-44-43\IMG_20190610_2114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88640"/>
            <a:ext cx="3561962" cy="3093629"/>
          </a:xfrm>
          <a:prstGeom prst="rect">
            <a:avLst/>
          </a:prstGeom>
          <a:noFill/>
        </p:spPr>
      </p:pic>
      <p:pic>
        <p:nvPicPr>
          <p:cNvPr id="1028" name="Picture 4" descr="C:\Users\USER\Downloads\11-06-2019_10-44-43\IMG_20190610_2114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4227934" cy="51571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7 лет 2020г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8" y="925750"/>
            <a:ext cx="3748976" cy="5240343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4249010" y="531730"/>
            <a:ext cx="4643470" cy="5634363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ОПРЕДЕЛЕНИЕ ХЛОРИДОВ  ПОТА В КРУПНЫХ ОБЛАСТНЫХ ЦЕНТРАХ (САМАРКАНД, ФЕРГАНСКАЯ ДОЛИНА, ПРИАРАЛЬЕ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2.СОЗДАНИЕ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ЦЕНТРЕ ПЕДИАТРИИ И 2-3 РЕГИОНАХ ОТДЕЛЕНИЯ МУКОВИСЦИДОЗА С БОКСИРОВАННЫМИ ПАЛАТАМИ.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13254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Заголовок 1"/>
          <p:cNvSpPr>
            <a:spLocks noGrp="1"/>
          </p:cNvSpPr>
          <p:nvPr>
            <p:ph type="title"/>
          </p:nvPr>
        </p:nvSpPr>
        <p:spPr>
          <a:xfrm>
            <a:off x="755576" y="764704"/>
            <a:ext cx="7225680" cy="56458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СПАСИБО ЗА ВНИМАНИЕ! 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868144" y="2852936"/>
            <a:ext cx="3024336" cy="2592288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sz="2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Сайт РСНПМЦП</a:t>
            </a:r>
          </a:p>
          <a:p>
            <a:pPr>
              <a:defRPr/>
            </a:pP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www. Pediatriya.uz</a:t>
            </a:r>
          </a:p>
          <a:p>
            <a:pPr>
              <a:defRPr/>
            </a:pP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E-mail:</a:t>
            </a: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okamilova@mail.ru</a:t>
            </a:r>
          </a:p>
          <a:p>
            <a:pPr>
              <a:defRPr/>
            </a:pP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Контактные номера телефонов: </a:t>
            </a: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+998712299243</a:t>
            </a:r>
            <a:endParaRPr lang="en-US" sz="2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s://scontent-arn2-1.xx.fbcdn.net/v/t1.0-9/10247238_304631753023407_7117597304341841659_n.jpg?oh=288f46fe2cac0909157d777294be2533&amp;oe=5826882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528" y="2060848"/>
            <a:ext cx="5286411" cy="363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275856" y="6021288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6449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ОБСЛЕДОВАНИЕ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Гемоглбин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86 г/д. Лейкоцитоз (15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АЛТ АСТ и билирубин в норме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Общий белок 45 г/л, альбумин 21 г/л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нтитела к тканевой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трансглутаминазе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им А 0,6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/мл</a:t>
            </a:r>
          </a:p>
          <a:p>
            <a:r>
              <a:rPr lang="ru-RU" dirty="0" err="1">
                <a:latin typeface="Times New Roman" pitchFamily="18" charset="0"/>
                <a:cs typeface="Times New Roman" pitchFamily="18" charset="0"/>
              </a:rPr>
              <a:t>IgA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6,7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г/л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Копрология:нейтральный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жир 2+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ЭХО КГ – перикардит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аломатлари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Терапия :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эрсефурил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актив уголь,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сунг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лактофиильтрум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тримедат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½ т х 3 м, верошпирон, глюкоза 10% - 150,0+куамин – 120,0 в/в,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валюстим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200,-0 в/в,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урсасан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метоклопрамид,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цефтобан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х 2 м, крезам 2 кап х 4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мболага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маротаба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альбумин 20% - 100.0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куйилди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ахволи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яхшиланган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шишлари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йук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Иштахаси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яхши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Корни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каттарок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дамлиги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бор.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Ичи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махал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келяпти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нисбатан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куюк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Йутали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камайган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вазни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21 кг. Корин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айланаси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85 см дан 70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смгача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пасайди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Пальпацияда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юмшаган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MCKT-признаки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хронического бронхита. Диффузное снижение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эхогенности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печени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стеатоз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). Реактивные изменения поджелудочной железы. Выраженный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пневматоз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кишечника с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дилятацией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петель толстого кишечника и наличием Чаш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Клойбера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характерно для кишечной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непроходимости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синамаси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- 86,0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мэкв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uz-Cyrl-U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ойдан кейинг март 2019г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Умумий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ахволи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огир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огирлиги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оксилсиз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шишлар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оксил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энергетик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етишмовчилик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билан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,. </a:t>
            </a:r>
            <a:r>
              <a:rPr lang="ru-RU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Жуда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ланч. </a:t>
            </a:r>
            <a:r>
              <a:rPr lang="ru-RU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Холсиз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Оёгида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шишлари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бор.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Курувда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шошилинч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холатлар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йук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Бола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тинч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кайфияти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паст.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Корин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деворидан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ичаклар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ковузлоклари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куриниб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турибди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Тупикларида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шиш бор.</a:t>
            </a:r>
          </a:p>
          <a:p>
            <a:pPr algn="just"/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Вазни-20 кг,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буйи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- 126 см (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деф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-1СО). МРИ – -3СО (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озикланишни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бузилишини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яккол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белгилари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куриниб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турибди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uz-Cyrl-UZ" sz="2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MCKT-признаки хронического бронхита. Диффузное снижение </a:t>
            </a:r>
            <a:r>
              <a:rPr lang="ru-RU" sz="2600" b="1" dirty="0" err="1">
                <a:latin typeface="Times New Roman" pitchFamily="18" charset="0"/>
                <a:cs typeface="Times New Roman" pitchFamily="18" charset="0"/>
              </a:rPr>
              <a:t>эхогенности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печени (</a:t>
            </a:r>
            <a:r>
              <a:rPr lang="ru-RU" sz="2600" b="1" dirty="0" err="1">
                <a:latin typeface="Times New Roman" pitchFamily="18" charset="0"/>
                <a:cs typeface="Times New Roman" pitchFamily="18" charset="0"/>
              </a:rPr>
              <a:t>стеатоз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). Реактивные изменения поджелудочной железы. Выраженный </a:t>
            </a:r>
            <a:r>
              <a:rPr lang="ru-RU" sz="2600" b="1" dirty="0" err="1">
                <a:latin typeface="Times New Roman" pitchFamily="18" charset="0"/>
                <a:cs typeface="Times New Roman" pitchFamily="18" charset="0"/>
              </a:rPr>
              <a:t>пневматоз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кишечника с </a:t>
            </a:r>
            <a:r>
              <a:rPr lang="ru-RU" sz="2600" b="1" dirty="0" err="1">
                <a:latin typeface="Times New Roman" pitchFamily="18" charset="0"/>
                <a:cs typeface="Times New Roman" pitchFamily="18" charset="0"/>
              </a:rPr>
              <a:t>дилятацией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петель толстого кишечника и наличием Чаш </a:t>
            </a:r>
            <a:r>
              <a:rPr lang="ru-RU" sz="2600" b="1" dirty="0" err="1">
                <a:latin typeface="Times New Roman" pitchFamily="18" charset="0"/>
                <a:cs typeface="Times New Roman" pitchFamily="18" charset="0"/>
              </a:rPr>
              <a:t>Клойбера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- характерно для кишечной непроходимости</a:t>
            </a:r>
          </a:p>
          <a:p>
            <a:pPr algn="just"/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Болага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хирурглар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томонидан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курилди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Операция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тавсия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этилди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операциядаги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операция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килинмаганлигидаги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асоратлари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тушунтирилди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Онаси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амакиси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розилик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беришмади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Болани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ахволини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огир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булишига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карамасдан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уйдагилари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уз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хохишлиги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билан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тилхат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остида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болани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олиб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кетишяпти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39921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785794"/>
            <a:ext cx="285752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Шикоятлари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57158" y="1857364"/>
            <a:ext cx="3500462" cy="4429156"/>
          </a:xfrm>
          <a:ln w="38100">
            <a:solidFill>
              <a:srgbClr val="002060"/>
            </a:solidFill>
          </a:ln>
        </p:spPr>
        <p:txBody>
          <a:bodyPr>
            <a:normAutofit/>
          </a:bodyPr>
          <a:lstStyle/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Корин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дам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булишига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Кайт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килишга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гохи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оз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микдорда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гохи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куп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микдорда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Нажасининг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хар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куни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мустакил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гохида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келтириб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олишига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Мои рисунки\медицинские рисунки\untitle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4357694"/>
            <a:ext cx="2613790" cy="2221722"/>
          </a:xfrm>
          <a:prstGeom prst="rect">
            <a:avLst/>
          </a:prstGeom>
          <a:noFill/>
        </p:spPr>
      </p:pic>
      <p:sp>
        <p:nvSpPr>
          <p:cNvPr id="6" name="Содержимое 4"/>
          <p:cNvSpPr txBox="1">
            <a:spLocks/>
          </p:cNvSpPr>
          <p:nvPr/>
        </p:nvSpPr>
        <p:spPr>
          <a:xfrm>
            <a:off x="4143372" y="785794"/>
            <a:ext cx="4714908" cy="2041392"/>
          </a:xfrm>
          <a:prstGeom prst="rect">
            <a:avLst/>
          </a:prstGeom>
          <a:ln w="38100">
            <a:solidFill>
              <a:srgbClr val="7030A0"/>
            </a:solidFill>
          </a:ln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ru-RU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Абубакр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2,5 ой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ru-RU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Вазн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- 4800гр (-1СО)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lang="ru-RU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Узунлиги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– 56,5 см (норма)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МРИ- норма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285728"/>
            <a:ext cx="2428892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Октябрь 2019г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72008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Анамнез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5302942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хомила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2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фарзанд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2470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вазнида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47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узунликда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тугилган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pPr algn="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Бемор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хаетиниг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суткасидан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бошлаб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кайт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киляпти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Кайт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килганлиги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сабабли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турли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хир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аралашмаларга</a:t>
            </a:r>
            <a:r>
              <a:rPr lang="uz-Cyrl-UZ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хаттоки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аралашмаси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хам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берилган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Фрисолак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аралашмаси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Нутрилак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аралашмаси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1 ой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давомида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хозирги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кунда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Фрисолак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РЕР АС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аралашмаси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буюрилган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Охириги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ойдан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буен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кайт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килиш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купайган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Охирги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ойда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вазн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кушилмаган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Амбулатор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равишда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Фрисолак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РЕР АС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Риабал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берилган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самарасиз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Неонатал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сариклик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узок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вакт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давом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этиб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№1- ШБШ да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даволаниб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чикган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Кариндошлик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никохидан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эмас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соглом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ота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онаси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хохламайди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5179</TotalTime>
  <Words>2289</Words>
  <Application>Microsoft Office PowerPoint</Application>
  <PresentationFormat>Экран (4:3)</PresentationFormat>
  <Paragraphs>361</Paragraphs>
  <Slides>55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63" baseType="lpstr">
      <vt:lpstr>Arial</vt:lpstr>
      <vt:lpstr>Calibri</vt:lpstr>
      <vt:lpstr>Calibri Light</vt:lpstr>
      <vt:lpstr>Georgia</vt:lpstr>
      <vt:lpstr>Times New Roman</vt:lpstr>
      <vt:lpstr>Wingdings</vt:lpstr>
      <vt:lpstr>Wingdings 2</vt:lpstr>
      <vt:lpstr>Тема Office</vt:lpstr>
      <vt:lpstr>  Питание детей с муковисцидозом</vt:lpstr>
      <vt:lpstr>Клинические проявления, характерные для МВ</vt:lpstr>
      <vt:lpstr>Клинические особенности проявлений МВ в различные возрастные периоды</vt:lpstr>
      <vt:lpstr>КЛИНИЧЕСКИЙ ПРИМЕР</vt:lpstr>
      <vt:lpstr>Презентация PowerPoint</vt:lpstr>
      <vt:lpstr>ОБСЛЕДОВАНИЕ</vt:lpstr>
      <vt:lpstr>  2 ойдан кейинг март 2019г</vt:lpstr>
      <vt:lpstr>Шикоятлари</vt:lpstr>
      <vt:lpstr>Анамнез</vt:lpstr>
      <vt:lpstr>Объектив</vt:lpstr>
      <vt:lpstr>Умумий кон тахлили</vt:lpstr>
      <vt:lpstr>R пассаж с барием</vt:lpstr>
      <vt:lpstr>Даволаш </vt:lpstr>
      <vt:lpstr> Принимая во внимание отсутствие эффекта от элиминационной терапии а также  </vt:lpstr>
      <vt:lpstr>Презентация PowerPoint</vt:lpstr>
      <vt:lpstr>Катамнез</vt:lpstr>
      <vt:lpstr>Как быть  с сомнительными значениями хлоридов пота???</vt:lpstr>
      <vt:lpstr>Как быть  с сомнительными значениями хлоридов пота?  Хлориды пота 30-59 мкэкв/л </vt:lpstr>
      <vt:lpstr>КАКОВЫ  СТАНДАРТЫ ПОМОЩИ И НАБЛЮДЕНИЯ ДЛЯ ПАЦИЕНТОВ С СИМПТОМАМИ, ХАРАКТЕРНЫМИ ДЛЯ МВ  И ПОГРАНИЧНЫМ СОМНИТЕЛЬНЫМ УРОВНЕМ ХЛОРИДА В ПОТЕ?</vt:lpstr>
      <vt:lpstr>Как вести детей с  с неясным диагнозом после проведения неонатального скриннинга (трипсин )?</vt:lpstr>
      <vt:lpstr>De Boeck K. et al. Thorax.2006;61:627-635</vt:lpstr>
      <vt:lpstr>Презентация PowerPoint</vt:lpstr>
      <vt:lpstr>Презентация PowerPoint</vt:lpstr>
      <vt:lpstr>Презентация PowerPoint</vt:lpstr>
      <vt:lpstr>Показатели массо-ростового индекса у детей с МВ (МРИ) (%) n -37 </vt:lpstr>
      <vt:lpstr>Презентация PowerPoint</vt:lpstr>
      <vt:lpstr>Выживаемость больных муковисцидозом в зависимости от физического статуса</vt:lpstr>
      <vt:lpstr>Континуум функционирования поджелудочной железы и генетических мутаций</vt:lpstr>
      <vt:lpstr>Терапия муковисцидоза, направленная на поддержание номального нутритивного статуса</vt:lpstr>
      <vt:lpstr>Рекомендуемый энергетический прием пищи пациентов с MB в зависимости от возраста</vt:lpstr>
      <vt:lpstr>Жиры (9 ккал,кг)</vt:lpstr>
      <vt:lpstr>Переваривание СЦТ в сравнении с ДЦТ</vt:lpstr>
      <vt:lpstr>Как «усилить» грудное молоко?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Правила питания детей с МВ</vt:lpstr>
      <vt:lpstr>Правила питания детей с МВ:</vt:lpstr>
      <vt:lpstr>Рекомендуемые величины потребления белка и энергии</vt:lpstr>
      <vt:lpstr>ПОКАЗАНИЯ К ПРИМЕНЕНИЮ «АГРЕССИВНЫХ» МЕТОДОВ НУТРИТИВНОЙ ПОДДЕРЖКИ: </vt:lpstr>
      <vt:lpstr>АГРЕССИВНЫЕ» МЕТОДЫ НУТРИТИВНОЙ ПОДДЕРЖКИ У БОЛЬНЫХ С МВ</vt:lpstr>
      <vt:lpstr>Презентация PowerPoint</vt:lpstr>
      <vt:lpstr>Презентация PowerPoint</vt:lpstr>
      <vt:lpstr>Презентация PowerPoint</vt:lpstr>
      <vt:lpstr> КАК СЛЕДУЕТ ОПРЕДЕЛЯТЬ ЭКЗОКРИННУЮ НЕДОСТАТОЧНОСТЬ ПОДЖЕЛУДОЧНОЙ ЖЕЛЕЗЫ (EPI) И АДЕКВАТНОЕ ЗАМЕЩЕНИЕ ПАНКРЕАТИЧЕСКИХ ФЕРМЕНТОВ?</vt:lpstr>
      <vt:lpstr>Рекомендации по подбору доз (ЕД по липазе) микросферических панкреатических ферментов для больных муковисцидозом [3] (J.M.Littlewood, 2000; Н.Ю. Каширская, 2001)</vt:lpstr>
      <vt:lpstr>Презентация PowerPoint</vt:lpstr>
      <vt:lpstr>Состояние до лечения.</vt:lpstr>
      <vt:lpstr>Состояние после лечения. Доза креона 10 тыс на кг веса</vt:lpstr>
      <vt:lpstr>Август 2018 год . Лечение в Москве(из выписки)</vt:lpstr>
      <vt:lpstr>Презентация PowerPoint</vt:lpstr>
      <vt:lpstr>7 лет 2020г</vt:lpstr>
      <vt:lpstr>ПРЕДЛОЖЕНИЯ</vt:lpstr>
      <vt:lpstr>СПАСИБО ЗА ВНИМАНИЕ!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409</cp:revision>
  <dcterms:created xsi:type="dcterms:W3CDTF">2012-09-02T12:22:51Z</dcterms:created>
  <dcterms:modified xsi:type="dcterms:W3CDTF">2020-03-04T18:48:42Z</dcterms:modified>
</cp:coreProperties>
</file>