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81" r:id="rId25"/>
    <p:sldId id="282" r:id="rId26"/>
    <p:sldId id="283" r:id="rId27"/>
    <p:sldId id="284" r:id="rId28"/>
    <p:sldId id="285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56D7B-01D9-47D3-B4AC-E3EB66D69695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77E36-F27A-4AEF-90D0-E34423280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Организация медицинской помощи детям с  </a:t>
            </a:r>
            <a:r>
              <a:rPr lang="ru-RU" sz="4000" b="1" dirty="0" err="1" smtClean="0">
                <a:solidFill>
                  <a:srgbClr val="002060"/>
                </a:solidFill>
                <a:latin typeface="Georgia" pitchFamily="18" charset="0"/>
              </a:rPr>
              <a:t>орфанными</a:t>
            </a: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 заболеваниями в Узбекистане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71604" y="5214950"/>
            <a:ext cx="6415110" cy="10715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Профессор Д.И.Ахмедова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Директор РСНПМЦ педиатрии</a:t>
            </a:r>
            <a:endParaRPr lang="ru-RU" dirty="0"/>
          </a:p>
        </p:txBody>
      </p:sp>
      <p:sp>
        <p:nvSpPr>
          <p:cNvPr id="21506" name="AutoShape 2" descr="Картинки по запросу &quot;лого международного дня орфанных заболевани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Картинки по запросу &quot;лого международного дня орфанных заболевани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214686"/>
            <a:ext cx="2143110" cy="1509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Полное оснащение лаборатории Республиканского специализированного научно-практического медицинского центра педиатрии комплектом приборов для приготовления тандем масс-спектрометра и подготовки проб из биологических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Идет подготовка соглашения (договора) по гуманитарной поставке прибора</a:t>
            </a:r>
            <a:endParaRPr lang="ru-RU" b="1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5016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Обеспечение </a:t>
            </a:r>
            <a:r>
              <a:rPr lang="ru-RU" dirty="0"/>
              <a:t>Республиканского специализированного научно-практического медицинского центра педиатрии реагентами и другими расходными материалами на постоянной основе для проведения селективного </a:t>
            </a:r>
            <a:r>
              <a:rPr lang="ru-RU" dirty="0" err="1" smtClean="0"/>
              <a:t>неонатального</a:t>
            </a:r>
            <a:r>
              <a:rPr lang="ru-RU" dirty="0" smtClean="0"/>
              <a:t> скрининга </a:t>
            </a:r>
            <a:r>
              <a:rPr lang="ru-RU" dirty="0"/>
              <a:t>следующих редких (</a:t>
            </a:r>
            <a:r>
              <a:rPr lang="ru-RU" dirty="0" err="1"/>
              <a:t>орфанных</a:t>
            </a:r>
            <a:r>
              <a:rPr lang="ru-RU" dirty="0"/>
              <a:t>) </a:t>
            </a:r>
            <a:r>
              <a:rPr lang="ru-RU" dirty="0" smtClean="0"/>
              <a:t>заболеваний</a:t>
            </a:r>
            <a:r>
              <a:rPr lang="ru-RU" dirty="0"/>
              <a:t>:</a:t>
            </a:r>
          </a:p>
          <a:p>
            <a:r>
              <a:rPr lang="ru-RU" dirty="0"/>
              <a:t>болезнь накопления гликогена (болезнь Помпе);</a:t>
            </a:r>
          </a:p>
          <a:p>
            <a:r>
              <a:rPr lang="ru-RU" dirty="0"/>
              <a:t>болезнь Гоше;</a:t>
            </a:r>
          </a:p>
          <a:p>
            <a:r>
              <a:rPr lang="ru-RU" dirty="0"/>
              <a:t>болезнь Фабри;</a:t>
            </a:r>
          </a:p>
          <a:p>
            <a:r>
              <a:rPr lang="ru-RU" dirty="0"/>
              <a:t>болезнь </a:t>
            </a:r>
            <a:r>
              <a:rPr lang="ru-RU" dirty="0" err="1"/>
              <a:t>Краббе</a:t>
            </a:r>
            <a:r>
              <a:rPr lang="ru-RU" dirty="0"/>
              <a:t>;</a:t>
            </a:r>
          </a:p>
          <a:p>
            <a:r>
              <a:rPr lang="ru-RU" dirty="0"/>
              <a:t>болезнь </a:t>
            </a:r>
            <a:r>
              <a:rPr lang="ru-RU" dirty="0" err="1"/>
              <a:t>Нимана-Пика</a:t>
            </a:r>
            <a:r>
              <a:rPr lang="ru-RU" dirty="0"/>
              <a:t> (типы А и В);</a:t>
            </a:r>
          </a:p>
          <a:p>
            <a:r>
              <a:rPr lang="ru-RU" dirty="0" err="1"/>
              <a:t>мукополисахаридоз</a:t>
            </a:r>
            <a:r>
              <a:rPr lang="ru-RU" dirty="0"/>
              <a:t> I-типа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Подготовлены документы для тендера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71546"/>
            <a:ext cx="7972452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Бесплатное обеспечение детей с </a:t>
            </a:r>
            <a:r>
              <a:rPr lang="ru-RU" dirty="0" err="1" smtClean="0"/>
              <a:t>муковисцидозом</a:t>
            </a:r>
            <a:r>
              <a:rPr lang="ru-RU" dirty="0" smtClean="0"/>
              <a:t>, гемофилией, талассемией, </a:t>
            </a:r>
            <a:r>
              <a:rPr lang="ru-RU" dirty="0" err="1" smtClean="0"/>
              <a:t>ювенильным</a:t>
            </a:r>
            <a:r>
              <a:rPr lang="ru-RU" dirty="0" smtClean="0"/>
              <a:t> артритом с системным началом  </a:t>
            </a:r>
            <a:r>
              <a:rPr lang="ru-RU" dirty="0" err="1" smtClean="0"/>
              <a:t>орфанными</a:t>
            </a:r>
            <a:r>
              <a:rPr lang="ru-RU" dirty="0" smtClean="0"/>
              <a:t> лекарственными средствами (для детей с </a:t>
            </a:r>
            <a:r>
              <a:rPr lang="ru-RU" dirty="0" err="1" smtClean="0"/>
              <a:t>муковисцидозом</a:t>
            </a:r>
            <a:r>
              <a:rPr lang="ru-RU" dirty="0" smtClean="0"/>
              <a:t> специальные продукты питания), с </a:t>
            </a:r>
            <a:r>
              <a:rPr lang="ru-RU" dirty="0"/>
              <a:t>буллезным </a:t>
            </a:r>
            <a:r>
              <a:rPr lang="ru-RU" dirty="0" err="1"/>
              <a:t>эпидермолизом</a:t>
            </a:r>
            <a:r>
              <a:rPr lang="ru-RU" dirty="0"/>
              <a:t> медицинскими изделиями на основе Национального регистра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b="1" dirty="0" smtClean="0"/>
              <a:t>Подготовлены документы для тендера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. Подготовка кадров для лечения детей с редкими (</a:t>
            </a:r>
            <a:r>
              <a:rPr lang="ru-RU" b="1" dirty="0" err="1">
                <a:solidFill>
                  <a:srgbClr val="002060"/>
                </a:solidFill>
              </a:rPr>
              <a:t>орфанными</a:t>
            </a:r>
            <a:r>
              <a:rPr lang="ru-RU" b="1" dirty="0">
                <a:solidFill>
                  <a:srgbClr val="002060"/>
                </a:solidFill>
              </a:rPr>
              <a:t>) и другими наследственно-генетическими заболеваниями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4286256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/>
          <a:lstStyle/>
          <a:p>
            <a:pPr algn="just"/>
            <a:r>
              <a:rPr lang="ru-RU" dirty="0"/>
              <a:t>Разработка учебно-методических рекомендаций по профилактике, диагностике и лечению редких (</a:t>
            </a:r>
            <a:r>
              <a:rPr lang="ru-RU" dirty="0" err="1"/>
              <a:t>орфанных</a:t>
            </a:r>
            <a:r>
              <a:rPr lang="ru-RU" dirty="0"/>
              <a:t>) и других наследственно-генетических заболеваний и внедрение их в учебные и рабочие программы высших медицинских образовательных учреждений, а также Ташкентского института усовершенствования врачей</a:t>
            </a:r>
            <a:r>
              <a:rPr lang="ru-RU" dirty="0" smtClean="0"/>
              <a:t>.</a:t>
            </a:r>
          </a:p>
          <a:p>
            <a:pPr algn="just">
              <a:buNone/>
            </a:pPr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Проведение семинаров и конференций</a:t>
            </a:r>
            <a:br>
              <a:rPr lang="ru-RU" dirty="0"/>
            </a:br>
            <a:r>
              <a:rPr lang="ru-RU" dirty="0"/>
              <a:t>по проблемам редких (</a:t>
            </a:r>
            <a:r>
              <a:rPr lang="ru-RU" dirty="0" err="1"/>
              <a:t>орфанных</a:t>
            </a:r>
            <a:r>
              <a:rPr lang="ru-RU" dirty="0"/>
              <a:t>) и других наследственно-генетических заболеваний для профессоров-преподавателей высших медицинских образовательных учреждений и Ташкентского института усовершенствования врачей, а также специалистов первичной медико-санитарной помощи и детских лечебных учреждений всех уровней.</a:t>
            </a:r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86454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/>
          <a:lstStyle/>
          <a:p>
            <a:pPr algn="just"/>
            <a:r>
              <a:rPr lang="ru-RU" dirty="0"/>
              <a:t>Формирование и предоставление в Министерство инновационного развития тем, направленных на выявление распространенности, профилактику, своевременную диагностику и лечение наследственно-генетических заболеваний с целью участия в конкурсе целевых фундаментальных, прикладных и инновационных исследований.</a:t>
            </a: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86454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Сотрудничество с участием ведущих мировых центров и клиник, специализирующихся на проблемах наследственных и генетических заболеваний по следующим направлениям:</a:t>
            </a:r>
          </a:p>
          <a:p>
            <a:pPr algn="just"/>
            <a:r>
              <a:rPr lang="ru-RU" dirty="0"/>
              <a:t>организация учебных стажировок педиатров, гематологов, генетиков, иммунологов, специалистов лабораторного дела и других;</a:t>
            </a:r>
          </a:p>
          <a:p>
            <a:pPr algn="just"/>
            <a:r>
              <a:rPr lang="ru-RU" dirty="0"/>
              <a:t>совместное проведение научных исследований;</a:t>
            </a:r>
          </a:p>
          <a:p>
            <a:pPr algn="just"/>
            <a:r>
              <a:rPr lang="ru-RU" dirty="0"/>
              <a:t>проведение научных конференций и конгрессов.</a:t>
            </a: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86454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IV</a:t>
            </a:r>
            <a:r>
              <a:rPr lang="ru-RU" b="1" dirty="0">
                <a:solidFill>
                  <a:srgbClr val="002060"/>
                </a:solidFill>
              </a:rPr>
              <a:t>. Проведение широкой пропагандистско-агитационной работы по профилактике редких (</a:t>
            </a:r>
            <a:r>
              <a:rPr lang="ru-RU" b="1" dirty="0" err="1">
                <a:solidFill>
                  <a:srgbClr val="002060"/>
                </a:solidFill>
              </a:rPr>
              <a:t>орфанных</a:t>
            </a:r>
            <a:r>
              <a:rPr lang="ru-RU" b="1" dirty="0">
                <a:solidFill>
                  <a:srgbClr val="002060"/>
                </a:solidFill>
              </a:rPr>
              <a:t>) и других наследственно-генетических заболеваний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07194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Разработка информационных материалов и проведение разъяснительной работы среди населения по редким (</a:t>
            </a:r>
            <a:r>
              <a:rPr lang="ru-RU" dirty="0" err="1"/>
              <a:t>орфанным</a:t>
            </a:r>
            <a:r>
              <a:rPr lang="ru-RU" dirty="0"/>
              <a:t>) и другим наследственно-генетическим заболеваниям, а также их профилактике.</a:t>
            </a:r>
          </a:p>
          <a:p>
            <a:pPr algn="just"/>
            <a:r>
              <a:rPr lang="ru-RU" dirty="0"/>
              <a:t>Повышение медицинской культуры населения, направленной на ведение здорового образа жизни, охрану репродуктивного здоровья, предотвращение заключения браков между родственниками.</a:t>
            </a: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86454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№ПП-4440 </a:t>
            </a:r>
            <a:r>
              <a:rPr lang="uz-Cyrl-UZ" b="1" dirty="0" smtClean="0">
                <a:solidFill>
                  <a:srgbClr val="002060"/>
                </a:solidFill>
                <a:latin typeface="Georgia" pitchFamily="18" charset="0"/>
              </a:rPr>
              <a:t>«О мерах по дальнейшему улучшению медицинской и социальной помощи детям с редкими (орфанными) и другими наследственно-генетическими заболеваниями»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uz-Cyrl-UZ" b="1" dirty="0" smtClean="0">
                <a:solidFill>
                  <a:srgbClr val="002060"/>
                </a:solidFill>
                <a:latin typeface="Georgia" pitchFamily="18" charset="0"/>
              </a:rPr>
              <a:t>7 сентября 2019 года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5016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90063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400" dirty="0"/>
              <a:t>Широкое освещение в средствах массовой информации факторов, способствующих рождению детей с угрожающими их жизни и хронически прогрессирующими редкими (</a:t>
            </a:r>
            <a:r>
              <a:rPr lang="ru-RU" sz="3400" dirty="0" err="1"/>
              <a:t>орфанными</a:t>
            </a:r>
            <a:r>
              <a:rPr lang="ru-RU" sz="3400" dirty="0"/>
              <a:t>) и другими наследственно-генетическими заболеваниями, а также их профилактики и предотвращения</a:t>
            </a:r>
            <a:r>
              <a:rPr lang="ru-RU" sz="3400" dirty="0" smtClean="0"/>
              <a:t>.</a:t>
            </a:r>
          </a:p>
          <a:p>
            <a:pPr algn="just"/>
            <a:r>
              <a:rPr lang="ru-RU" sz="3400" dirty="0"/>
              <a:t>Проведение совместно с общественными, международными и негосударственными некоммерческими организациями, а также в сотрудничестве с родителями детей с редкими (</a:t>
            </a:r>
            <a:r>
              <a:rPr lang="ru-RU" sz="3400" dirty="0" err="1"/>
              <a:t>орфанными</a:t>
            </a:r>
            <a:r>
              <a:rPr lang="ru-RU" sz="3400" dirty="0"/>
              <a:t>) и другими наследственно-генетическими заболеваниями мероприятий, направленных на предупреждение наследственно-генетических и врожденных заболеваний, а также социальную поддержку семей с детьми, страдающих данными заболеваниями.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86454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>
                <a:solidFill>
                  <a:srgbClr val="C00000"/>
                </a:solidFill>
              </a:rPr>
              <a:t>Всего затрат на реализацию мероприятий, предусмотренных </a:t>
            </a:r>
            <a:r>
              <a:rPr lang="ru-RU" sz="3400" b="1" dirty="0" smtClean="0">
                <a:solidFill>
                  <a:srgbClr val="C00000"/>
                </a:solidFill>
              </a:rPr>
              <a:t> Программой </a:t>
            </a:r>
            <a:r>
              <a:rPr lang="ru-RU" sz="3400" b="1" dirty="0">
                <a:solidFill>
                  <a:srgbClr val="C00000"/>
                </a:solidFill>
              </a:rPr>
              <a:t>мер на 2019 — 2024 </a:t>
            </a:r>
            <a:r>
              <a:rPr lang="ru-RU" sz="3400" b="1" dirty="0" smtClean="0">
                <a:solidFill>
                  <a:srgbClr val="C00000"/>
                </a:solidFill>
              </a:rPr>
              <a:t>годы,  424,6 </a:t>
            </a:r>
            <a:r>
              <a:rPr lang="ru-RU" sz="3400" b="1" dirty="0" err="1" smtClean="0">
                <a:solidFill>
                  <a:srgbClr val="C00000"/>
                </a:solidFill>
              </a:rPr>
              <a:t>млрд.сумов</a:t>
            </a:r>
            <a:r>
              <a:rPr lang="ru-RU" sz="3400" b="1" dirty="0" smtClean="0">
                <a:solidFill>
                  <a:srgbClr val="C00000"/>
                </a:solidFill>
              </a:rPr>
              <a:t> </a:t>
            </a:r>
            <a:r>
              <a:rPr lang="ru-RU" sz="3400" b="1" dirty="0">
                <a:solidFill>
                  <a:srgbClr val="C00000"/>
                </a:solidFill>
              </a:rPr>
              <a:t>и 548,0 тысяч евро:</a:t>
            </a:r>
            <a:endParaRPr lang="ru-RU" sz="3400" dirty="0">
              <a:solidFill>
                <a:srgbClr val="C00000"/>
              </a:solidFill>
            </a:endParaRPr>
          </a:p>
          <a:p>
            <a:r>
              <a:rPr lang="ru-RU" sz="3400" b="1" dirty="0">
                <a:solidFill>
                  <a:srgbClr val="002060"/>
                </a:solidFill>
              </a:rPr>
              <a:t>из них:</a:t>
            </a:r>
          </a:p>
          <a:p>
            <a:r>
              <a:rPr lang="ru-RU" sz="3400" b="1" dirty="0" smtClean="0">
                <a:solidFill>
                  <a:srgbClr val="002060"/>
                </a:solidFill>
              </a:rPr>
              <a:t>Средства Государственного бюджета Республики Узбекистан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002060"/>
                </a:solidFill>
              </a:rPr>
              <a:t>      </a:t>
            </a:r>
            <a:r>
              <a:rPr lang="ru-RU" sz="3400" b="1" dirty="0" smtClean="0">
                <a:solidFill>
                  <a:srgbClr val="C00000"/>
                </a:solidFill>
              </a:rPr>
              <a:t>174,1 </a:t>
            </a:r>
            <a:r>
              <a:rPr lang="ru-RU" sz="3400" b="1" dirty="0" err="1" smtClean="0">
                <a:solidFill>
                  <a:srgbClr val="C00000"/>
                </a:solidFill>
              </a:rPr>
              <a:t>тыс</a:t>
            </a:r>
            <a:r>
              <a:rPr lang="en-US" sz="3400" b="1" dirty="0" smtClean="0">
                <a:solidFill>
                  <a:srgbClr val="C00000"/>
                </a:solidFill>
              </a:rPr>
              <a:t>.</a:t>
            </a:r>
            <a:r>
              <a:rPr lang="ru-RU" sz="3400" b="1" dirty="0" err="1" smtClean="0">
                <a:solidFill>
                  <a:srgbClr val="C00000"/>
                </a:solidFill>
              </a:rPr>
              <a:t>млрд</a:t>
            </a:r>
            <a:r>
              <a:rPr lang="ru-RU" sz="3400" b="1" dirty="0" smtClean="0">
                <a:solidFill>
                  <a:srgbClr val="C00000"/>
                </a:solidFill>
              </a:rPr>
              <a:t> </a:t>
            </a:r>
            <a:r>
              <a:rPr lang="ru-RU" sz="3400" b="1" dirty="0" err="1" smtClean="0">
                <a:solidFill>
                  <a:srgbClr val="C00000"/>
                </a:solidFill>
              </a:rPr>
              <a:t>сумов</a:t>
            </a:r>
            <a:endParaRPr lang="ru-RU" sz="3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400" dirty="0" smtClean="0"/>
          </a:p>
          <a:p>
            <a:r>
              <a:rPr lang="ru-RU" sz="3400" b="1" dirty="0" smtClean="0">
                <a:solidFill>
                  <a:srgbClr val="002060"/>
                </a:solidFill>
              </a:rPr>
              <a:t>Гуманитарная </a:t>
            </a:r>
            <a:r>
              <a:rPr lang="ru-RU" sz="3400" b="1" dirty="0">
                <a:solidFill>
                  <a:srgbClr val="002060"/>
                </a:solidFill>
              </a:rPr>
              <a:t>помощь компании </a:t>
            </a:r>
            <a:r>
              <a:rPr lang="ru-RU" sz="3400" b="1" dirty="0" err="1">
                <a:solidFill>
                  <a:srgbClr val="002060"/>
                </a:solidFill>
              </a:rPr>
              <a:t>PriboriOy</a:t>
            </a:r>
            <a:r>
              <a:rPr lang="ru-RU" sz="3400" b="1" dirty="0">
                <a:solidFill>
                  <a:srgbClr val="002060"/>
                </a:solidFill>
              </a:rPr>
              <a:t> (Финляндия</a:t>
            </a:r>
            <a:r>
              <a:rPr lang="ru-RU" sz="3400" b="1" dirty="0" smtClean="0">
                <a:solidFill>
                  <a:srgbClr val="002060"/>
                </a:solidFill>
              </a:rPr>
              <a:t>) - 548,0</a:t>
            </a:r>
            <a:r>
              <a:rPr lang="en-US" sz="3400" b="1" dirty="0" smtClean="0">
                <a:solidFill>
                  <a:srgbClr val="002060"/>
                </a:solidFill>
              </a:rPr>
              <a:t>00 </a:t>
            </a:r>
            <a:r>
              <a:rPr lang="ru-RU" sz="3400" b="1" dirty="0" smtClean="0">
                <a:solidFill>
                  <a:srgbClr val="002060"/>
                </a:solidFill>
              </a:rPr>
              <a:t>Евро</a:t>
            </a:r>
            <a:endParaRPr lang="ru-RU" sz="3400" b="1" dirty="0">
              <a:solidFill>
                <a:srgbClr val="002060"/>
              </a:solidFill>
            </a:endParaRPr>
          </a:p>
          <a:p>
            <a:r>
              <a:rPr lang="ru-RU" sz="3400" b="1" dirty="0">
                <a:solidFill>
                  <a:srgbClr val="002060"/>
                </a:solidFill>
              </a:rPr>
              <a:t>Средства </a:t>
            </a:r>
            <a:r>
              <a:rPr lang="ru-RU" sz="3400" b="1" dirty="0" smtClean="0">
                <a:solidFill>
                  <a:srgbClr val="002060"/>
                </a:solidFill>
              </a:rPr>
              <a:t>спонсоров - 250,5</a:t>
            </a:r>
            <a:endParaRPr lang="ru-RU" sz="34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286388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Показания для направления пациента на селективный скрининг наследственных болезней обмена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1.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Наличие у новорожденных хотя бы 1-го из перечисленных симптомов: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000" b="1" dirty="0" smtClean="0"/>
              <a:t>Наличие у новорожденных хотя бы 1-го из перечисленных симптомов: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625989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777417"/>
          <a:ext cx="8286808" cy="59690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6072230"/>
              </a:tblGrid>
              <a:tr h="4905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Система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Симптомы</a:t>
                      </a:r>
                      <a:endParaRPr lang="ru-RU" sz="2400" dirty="0"/>
                    </a:p>
                  </a:txBody>
                  <a:tcPr/>
                </a:tc>
              </a:tr>
              <a:tr h="62793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Нервная и нервно-мышечная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Внезапное ухудшение клинического состояния новорожденного</a:t>
                      </a:r>
                      <a:endParaRPr lang="ru-RU" dirty="0"/>
                    </a:p>
                  </a:txBody>
                  <a:tcPr/>
                </a:tc>
              </a:tr>
              <a:tr h="5922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Лицевые </a:t>
                      </a:r>
                      <a:r>
                        <a:rPr lang="ru-RU" dirty="0" err="1" smtClean="0"/>
                        <a:t>дисфорфии</a:t>
                      </a:r>
                      <a:r>
                        <a:rPr lang="ru-RU" dirty="0" smtClean="0"/>
                        <a:t> и ВПР в сочетании с неврологической патологией</a:t>
                      </a:r>
                      <a:endParaRPr lang="ru-RU" dirty="0"/>
                    </a:p>
                  </a:txBody>
                  <a:tcPr/>
                </a:tc>
              </a:tr>
              <a:tr h="38078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Мышечная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дистония</a:t>
                      </a:r>
                      <a:r>
                        <a:rPr lang="ru-RU" baseline="0" dirty="0" smtClean="0"/>
                        <a:t> и </a:t>
                      </a:r>
                      <a:r>
                        <a:rPr lang="ru-RU" baseline="0" dirty="0" err="1" smtClean="0"/>
                        <a:t>дискинезия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Ригидность, тремор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офтальмоплегия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Спастический тетрапарез</a:t>
                      </a:r>
                      <a:endParaRPr lang="ru-RU" dirty="0"/>
                    </a:p>
                  </a:txBody>
                  <a:tcPr/>
                </a:tc>
              </a:tr>
              <a:tr h="3991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Диффузная мышечная гипотония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судороги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z-Cyrl-UZ" dirty="0" smtClean="0"/>
                        <a:t>Угнетение сознания вплоть до комы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Рейе-подобный</a:t>
                      </a:r>
                      <a:r>
                        <a:rPr lang="ru-RU" dirty="0" smtClean="0"/>
                        <a:t> синдром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летаргия</a:t>
                      </a:r>
                      <a:endParaRPr lang="ru-RU" dirty="0"/>
                    </a:p>
                  </a:txBody>
                  <a:tcPr/>
                </a:tc>
              </a:tr>
              <a:tr h="3588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Миопатический</a:t>
                      </a:r>
                      <a:r>
                        <a:rPr lang="ru-RU" dirty="0" smtClean="0"/>
                        <a:t> синдром</a:t>
                      </a:r>
                      <a:endParaRPr lang="ru-RU" dirty="0"/>
                    </a:p>
                  </a:txBody>
                  <a:tcPr/>
                </a:tc>
              </a:tr>
              <a:tr h="49230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Дистонии</a:t>
                      </a:r>
                      <a:r>
                        <a:rPr lang="ru-RU" dirty="0" smtClean="0"/>
                        <a:t>, гиперкинезы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Наличие у новорожденных хотя бы 1-го из перечисленных симптомов:</a:t>
            </a:r>
            <a:br>
              <a:rPr lang="ru-RU" sz="2800" b="1" dirty="0" smtClean="0"/>
            </a:b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500174"/>
          <a:ext cx="8286808" cy="4108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6000792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Система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Симптомы</a:t>
                      </a:r>
                      <a:endParaRPr lang="ru-RU" sz="2400" dirty="0"/>
                    </a:p>
                  </a:txBody>
                  <a:tcPr/>
                </a:tc>
              </a:tr>
              <a:tr h="501828">
                <a:tc rowSpan="4">
                  <a:txBody>
                    <a:bodyPr/>
                    <a:lstStyle/>
                    <a:p>
                      <a:r>
                        <a:rPr lang="ru-RU" dirty="0" smtClean="0"/>
                        <a:t>Пищеварительная система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гепатомегалия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гепатоспленомегалия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желтуха,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гипербиллирубинемия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отказ от пищи, упорная рвота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гипотрофия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Дыхательная система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растройства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дыхания: 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брадипноэ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тахипноэ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апноэ, икота)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респираторный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дистресс-синдром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Сердечно-сосудистая</a:t>
                      </a:r>
                      <a:r>
                        <a:rPr lang="ru-RU" dirty="0" smtClean="0"/>
                        <a:t> система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кардиомиопатия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Наличие у новорожденных хотя бы 1-го из перечисленных симптомов:</a:t>
            </a:r>
            <a:br>
              <a:rPr lang="ru-RU" sz="2800" b="1" dirty="0" smtClean="0"/>
            </a:b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428736"/>
          <a:ext cx="8286808" cy="4660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6000792"/>
              </a:tblGrid>
              <a:tr h="50006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Система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Симптомы</a:t>
                      </a:r>
                      <a:endParaRPr lang="ru-RU" sz="2400" dirty="0"/>
                    </a:p>
                  </a:txBody>
                  <a:tcPr/>
                </a:tc>
              </a:tr>
              <a:tr h="501828">
                <a:tc rowSpan="7">
                  <a:txBody>
                    <a:bodyPr/>
                    <a:lstStyle/>
                    <a:p>
                      <a:r>
                        <a:rPr lang="ru-RU" b="1" dirty="0" smtClean="0"/>
                        <a:t>Органы кроветворения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тромбоцитопения,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нейтропения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анемия</a:t>
                      </a:r>
                      <a:endParaRPr lang="ru-RU" dirty="0"/>
                    </a:p>
                  </a:txBody>
                  <a:tcPr/>
                </a:tc>
              </a:tr>
              <a:tr h="3600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геморрагический синдром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кетонемия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гипераммониемия</a:t>
                      </a:r>
                      <a:endParaRPr lang="ru-RU" dirty="0"/>
                    </a:p>
                  </a:txBody>
                  <a:tcPr/>
                </a:tc>
              </a:tr>
              <a:tr h="3565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метаболический ацидоз (особенно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лактат-ацидоз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респираторный алкалоз</a:t>
                      </a:r>
                      <a:endParaRPr lang="ru-RU" dirty="0"/>
                    </a:p>
                  </a:txBody>
                  <a:tcPr/>
                </a:tc>
              </a:tr>
              <a:tr h="4176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гипогликемия, гипергликемия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повышенные уровни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креатинфосфокиназы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Сенсорная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катаракта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ретинопатия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Наличие у новорожденных хотя бы 1-го из перечисленных симптомов:</a:t>
            </a:r>
            <a:br>
              <a:rPr lang="ru-RU" sz="2800" b="1" dirty="0" smtClean="0"/>
            </a:b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285863"/>
          <a:ext cx="8286808" cy="4289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6000792"/>
              </a:tblGrid>
              <a:tr h="50006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Система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Симптомы</a:t>
                      </a:r>
                      <a:endParaRPr lang="ru-RU" sz="2400" dirty="0"/>
                    </a:p>
                  </a:txBody>
                  <a:tcPr/>
                </a:tc>
              </a:tr>
              <a:tr h="501828">
                <a:tc rowSpan="6">
                  <a:txBody>
                    <a:bodyPr/>
                    <a:lstStyle/>
                    <a:p>
                      <a:r>
                        <a:rPr lang="ru-RU" b="1" dirty="0" smtClean="0"/>
                        <a:t>Выделительная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необычный запах мочи и тела («сладкий», «мышиный», «вареной капусты», «запах потный ног»)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14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необычный цвет мочи 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миоглобинурия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кетонурия</a:t>
                      </a:r>
                      <a:endParaRPr lang="ru-RU" dirty="0"/>
                    </a:p>
                  </a:txBody>
                  <a:tcPr/>
                </a:tc>
              </a:tr>
              <a:tr h="4268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почечно-тубулярная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дисфункция</a:t>
                      </a:r>
                      <a:endParaRPr lang="ru-RU" dirty="0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Интерстициальный нефрит</a:t>
                      </a:r>
                      <a:endParaRPr lang="ru-RU" dirty="0"/>
                    </a:p>
                  </a:txBody>
                  <a:tcPr/>
                </a:tc>
              </a:tr>
              <a:tr h="42005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дегидратация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Сенсорная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катаракта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ретинопатия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Наличие у новорожденных хотя бы 1-го из перечисленных симптомов:</a:t>
            </a:r>
            <a:br>
              <a:rPr lang="ru-RU" sz="2800" b="1" dirty="0" smtClean="0"/>
            </a:b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285863"/>
          <a:ext cx="8286808" cy="4289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6000792"/>
              </a:tblGrid>
              <a:tr h="50006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Система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Симптомы</a:t>
                      </a:r>
                      <a:endParaRPr lang="ru-RU" sz="2400" dirty="0"/>
                    </a:p>
                  </a:txBody>
                  <a:tcPr/>
                </a:tc>
              </a:tr>
              <a:tr h="501828">
                <a:tc rowSpan="6">
                  <a:txBody>
                    <a:bodyPr/>
                    <a:lstStyle/>
                    <a:p>
                      <a:r>
                        <a:rPr lang="ru-RU" b="1" dirty="0" smtClean="0"/>
                        <a:t>Выделительная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необычный запах мочи и тела («сладкий», «мышиный», «вареной капусты», «запах потный ног»)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14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необычный цвет мочи 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миоглобинурия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кетонурия</a:t>
                      </a:r>
                      <a:endParaRPr lang="ru-RU" dirty="0"/>
                    </a:p>
                  </a:txBody>
                  <a:tcPr/>
                </a:tc>
              </a:tr>
              <a:tr h="4268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почечно-тубулярная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дисфункция</a:t>
                      </a:r>
                      <a:endParaRPr lang="ru-RU" dirty="0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Интерстициальный нефрит</a:t>
                      </a:r>
                      <a:endParaRPr lang="ru-RU" dirty="0"/>
                    </a:p>
                  </a:txBody>
                  <a:tcPr/>
                </a:tc>
              </a:tr>
              <a:tr h="42005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дегидратация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Сенсорная система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катаракта</a:t>
                      </a:r>
                      <a:endParaRPr lang="ru-RU" dirty="0"/>
                    </a:p>
                  </a:txBody>
                  <a:tcPr/>
                </a:tc>
              </a:tr>
              <a:tr h="5018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ретинопатия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В настоящее время на стадии завершения создание электронной программы по Национальные регистрам  </a:t>
            </a:r>
            <a:r>
              <a:rPr lang="ru-RU" b="1" dirty="0" smtClean="0"/>
              <a:t>(Приказ Министерства здравоохранения Республики Узбекистан №311 от 18 декабря 2019 года «</a:t>
            </a:r>
            <a:r>
              <a:rPr lang="uz-Cyrl-UZ" b="1" dirty="0" smtClean="0"/>
              <a:t>Ҳаёт учун хавфли ва сурункали ривожланадиган кам учрайдиган (орфан) касалликларга чалинган беморларнинг Миллий регистрини юритиш тартиби ва шакллари тўғрисида”)</a:t>
            </a:r>
            <a:endParaRPr lang="ru-RU" b="1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857892"/>
            <a:ext cx="1129507" cy="795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Autofit/>
          </a:bodyPr>
          <a:lstStyle/>
          <a:p>
            <a:r>
              <a:rPr lang="uz-Cyrl-UZ" sz="5400" b="1" dirty="0" smtClean="0">
                <a:solidFill>
                  <a:srgbClr val="C00000"/>
                </a:solidFill>
                <a:latin typeface="Georgia" pitchFamily="18" charset="0"/>
              </a:rPr>
              <a:t>Благодарю за внимание!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35847" name="Picture 7" descr="D:\Презентации - орфанные заболевания\unname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5929354" cy="3445554"/>
          </a:xfrm>
          <a:prstGeom prst="rect">
            <a:avLst/>
          </a:prstGeom>
          <a:noFill/>
        </p:spPr>
      </p:pic>
      <p:pic>
        <p:nvPicPr>
          <p:cNvPr id="35849" name="Picture 9" descr="http://xn--d1allfhj.xn--p1ai/sites/default/files/pictures/2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643182"/>
            <a:ext cx="4929222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586658" cy="1143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Основные </a:t>
            </a:r>
            <a:r>
              <a:rPr lang="ru-RU" sz="2400" b="1" dirty="0">
                <a:solidFill>
                  <a:srgbClr val="C00000"/>
                </a:solidFill>
              </a:rPr>
              <a:t>приоритетные направления оказания медицинской и социальной помощи детям с редкими (</a:t>
            </a:r>
            <a:r>
              <a:rPr lang="ru-RU" sz="2400" b="1" dirty="0" err="1">
                <a:solidFill>
                  <a:srgbClr val="C00000"/>
                </a:solidFill>
              </a:rPr>
              <a:t>орфанными</a:t>
            </a:r>
            <a:r>
              <a:rPr lang="ru-RU" sz="2400" b="1" dirty="0">
                <a:solidFill>
                  <a:srgbClr val="C00000"/>
                </a:solidFill>
              </a:rPr>
              <a:t>) и другими наследственно-генетическими заболеваниями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02" y="2285992"/>
            <a:ext cx="8143964" cy="4214842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</a:rPr>
              <a:t>совершенствование нормативно-правовой базы, регулирующей оказание медицинской и социальной помощи при редких (</a:t>
            </a:r>
            <a:r>
              <a:rPr lang="ru-RU" sz="2400" dirty="0" err="1">
                <a:solidFill>
                  <a:srgbClr val="002060"/>
                </a:solidFill>
              </a:rPr>
              <a:t>орфанных</a:t>
            </a:r>
            <a:r>
              <a:rPr lang="ru-RU" sz="2400" dirty="0">
                <a:solidFill>
                  <a:srgbClr val="002060"/>
                </a:solidFill>
              </a:rPr>
              <a:t>) и других наследственно-генетических заболеваниях;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развитие лабораторной службы в специализированных республиканских учреждениях по диагностике редких (</a:t>
            </a:r>
            <a:r>
              <a:rPr lang="ru-RU" sz="2400" dirty="0" err="1">
                <a:solidFill>
                  <a:srgbClr val="002060"/>
                </a:solidFill>
              </a:rPr>
              <a:t>орфанных</a:t>
            </a:r>
            <a:r>
              <a:rPr lang="ru-RU" sz="2400" dirty="0">
                <a:solidFill>
                  <a:srgbClr val="002060"/>
                </a:solidFill>
              </a:rPr>
              <a:t>) и других наследственно-генетических заболеваний;</a:t>
            </a:r>
          </a:p>
          <a:p>
            <a:endParaRPr lang="ru-RU" sz="2000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5016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Основные </a:t>
            </a:r>
            <a:r>
              <a:rPr lang="ru-RU" sz="2000" b="1" dirty="0">
                <a:solidFill>
                  <a:srgbClr val="C00000"/>
                </a:solidFill>
              </a:rPr>
              <a:t>приоритетные направления оказания медицинской и социальной помощи детям с редкими (</a:t>
            </a:r>
            <a:r>
              <a:rPr lang="ru-RU" sz="2000" b="1" dirty="0" err="1">
                <a:solidFill>
                  <a:srgbClr val="C00000"/>
                </a:solidFill>
              </a:rPr>
              <a:t>орфанными</a:t>
            </a:r>
            <a:r>
              <a:rPr lang="ru-RU" sz="2000" b="1" dirty="0">
                <a:solidFill>
                  <a:srgbClr val="C00000"/>
                </a:solidFill>
              </a:rPr>
              <a:t>) и другими наследственно-генетическими заболеваниями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358246" cy="500066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совершенствование </a:t>
            </a:r>
            <a:r>
              <a:rPr lang="ru-RU" sz="2000" dirty="0">
                <a:solidFill>
                  <a:srgbClr val="002060"/>
                </a:solidFill>
              </a:rPr>
              <a:t>медицинской и социальной помощи, оказываемой детям с редкими (</a:t>
            </a:r>
            <a:r>
              <a:rPr lang="ru-RU" sz="2000" dirty="0" err="1">
                <a:solidFill>
                  <a:srgbClr val="002060"/>
                </a:solidFill>
              </a:rPr>
              <a:t>орфанными</a:t>
            </a:r>
            <a:r>
              <a:rPr lang="ru-RU" sz="2000" dirty="0">
                <a:solidFill>
                  <a:srgbClr val="002060"/>
                </a:solidFill>
              </a:rPr>
              <a:t>) и другими наследственно-генетическими заболеваниями, в том числе обеспечение их гарантированными бесплатными лекарственными средствами, медицинскими изделиями и специальными продуктами питания;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подготовка высококвалифицированных медицинских кадров, постоянное повышение их квалификации по оказанию медицинской помощи детям с редкими (</a:t>
            </a:r>
            <a:r>
              <a:rPr lang="ru-RU" sz="2000" dirty="0" err="1">
                <a:solidFill>
                  <a:srgbClr val="002060"/>
                </a:solidFill>
              </a:rPr>
              <a:t>орфанными</a:t>
            </a:r>
            <a:r>
              <a:rPr lang="ru-RU" sz="2000" dirty="0">
                <a:solidFill>
                  <a:srgbClr val="002060"/>
                </a:solidFill>
              </a:rPr>
              <a:t>) и другими наследственно-генетическими заболеваниями;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проведение широкой пропагандистской и агитационной работы по профилактике редких (</a:t>
            </a:r>
            <a:r>
              <a:rPr lang="ru-RU" sz="2000" dirty="0" err="1">
                <a:solidFill>
                  <a:srgbClr val="002060"/>
                </a:solidFill>
              </a:rPr>
              <a:t>орфанных</a:t>
            </a:r>
            <a:r>
              <a:rPr lang="ru-RU" sz="2000" dirty="0">
                <a:solidFill>
                  <a:srgbClr val="002060"/>
                </a:solidFill>
              </a:rPr>
              <a:t>) и других наследственно-генетических заболеваний.</a:t>
            </a:r>
          </a:p>
          <a:p>
            <a:endParaRPr lang="ru-RU" sz="2300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643578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43890" cy="4525963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I</a:t>
            </a:r>
            <a:r>
              <a:rPr lang="ru-RU" b="1" dirty="0"/>
              <a:t>. </a:t>
            </a:r>
            <a:r>
              <a:rPr lang="ru-RU" b="1" dirty="0">
                <a:solidFill>
                  <a:srgbClr val="002060"/>
                </a:solidFill>
              </a:rPr>
              <a:t>Совершенствование нормативно-правовой базы, регулирующей оказание медицинской и социальной помощи больным с редкими (</a:t>
            </a:r>
            <a:r>
              <a:rPr lang="ru-RU" b="1" dirty="0" err="1">
                <a:solidFill>
                  <a:srgbClr val="002060"/>
                </a:solidFill>
              </a:rPr>
              <a:t>орфанными</a:t>
            </a:r>
            <a:r>
              <a:rPr lang="ru-RU" b="1" dirty="0">
                <a:solidFill>
                  <a:srgbClr val="002060"/>
                </a:solidFill>
              </a:rPr>
              <a:t>) и другими наследственно-генетическими заболеваниями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929330"/>
            <a:ext cx="1039590" cy="732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Разработка проекта нормативно-правового акта по упрощению таможенных требований и расценок на ввоз медицинской техники, комплектующих, реагентов и расходных материалов для диагностики и мониторинга редких (</a:t>
            </a:r>
            <a:r>
              <a:rPr lang="ru-RU" dirty="0" err="1"/>
              <a:t>орфанных</a:t>
            </a:r>
            <a:r>
              <a:rPr lang="ru-RU" dirty="0"/>
              <a:t>) и других наследственно-генетических заболеваний, а также </a:t>
            </a:r>
            <a:r>
              <a:rPr lang="ru-RU" dirty="0" err="1"/>
              <a:t>орфанных</a:t>
            </a:r>
            <a:r>
              <a:rPr lang="ru-RU" dirty="0"/>
              <a:t> лекарственных средств, медицинских изделий и специальных продуктов питания для их лечения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b="1" dirty="0" smtClean="0"/>
              <a:t>    Вопрос решен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857892"/>
            <a:ext cx="1058069" cy="745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Обеспечение установления инвалидности и права на получение пенсии детям до 18 лет с хронически прогрессирующими и угрожающими жизни редкими (</a:t>
            </a:r>
            <a:r>
              <a:rPr lang="ru-RU" dirty="0" err="1"/>
              <a:t>орфанными</a:t>
            </a:r>
            <a:r>
              <a:rPr lang="ru-RU" dirty="0"/>
              <a:t>) заболеваниями, независимо от прогрессирования и степени заболевания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857892"/>
            <a:ext cx="1058069" cy="745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7786742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Разработка и утверждение диагностики, стандартов лечения и клинических протоколов угрожающих жизни и хронически </a:t>
            </a:r>
            <a:r>
              <a:rPr lang="ru-RU" dirty="0" smtClean="0"/>
              <a:t>прогрессирующих </a:t>
            </a:r>
            <a:r>
              <a:rPr lang="ru-RU" dirty="0" err="1" smtClean="0"/>
              <a:t>орфанных</a:t>
            </a:r>
            <a:r>
              <a:rPr lang="ru-RU" dirty="0" smtClean="0"/>
              <a:t> заболеваний</a:t>
            </a:r>
            <a:r>
              <a:rPr lang="ru-RU" dirty="0"/>
              <a:t>, включенных в Национальный регистр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На стадии утверждения (идет согласование с Национальной палатой инновационного здравоохранения)</a:t>
            </a:r>
            <a:endParaRPr lang="ru-RU" b="1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643578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II</a:t>
            </a:r>
            <a:r>
              <a:rPr lang="ru-RU" b="1" dirty="0">
                <a:solidFill>
                  <a:srgbClr val="002060"/>
                </a:solidFill>
              </a:rPr>
              <a:t>. Совершенствование медицинской и социальной помощи, оказываемой детям с редкими (</a:t>
            </a:r>
            <a:r>
              <a:rPr lang="ru-RU" b="1" dirty="0" err="1">
                <a:solidFill>
                  <a:srgbClr val="002060"/>
                </a:solidFill>
              </a:rPr>
              <a:t>орфанными</a:t>
            </a:r>
            <a:r>
              <a:rPr lang="ru-RU" b="1" dirty="0">
                <a:solidFill>
                  <a:srgbClr val="002060"/>
                </a:solidFill>
              </a:rPr>
              <a:t>) и другими наследственно-генетическими заболеваниями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4500570"/>
            <a:ext cx="1343821" cy="946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1078</Words>
  <Application>Microsoft Office PowerPoint</Application>
  <PresentationFormat>Экран (4:3)</PresentationFormat>
  <Paragraphs>129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Организация медицинской помощи детям с  орфанными заболеваниями в Узбекистане  </vt:lpstr>
      <vt:lpstr>Слайд 2</vt:lpstr>
      <vt:lpstr>Основные приоритетные направления оказания медицинской и социальной помощи детям с редкими (орфанными) и другими наследственно-генетическими заболеваниями</vt:lpstr>
      <vt:lpstr>Основные приоритетные направления оказания медицинской и социальной помощи детям с редкими (орфанными) и другими наследственно-генетическими заболеваниями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</vt:lpstr>
      <vt:lpstr> Наличие у новорожденных хотя бы 1-го из перечисленных симптомов: </vt:lpstr>
      <vt:lpstr> Наличие у новорожденных хотя бы 1-го из перечисленных симптомов: </vt:lpstr>
      <vt:lpstr> Наличие у новорожденных хотя бы 1-го из перечисленных симптомов: </vt:lpstr>
      <vt:lpstr> Наличие у новорожденных хотя бы 1-го из перечисленных симптомов: </vt:lpstr>
      <vt:lpstr> Наличие у новорожденных хотя бы 1-го из перечисленных симптомов: </vt:lpstr>
      <vt:lpstr>Слайд 28</vt:lpstr>
      <vt:lpstr>Благодарю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программа по организации медицинской и социальной помощи детям с редкими (орфанными) и другими наследственно-генетическими заболеваниями на период        2019-2024 годы в Узбекистане</dc:title>
  <dc:creator>tecuz</dc:creator>
  <cp:lastModifiedBy>tecuz</cp:lastModifiedBy>
  <cp:revision>17</cp:revision>
  <dcterms:created xsi:type="dcterms:W3CDTF">2019-10-15T17:29:32Z</dcterms:created>
  <dcterms:modified xsi:type="dcterms:W3CDTF">2020-03-05T03:11:21Z</dcterms:modified>
</cp:coreProperties>
</file>