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72" r:id="rId3"/>
    <p:sldMasterId id="2147483684" r:id="rId4"/>
  </p:sldMasterIdLst>
  <p:notesMasterIdLst>
    <p:notesMasterId r:id="rId44"/>
  </p:notesMasterIdLst>
  <p:sldIdLst>
    <p:sldId id="262" r:id="rId5"/>
    <p:sldId id="295" r:id="rId6"/>
    <p:sldId id="293" r:id="rId7"/>
    <p:sldId id="285" r:id="rId8"/>
    <p:sldId id="270" r:id="rId9"/>
    <p:sldId id="260" r:id="rId10"/>
    <p:sldId id="281" r:id="rId11"/>
    <p:sldId id="282" r:id="rId12"/>
    <p:sldId id="294" r:id="rId13"/>
    <p:sldId id="314" r:id="rId14"/>
    <p:sldId id="268" r:id="rId15"/>
    <p:sldId id="280" r:id="rId16"/>
    <p:sldId id="297" r:id="rId17"/>
    <p:sldId id="288" r:id="rId18"/>
    <p:sldId id="298" r:id="rId19"/>
    <p:sldId id="300" r:id="rId20"/>
    <p:sldId id="301" r:id="rId21"/>
    <p:sldId id="303" r:id="rId22"/>
    <p:sldId id="304" r:id="rId23"/>
    <p:sldId id="305" r:id="rId24"/>
    <p:sldId id="306" r:id="rId25"/>
    <p:sldId id="292" r:id="rId26"/>
    <p:sldId id="307" r:id="rId27"/>
    <p:sldId id="309" r:id="rId28"/>
    <p:sldId id="312" r:id="rId29"/>
    <p:sldId id="308" r:id="rId30"/>
    <p:sldId id="287" r:id="rId31"/>
    <p:sldId id="283" r:id="rId32"/>
    <p:sldId id="261" r:id="rId33"/>
    <p:sldId id="264" r:id="rId34"/>
    <p:sldId id="263" r:id="rId35"/>
    <p:sldId id="278" r:id="rId36"/>
    <p:sldId id="274" r:id="rId37"/>
    <p:sldId id="279" r:id="rId38"/>
    <p:sldId id="277" r:id="rId39"/>
    <p:sldId id="267" r:id="rId40"/>
    <p:sldId id="276" r:id="rId41"/>
    <p:sldId id="316" r:id="rId42"/>
    <p:sldId id="315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0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4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AC8E4F-F11C-4088-A054-B3AE8A22E0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184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27C2EC5-1352-47BA-B183-BBC713DA82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C5B68-B9B3-4C77-9DA0-DE2D5155D6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395185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F4065-E1C1-4729-9A63-82D3BC2F71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159129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F15FC7A-07E4-43FD-9270-00EC9C57CF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4740F-B601-4C44-842E-36DE2B3377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363588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42E87-1AE2-4822-846B-2E051CF7E4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582490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B042-D2E6-4ECE-B180-73BCB5D1E8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988749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C3673-3EF1-41E7-BCCC-F3CD810CFF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170858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33805-1CB1-461A-8B2E-C66323C4BA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31485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EBD03-69CC-446F-9026-94B84A36CC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45539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63B07-964C-4217-9395-CCC8706C0D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39547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7DDA9-CE6F-417F-B192-8C97E51D7A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978484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51446-D794-44A8-8237-514C95E05C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624606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864BF-5AAA-430D-AB92-7D7F498440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250287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CD6B0-37A2-4205-8D73-A63630742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217849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C2EC5-1352-47BA-B183-BBC713DA82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3259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7DDA9-CE6F-417F-B192-8C97E51D7A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6207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5131-4F6A-4F46-A9FB-D293CC5732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11457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858F-9589-4601-A998-92D53ABB3F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6339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647F3-6ED5-43B2-BF11-E636A7EC5E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48776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8E3A-CF03-4441-88D0-DFA7987D1C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7651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6DFA8-C10F-4543-B3D7-28BC03390C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5665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45131-4F6A-4F46-A9FB-D293CC5732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522535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7127-1990-4684-A781-4888DD3E79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43676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B5F9-F52C-42C8-97EA-BD6F2B8183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07322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C5B68-B9B3-4C77-9DA0-DE2D5155D6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89843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F4065-E1C1-4729-9A63-82D3BC2F71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97308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FC7A-07E4-43FD-9270-00EC9C57CF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61820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4740F-B601-4C44-842E-36DE2B3377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70883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42E87-1AE2-4822-846B-2E051CF7E4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40388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B042-D2E6-4ECE-B180-73BCB5D1E8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55621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C3673-3EF1-41E7-BCCC-F3CD810CFF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45666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33805-1CB1-461A-8B2E-C66323C4BA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93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7858F-9589-4601-A998-92D53ABB3F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197566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BD03-69CC-446F-9026-94B84A36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63999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63B07-964C-4217-9395-CCC8706C0D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73157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51446-D794-44A8-8237-514C95E05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13797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864BF-5AAA-430D-AB92-7D7F498440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46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CD6B0-37A2-4205-8D73-A636307429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508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647F3-6ED5-43B2-BF11-E636A7EC5E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979454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A8E3A-CF03-4441-88D0-DFA7987D1C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613066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6DFA8-C10F-4543-B3D7-28BC03390C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47387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F7127-1990-4684-A781-4888DD3E79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86168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5B5F9-F52C-42C8-97EA-BD6F2B8183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17370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E080FC-9009-4C8D-9764-A5D920F4AB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D8B649-05F9-46C3-8961-C27EE11935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080FC-9009-4C8D-9764-A5D920F4A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140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080FC-9009-4C8D-9764-A5D920F4AB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863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953" y="645459"/>
            <a:ext cx="7543800" cy="3351259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состоянии заболеваемости гемофилии в Узбекистане (проблемы и достижения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558778"/>
            <a:ext cx="6858000" cy="2223457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Махмудова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руководитель Республиканского центра гемофилии</a:t>
            </a:r>
          </a:p>
        </p:txBody>
      </p:sp>
    </p:spTree>
    <p:extLst>
      <p:ext uri="{BB962C8B-B14F-4D97-AF65-F5344CB8AC3E}">
        <p14:creationId xmlns:p14="http://schemas.microsoft.com/office/powerpoint/2010/main" xmlns="" val="80233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Всемирная Федерация Гемофилии (ВФГ - </a:t>
            </a:r>
            <a:r>
              <a:rPr lang="en-US" sz="2800" dirty="0" smtClean="0">
                <a:latin typeface="Corbel" pitchFamily="34" charset="0"/>
              </a:rPr>
              <a:t>WFH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357298"/>
            <a:ext cx="7498080" cy="514353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Corbel" pitchFamily="34" charset="0"/>
              </a:rPr>
              <a:t>признанный мировой лидер</a:t>
            </a:r>
          </a:p>
          <a:p>
            <a:r>
              <a:rPr lang="ru-RU" sz="2800" dirty="0" smtClean="0">
                <a:latin typeface="Corbel" pitchFamily="34" charset="0"/>
              </a:rPr>
              <a:t>многолетний опыт &gt;</a:t>
            </a:r>
            <a:r>
              <a:rPr lang="ru-RU" sz="2800" dirty="0" smtClean="0">
                <a:latin typeface="Corbel" pitchFamily="34" charset="0"/>
              </a:rPr>
              <a:t>57 </a:t>
            </a:r>
            <a:r>
              <a:rPr lang="ru-RU" sz="2800" dirty="0" smtClean="0">
                <a:latin typeface="Corbel" pitchFamily="34" charset="0"/>
              </a:rPr>
              <a:t>лет  </a:t>
            </a:r>
          </a:p>
          <a:p>
            <a:r>
              <a:rPr lang="ru-RU" sz="2800" dirty="0" smtClean="0">
                <a:latin typeface="Corbel" pitchFamily="34" charset="0"/>
              </a:rPr>
              <a:t>профессиональная команда</a:t>
            </a:r>
          </a:p>
          <a:p>
            <a:r>
              <a:rPr lang="ru-RU" sz="2800" dirty="0" smtClean="0">
                <a:latin typeface="Corbel" pitchFamily="34" charset="0"/>
              </a:rPr>
              <a:t>мировые ученые и эксперты по гемофилии / сильная научно-практическая база</a:t>
            </a:r>
          </a:p>
          <a:p>
            <a:r>
              <a:rPr lang="ru-RU" sz="2800" dirty="0" smtClean="0">
                <a:latin typeface="Corbel" pitchFamily="34" charset="0"/>
              </a:rPr>
              <a:t>испытанные  клинические протоколы и рекомендации</a:t>
            </a:r>
          </a:p>
          <a:p>
            <a:r>
              <a:rPr lang="ru-RU" sz="2800" dirty="0" smtClean="0">
                <a:latin typeface="Corbel" pitchFamily="34" charset="0"/>
              </a:rPr>
              <a:t>успешные модели организации </a:t>
            </a:r>
            <a:r>
              <a:rPr lang="ru-RU" sz="2800" dirty="0" err="1" smtClean="0">
                <a:latin typeface="Corbel" pitchFamily="34" charset="0"/>
              </a:rPr>
              <a:t>мед.помощи</a:t>
            </a:r>
            <a:r>
              <a:rPr lang="ru-RU" sz="2800" dirty="0" smtClean="0">
                <a:latin typeface="Corbel" pitchFamily="34" charset="0"/>
              </a:rPr>
              <a:t>  </a:t>
            </a:r>
          </a:p>
          <a:p>
            <a:r>
              <a:rPr lang="ru-RU" sz="2800" dirty="0" smtClean="0">
                <a:latin typeface="Corbel" pitchFamily="34" charset="0"/>
              </a:rPr>
              <a:t> работа на всех уровнях:</a:t>
            </a:r>
            <a:r>
              <a:rPr lang="en-US" sz="2800" dirty="0" smtClean="0">
                <a:latin typeface="Corbel" pitchFamily="34" charset="0"/>
              </a:rPr>
              <a:t> NMO, HTC, </a:t>
            </a:r>
            <a:r>
              <a:rPr lang="en-US" sz="2800" dirty="0" err="1" smtClean="0">
                <a:latin typeface="Corbel" pitchFamily="34" charset="0"/>
              </a:rPr>
              <a:t>MoH</a:t>
            </a:r>
            <a:endParaRPr lang="ru-RU" sz="2800" dirty="0" smtClean="0">
              <a:latin typeface="Corbel" pitchFamily="34" charset="0"/>
            </a:endParaRPr>
          </a:p>
          <a:p>
            <a:pPr>
              <a:buNone/>
            </a:pPr>
            <a:endParaRPr lang="en-US" sz="2800" dirty="0" smtClean="0">
              <a:latin typeface="Corbel" pitchFamily="34" charset="0"/>
            </a:endParaRPr>
          </a:p>
          <a:p>
            <a:pPr>
              <a:buNone/>
            </a:pP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smtClean="0">
                <a:latin typeface="Corbel" pitchFamily="34" charset="0"/>
              </a:rPr>
              <a:t>C 2004 </a:t>
            </a:r>
            <a:r>
              <a:rPr lang="ru-RU" dirty="0" smtClean="0">
                <a:latin typeface="Corbel" pitchFamily="34" charset="0"/>
              </a:rPr>
              <a:t>года центр гемофилии Узбекистана является членом ВФГ</a:t>
            </a:r>
            <a:endParaRPr lang="ru-RU" sz="28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195944"/>
            <a:ext cx="8226425" cy="5747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 smtClean="0"/>
              <a:t>Открытие первого Республиканского Центра Гемофилии и депрессий кроветворной системы в Узбекистане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5613" y="1743289"/>
            <a:ext cx="3743268" cy="22496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260" y="1743288"/>
            <a:ext cx="3670110" cy="2249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13" y="4086167"/>
            <a:ext cx="3956647" cy="25300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8825" y="4086167"/>
            <a:ext cx="3889585" cy="24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130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921" y="4709130"/>
            <a:ext cx="335309" cy="3596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</a:t>
            </a:r>
            <a:r>
              <a:rPr lang="ru-RU" dirty="0" smtClean="0"/>
              <a:t>адачи</a:t>
            </a:r>
            <a:endParaRPr lang="ru-RU" dirty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1359" y="3422816"/>
            <a:ext cx="5887141" cy="883672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09762" y="2562878"/>
            <a:ext cx="5791200" cy="646331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ru-RU" b="1" dirty="0">
                <a:solidFill>
                  <a:srgbClr val="001965"/>
                </a:solidFill>
              </a:rPr>
              <a:t>Улучшение степени квалификации </a:t>
            </a:r>
            <a:r>
              <a:rPr lang="ru-RU" b="1" dirty="0" smtClean="0">
                <a:solidFill>
                  <a:srgbClr val="001965"/>
                </a:solidFill>
              </a:rPr>
              <a:t>медицинского персонала(обучающие тренинги)</a:t>
            </a:r>
            <a:endParaRPr lang="en-US" b="1" dirty="0">
              <a:solidFill>
                <a:srgbClr val="001965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851360" y="4306487"/>
            <a:ext cx="6029325" cy="969496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40000"/>
              </a:spcBef>
              <a:buClr>
                <a:srgbClr val="00B7FF"/>
              </a:buClr>
              <a:buSzPct val="120000"/>
            </a:pPr>
            <a:r>
              <a:rPr lang="ru-RU" sz="1900" b="1" dirty="0">
                <a:solidFill>
                  <a:srgbClr val="001965"/>
                </a:solidFill>
              </a:rPr>
              <a:t>Улучшение информированности больных и их семей о </a:t>
            </a:r>
            <a:r>
              <a:rPr lang="ru-RU" sz="1900" b="1" dirty="0" smtClean="0">
                <a:solidFill>
                  <a:srgbClr val="001965"/>
                </a:solidFill>
              </a:rPr>
              <a:t>гемофилии (Организация активистов общества в областях)</a:t>
            </a:r>
            <a:endParaRPr lang="en-US" sz="1900" b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307809" y="2713243"/>
            <a:ext cx="276225" cy="304800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1307809" y="3667797"/>
            <a:ext cx="276225" cy="304800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960001" y="1655216"/>
            <a:ext cx="5778500" cy="646331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40000"/>
              </a:spcBef>
              <a:buClr>
                <a:srgbClr val="00B7FF"/>
              </a:buClr>
              <a:buSzPct val="120000"/>
            </a:pPr>
            <a:r>
              <a:rPr lang="ru-RU" b="1" dirty="0">
                <a:solidFill>
                  <a:srgbClr val="001965"/>
                </a:solidFill>
              </a:rPr>
              <a:t>Улучшение </a:t>
            </a:r>
            <a:r>
              <a:rPr lang="ru-RU" b="1" dirty="0" smtClean="0">
                <a:solidFill>
                  <a:srgbClr val="001965"/>
                </a:solidFill>
              </a:rPr>
              <a:t>диагностики </a:t>
            </a:r>
            <a:r>
              <a:rPr lang="ru-RU" b="1" dirty="0">
                <a:solidFill>
                  <a:srgbClr val="001965"/>
                </a:solidFill>
              </a:rPr>
              <a:t>и </a:t>
            </a:r>
            <a:r>
              <a:rPr lang="ru-RU" b="1" dirty="0" smtClean="0">
                <a:solidFill>
                  <a:srgbClr val="001965"/>
                </a:solidFill>
              </a:rPr>
              <a:t>лечения больных с </a:t>
            </a:r>
            <a:r>
              <a:rPr lang="ru-RU" b="1" dirty="0">
                <a:solidFill>
                  <a:srgbClr val="001965"/>
                </a:solidFill>
              </a:rPr>
              <a:t>гемофилией</a:t>
            </a:r>
            <a:endParaRPr lang="en-US" b="1" dirty="0">
              <a:solidFill>
                <a:srgbClr val="001965"/>
              </a:solidFill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1325464" y="1780798"/>
            <a:ext cx="276225" cy="304800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1294927" y="5843532"/>
            <a:ext cx="276225" cy="304800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flipH="1">
            <a:off x="1433040" y="1912565"/>
            <a:ext cx="12881" cy="39012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1880423" y="5489589"/>
            <a:ext cx="6038850" cy="707886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40000"/>
              </a:spcBef>
              <a:buClr>
                <a:srgbClr val="00B7FF"/>
              </a:buClr>
              <a:buSzPct val="120000"/>
            </a:pPr>
            <a:r>
              <a:rPr lang="ru-RU" sz="2000" b="1" dirty="0" smtClean="0">
                <a:solidFill>
                  <a:srgbClr val="001965"/>
                </a:solidFill>
              </a:rPr>
              <a:t>Перевести пациентов на профилактическое лечение</a:t>
            </a:r>
            <a:endParaRPr lang="ru-RU" sz="2000" b="1" dirty="0">
              <a:solidFill>
                <a:srgbClr val="0019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39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-326571"/>
            <a:ext cx="8229600" cy="979714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СХЕМА МОДЕЛИ «СТРАТЕГИЧЕСКАЯ КООРДИНАЦИЯ»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.1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61257"/>
            <a:ext cx="9001155" cy="6181202"/>
          </a:xfrm>
        </p:spPr>
      </p:pic>
      <p:sp>
        <p:nvSpPr>
          <p:cNvPr id="5" name="TextBox 4"/>
          <p:cNvSpPr txBox="1"/>
          <p:nvPr/>
        </p:nvSpPr>
        <p:spPr>
          <a:xfrm>
            <a:off x="3214678" y="5929331"/>
            <a:ext cx="235745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rbel" pitchFamily="34" charset="0"/>
              </a:rPr>
              <a:t>Научно-практическая база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4500570"/>
            <a:ext cx="357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orbel" pitchFamily="34" charset="0"/>
              </a:rPr>
              <a:t>MoH</a:t>
            </a:r>
            <a:endParaRPr lang="ru-RU" sz="2000" dirty="0">
              <a:latin typeface="Corbe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4500570"/>
            <a:ext cx="357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rbel" pitchFamily="34" charset="0"/>
              </a:rPr>
              <a:t>NMO</a:t>
            </a:r>
            <a:endParaRPr lang="ru-RU" sz="2000" dirty="0">
              <a:latin typeface="Corbe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4572008"/>
            <a:ext cx="2857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rbel" pitchFamily="34" charset="0"/>
              </a:rPr>
              <a:t>HTC</a:t>
            </a:r>
            <a:endParaRPr lang="ru-RU" sz="2000" dirty="0">
              <a:latin typeface="Corbe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H="1" flipV="1">
            <a:off x="1000100" y="181557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rbel" pitchFamily="34" charset="0"/>
              </a:rPr>
              <a:t>WFH</a:t>
            </a:r>
            <a:endParaRPr lang="ru-RU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1643051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Corbel" pitchFamily="34" charset="0"/>
              </a:rPr>
              <a:t>HTC</a:t>
            </a:r>
            <a:endParaRPr lang="ru-RU" sz="120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1357298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Corbel" pitchFamily="34" charset="0"/>
              </a:rPr>
              <a:t>NMO</a:t>
            </a:r>
            <a:endParaRPr lang="ru-RU" sz="120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1000108"/>
            <a:ext cx="6429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chemeClr val="bg1"/>
                </a:solidFill>
                <a:latin typeface="Corbel" pitchFamily="34" charset="0"/>
              </a:rPr>
              <a:t>MoH</a:t>
            </a:r>
            <a:endParaRPr lang="ru-RU" sz="120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357166"/>
            <a:ext cx="3214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orbel" pitchFamily="34" charset="0"/>
              </a:rPr>
              <a:t>Международное сотрудничество</a:t>
            </a:r>
            <a:endParaRPr lang="ru-RU" sz="1600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0800000" flipV="1">
            <a:off x="6357950" y="485621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rbel" pitchFamily="34" charset="0"/>
              </a:rPr>
              <a:t>Twinning program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0800000" flipV="1">
            <a:off x="8215338" y="630308"/>
            <a:ext cx="928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orbel" pitchFamily="34" charset="0"/>
              </a:rPr>
              <a:t>Ташкент-Москва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0800000" flipV="1">
            <a:off x="7858147" y="1653427"/>
            <a:ext cx="972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orbel" pitchFamily="34" charset="0"/>
              </a:rPr>
              <a:t>Ташкент-Стамбул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2330" y="2571744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orbel" pitchFamily="34" charset="0"/>
              </a:rPr>
              <a:t>Ташкент-</a:t>
            </a:r>
          </a:p>
          <a:p>
            <a:r>
              <a:rPr lang="ru-RU" sz="1400" dirty="0" err="1" smtClean="0">
                <a:latin typeface="Corbel" pitchFamily="34" charset="0"/>
              </a:rPr>
              <a:t>Славакия</a:t>
            </a:r>
            <a:r>
              <a:rPr lang="ru-RU" sz="1400" dirty="0" smtClean="0">
                <a:latin typeface="Corbel" pitchFamily="34" charset="0"/>
              </a:rPr>
              <a:t>		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0800000" flipV="1">
            <a:off x="5857884" y="1867671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rbel" pitchFamily="34" charset="0"/>
              </a:rPr>
              <a:t>IEQAS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 flipV="1">
            <a:off x="5000628" y="1909399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rbel" pitchFamily="34" charset="0"/>
              </a:rPr>
              <a:t>IHTC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0800000" flipV="1">
            <a:off x="2857488" y="113598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rbel" pitchFamily="34" charset="0"/>
              </a:rPr>
              <a:t>WBDR  Data Collection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1714480" y="1117641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orbel" pitchFamily="34" charset="0"/>
              </a:rPr>
              <a:t>Humanitarian Aid</a:t>
            </a:r>
            <a:endParaRPr lang="ru-RU" sz="1400" dirty="0">
              <a:latin typeface="Corbe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0800000" flipV="1">
            <a:off x="857224" y="811561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rbel" pitchFamily="34" charset="0"/>
              </a:rPr>
              <a:t>GAP</a:t>
            </a:r>
            <a:endParaRPr lang="ru-RU" dirty="0">
              <a:latin typeface="Corbe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6182" y="2000240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Corbe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1670" y="257174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Организационный процесс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143504" y="2571744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Лечебный процесс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786182" y="2571744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Обществ процесс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9397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Программы ВФГ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70709"/>
            <a:ext cx="8610160" cy="5669279"/>
          </a:xfrm>
        </p:spPr>
        <p:txBody>
          <a:bodyPr>
            <a:noAutofit/>
          </a:bodyPr>
          <a:lstStyle/>
          <a:p>
            <a:r>
              <a:rPr lang="ru-RU" sz="20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Твиннинг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2004-2005;   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2;   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13;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IHTC 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врач-лаборант-3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ХИРУРГ - 2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External Quality Assessment Scheme (IEQAS) 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WBDR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(глобальный регистр)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4.Annual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Survey WFH UZBEKISTAN</a:t>
            </a:r>
          </a:p>
          <a:p>
            <a:pPr>
              <a:buNone/>
            </a:pP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Твиннинг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партнеры НТС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NMO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Турецкое Общество Гемофилии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(1992)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НМИЦГ (ГНЦ) РАМН 1926     +  ВОГ 2000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Ново-Нордиск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(Швейцария)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200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A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-201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6, 2019-2020.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52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35608" y="0"/>
            <a:ext cx="7498080" cy="2746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61702"/>
            <a:ext cx="8019288" cy="5686697"/>
          </a:xfrm>
        </p:spPr>
        <p:txBody>
          <a:bodyPr>
            <a:normAutofit fontScale="92500"/>
          </a:bodyPr>
          <a:lstStyle/>
          <a:p>
            <a:r>
              <a:rPr lang="en-US" sz="3000" u="sng" dirty="0" smtClean="0">
                <a:latin typeface="Corbel" pitchFamily="34" charset="0"/>
              </a:rPr>
              <a:t>Humanitarian Aid </a:t>
            </a:r>
            <a:r>
              <a:rPr lang="ru-RU" sz="3000" u="sng" dirty="0" smtClean="0">
                <a:latin typeface="Corbel" pitchFamily="34" charset="0"/>
              </a:rPr>
              <a:t>программа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 &gt;3.000.000 МЕ в год /  0.5 МЕ на душу населения;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 начало </a:t>
            </a:r>
            <a:r>
              <a:rPr lang="ru-RU" sz="2800" dirty="0" err="1" smtClean="0">
                <a:latin typeface="Corbel" pitchFamily="34" charset="0"/>
              </a:rPr>
              <a:t>низко-дозной</a:t>
            </a:r>
            <a:r>
              <a:rPr lang="ru-RU" sz="2800" dirty="0" smtClean="0">
                <a:latin typeface="Corbel" pitchFamily="34" charset="0"/>
              </a:rPr>
              <a:t> профилактики у </a:t>
            </a:r>
            <a:r>
              <a:rPr lang="ru-RU" sz="2800" dirty="0" smtClean="0">
                <a:latin typeface="Corbel" pitchFamily="34" charset="0"/>
              </a:rPr>
              <a:t>детей до 5 лет </a:t>
            </a:r>
            <a:r>
              <a:rPr lang="ru-RU" sz="2800" dirty="0" smtClean="0">
                <a:latin typeface="Corbel" pitchFamily="34" charset="0"/>
              </a:rPr>
              <a:t>с тяжелой формой гемофилии;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 доступность ЛФК;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доступность хирургии;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 начало применения модели «домашняя терапия»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Corbel" pitchFamily="34" charset="0"/>
              </a:rPr>
              <a:t> снижение риска летальности </a:t>
            </a:r>
          </a:p>
          <a:p>
            <a:pPr>
              <a:buNone/>
            </a:pPr>
            <a:endParaRPr lang="ru-RU" sz="2800" dirty="0" smtClean="0">
              <a:latin typeface="Corbel" pitchFamily="34" charset="0"/>
            </a:endParaRPr>
          </a:p>
          <a:p>
            <a:r>
              <a:rPr lang="ru-RU" sz="2800" u="sng" dirty="0" smtClean="0">
                <a:latin typeface="Corbel" pitchFamily="34" charset="0"/>
              </a:rPr>
              <a:t> </a:t>
            </a:r>
            <a:r>
              <a:rPr lang="en-US" sz="3000" u="sng" dirty="0" smtClean="0">
                <a:latin typeface="Corbel" pitchFamily="34" charset="0"/>
              </a:rPr>
              <a:t>International External Quality Assessment Scheme (IEQAS) </a:t>
            </a:r>
            <a:r>
              <a:rPr lang="ru-RU" sz="3000" u="sng" dirty="0" smtClean="0">
                <a:latin typeface="Corbel" pitchFamily="34" charset="0"/>
              </a:rPr>
              <a:t>программа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2800" dirty="0" smtClean="0"/>
              <a:t>1 </a:t>
            </a:r>
            <a:r>
              <a:rPr lang="ru-RU" sz="2800" dirty="0" smtClean="0"/>
              <a:t>лаборатория, затем лаборатория РММЦ г.Нукуса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u="sng" dirty="0" smtClean="0">
                <a:latin typeface="Corbel" pitchFamily="34" charset="0"/>
                <a:cs typeface="Times New Roman" pitchFamily="18" charset="0"/>
              </a:rPr>
              <a:t>GAP</a:t>
            </a:r>
            <a:r>
              <a:rPr lang="ru-RU" u="sng" dirty="0" smtClean="0">
                <a:latin typeface="Corbel" pitchFamily="34" charset="0"/>
                <a:cs typeface="Times New Roman" pitchFamily="18" charset="0"/>
              </a:rPr>
              <a:t> программа</a:t>
            </a:r>
            <a:endParaRPr lang="ru-RU" u="sng" dirty="0">
              <a:latin typeface="Corbe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386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cs typeface="Times New Roman" pitchFamily="18" charset="0"/>
              </a:rPr>
              <a:t>      </a:t>
            </a:r>
            <a:r>
              <a:rPr lang="ru-RU" sz="2400" b="1" i="1" u="sng" dirty="0" smtClean="0">
                <a:cs typeface="Times New Roman" pitchFamily="18" charset="0"/>
              </a:rPr>
              <a:t>Цель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      улучшить медицинскую  организацию оказания: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диагностической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лечебно-профилактической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психосоциальной помощи 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     для больных гемофилией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на государственном уровне. 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928670"/>
            <a:ext cx="40386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u="sng" dirty="0" smtClean="0">
                <a:cs typeface="Times New Roman" pitchFamily="18" charset="0"/>
              </a:rPr>
              <a:t>Задачи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 создание Национального Координационного </a:t>
            </a:r>
            <a:r>
              <a:rPr lang="ru-RU" sz="2400" dirty="0" smtClean="0">
                <a:cs typeface="Times New Roman" pitchFamily="18" charset="0"/>
              </a:rPr>
              <a:t>Комитета по Гемофилии при МЗ </a:t>
            </a:r>
            <a:r>
              <a:rPr lang="ru-RU" sz="2400" dirty="0" err="1" smtClean="0">
                <a:cs typeface="Times New Roman" pitchFamily="18" charset="0"/>
              </a:rPr>
              <a:t>РУз</a:t>
            </a:r>
            <a:r>
              <a:rPr lang="ru-RU" sz="2400" dirty="0" smtClean="0">
                <a:cs typeface="Times New Roman" pitchFamily="18" charset="0"/>
              </a:rPr>
              <a:t>;</a:t>
            </a:r>
            <a:endParaRPr lang="ru-RU" sz="2400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     создание 2-х ЦЛГ в </a:t>
            </a:r>
            <a:r>
              <a:rPr lang="ru-RU" sz="2400" dirty="0" smtClean="0">
                <a:cs typeface="Times New Roman" pitchFamily="18" charset="0"/>
              </a:rPr>
              <a:t>регионах: ККР и Андижанской области);</a:t>
            </a:r>
            <a:endParaRPr lang="ru-RU" sz="2400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cs typeface="Times New Roman" pitchFamily="18" charset="0"/>
              </a:rPr>
              <a:t>     обучение специалистов бригады комплексного обслуживания больных  (</a:t>
            </a:r>
            <a:r>
              <a:rPr lang="ru-RU" sz="2400" dirty="0" err="1" smtClean="0">
                <a:cs typeface="Times New Roman" pitchFamily="18" charset="0"/>
              </a:rPr>
              <a:t>мультидисциплинарный</a:t>
            </a:r>
            <a:r>
              <a:rPr lang="ru-RU" sz="2400" dirty="0" smtClean="0">
                <a:cs typeface="Times New Roman" pitchFamily="18" charset="0"/>
              </a:rPr>
              <a:t> подход). </a:t>
            </a:r>
            <a:endParaRPr lang="ru-RU" sz="2400" b="1" i="1" u="sng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857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Мероприятия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14356"/>
            <a:ext cx="7498080" cy="553404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Национальный Форум по </a:t>
            </a:r>
            <a:r>
              <a:rPr lang="ru-RU" sz="2800" dirty="0" smtClean="0"/>
              <a:t>Гемофилии в марте, в апреле 2019 </a:t>
            </a:r>
            <a:r>
              <a:rPr lang="ru-RU" sz="2800" dirty="0" smtClean="0"/>
              <a:t>г. </a:t>
            </a:r>
            <a:r>
              <a:rPr lang="ru-RU" sz="2800" dirty="0" smtClean="0"/>
              <a:t>Ташкенте </a:t>
            </a:r>
            <a:r>
              <a:rPr lang="ru-RU" sz="2800" dirty="0" smtClean="0"/>
              <a:t>- </a:t>
            </a:r>
            <a:r>
              <a:rPr lang="ru-RU" sz="2800" dirty="0" smtClean="0"/>
              <a:t>подписан меморандум </a:t>
            </a:r>
            <a:r>
              <a:rPr lang="ru-RU" sz="2800" dirty="0" smtClean="0"/>
              <a:t>о взаимопонимания и  сотрудничества в рамках ГАП программы между ВФГ и МЗ </a:t>
            </a:r>
            <a:r>
              <a:rPr lang="ru-RU" sz="2800" dirty="0" err="1" smtClean="0"/>
              <a:t>РУзбекистан</a:t>
            </a:r>
            <a:r>
              <a:rPr lang="ru-RU" sz="2800" dirty="0" smtClean="0"/>
              <a:t>; </a:t>
            </a:r>
            <a:endParaRPr lang="ru-RU" sz="2800" dirty="0" smtClean="0"/>
          </a:p>
          <a:p>
            <a:r>
              <a:rPr lang="ru-RU" sz="2800" dirty="0" smtClean="0"/>
              <a:t> Формирование состава Координационного Совета по Гемофилии при </a:t>
            </a:r>
            <a:r>
              <a:rPr lang="ru-RU" dirty="0" smtClean="0"/>
              <a:t>МЗ </a:t>
            </a:r>
            <a:r>
              <a:rPr lang="ru-RU" dirty="0" err="1" smtClean="0"/>
              <a:t>РУзбекистан</a:t>
            </a:r>
            <a:r>
              <a:rPr lang="ru-RU" dirty="0" smtClean="0"/>
              <a:t>;</a:t>
            </a:r>
            <a:endParaRPr lang="ru-RU" sz="2800" dirty="0" smtClean="0"/>
          </a:p>
          <a:p>
            <a:r>
              <a:rPr lang="ru-RU" sz="2800" dirty="0" smtClean="0"/>
              <a:t> 1-е заседание Координационного </a:t>
            </a:r>
            <a:r>
              <a:rPr lang="ru-RU" sz="2800" dirty="0" smtClean="0"/>
              <a:t>Совета- апреле 2020г;</a:t>
            </a:r>
            <a:endParaRPr lang="ru-RU" sz="2800" dirty="0" smtClean="0"/>
          </a:p>
          <a:p>
            <a:r>
              <a:rPr lang="ru-RU" sz="2800" dirty="0" smtClean="0"/>
              <a:t> Проведение региональных семинаров </a:t>
            </a:r>
            <a:r>
              <a:rPr lang="ru-RU" sz="2800" dirty="0" smtClean="0"/>
              <a:t>и организация  филиалов общества больных гемофилией;</a:t>
            </a:r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50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8786842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545808"/>
            <a:ext cx="74980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14541" y="260648"/>
            <a:ext cx="9843247" cy="68654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803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Гемофилия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генетически обусловленное геморрагическое заболевание, возникающее вследствие дефицита факторов VIII или (и) IX свертывания крови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latin typeface="Corbe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37360"/>
            <a:ext cx="7708392" cy="451103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редкое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орфанное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- 1:10.000 / 1:50.000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врожденное – 70% /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спорадический – 30%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заболевание системы гемостаза;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высокий риск летальности;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(без лечения)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высокий риск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инвалидизации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(без лечения)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пожизненная терапия / наблюдение;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дорогостоящее лечение;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мульти-дисциплинарный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Доступность заместительной терапии Рекомендации ВФГ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5608" y="1214422"/>
            <a:ext cx="7498080" cy="50339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0-1 МЕ на душу населения – борьба  больного за выживания; </a:t>
            </a:r>
          </a:p>
          <a:p>
            <a:pPr>
              <a:buNone/>
            </a:pPr>
            <a:endParaRPr lang="ru-RU" sz="28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C000"/>
                </a:solidFill>
              </a:rPr>
              <a:t>1-3 МЕ на душу населения – функциональная   независимость больного;</a:t>
            </a:r>
          </a:p>
          <a:p>
            <a:pPr>
              <a:buNone/>
            </a:pPr>
            <a:endParaRPr lang="ru-RU" sz="28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3-6 МЕ на душу населения – целостность  суставов;</a:t>
            </a:r>
          </a:p>
          <a:p>
            <a:pPr>
              <a:buNone/>
            </a:pPr>
            <a:endParaRPr lang="ru-RU" sz="28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700" dirty="0" smtClean="0"/>
              <a:t>5-7 МЕ на душу населения – полная  интеграция больного в обществе;</a:t>
            </a:r>
          </a:p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35608" y="188640"/>
            <a:ext cx="7498080" cy="864096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4F271C">
                    <a:satMod val="130000"/>
                  </a:srgbClr>
                </a:solidFill>
              </a:rPr>
              <a:t>Доступность заместительной </a:t>
            </a:r>
            <a:r>
              <a:rPr lang="ru-RU" sz="3200" dirty="0" smtClean="0">
                <a:solidFill>
                  <a:srgbClr val="4F271C">
                    <a:satMod val="130000"/>
                  </a:srgbClr>
                </a:solidFill>
              </a:rPr>
              <a:t>терапии</a:t>
            </a:r>
            <a:br>
              <a:rPr lang="ru-RU" sz="3200" dirty="0" smtClean="0">
                <a:solidFill>
                  <a:srgbClr val="4F271C">
                    <a:satMod val="130000"/>
                  </a:srgbClr>
                </a:solidFill>
              </a:rPr>
            </a:br>
            <a:r>
              <a:rPr lang="ru-RU" sz="3200" dirty="0" smtClean="0">
                <a:solidFill>
                  <a:srgbClr val="4F271C">
                    <a:satMod val="130000"/>
                  </a:srgbClr>
                </a:solidFill>
              </a:rPr>
              <a:t>Рекомендации Совета Европы / ЕНС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025" y="1628775"/>
            <a:ext cx="5905500" cy="4438650"/>
          </a:xfrm>
        </p:spPr>
      </p:pic>
    </p:spTree>
    <p:extLst>
      <p:ext uri="{BB962C8B-B14F-4D97-AF65-F5344CB8AC3E}">
        <p14:creationId xmlns:p14="http://schemas.microsoft.com/office/powerpoint/2010/main" xmlns="" val="354639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869160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 </a:t>
            </a:r>
            <a:r>
              <a:rPr lang="ru-RU" sz="1800" dirty="0" smtClean="0"/>
              <a:t>40 </a:t>
            </a:r>
            <a:r>
              <a:rPr lang="ru-RU" sz="1800" dirty="0"/>
              <a:t>пациентов было проведено сравнительное исследование  период полураспада препарата </a:t>
            </a:r>
            <a:r>
              <a:rPr lang="ru-RU" sz="1800" dirty="0" err="1"/>
              <a:t>Элоктат</a:t>
            </a:r>
            <a:r>
              <a:rPr lang="ru-RU" sz="1800" dirty="0" smtClean="0"/>
              <a:t>, </a:t>
            </a:r>
            <a:r>
              <a:rPr lang="ru-RU" sz="1800" dirty="0" err="1" smtClean="0"/>
              <a:t>Октанат</a:t>
            </a:r>
            <a:r>
              <a:rPr lang="ru-RU" sz="1800" dirty="0" smtClean="0"/>
              <a:t> и криопреципитата  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02321062"/>
              </p:ext>
            </p:extLst>
          </p:nvPr>
        </p:nvGraphicFramePr>
        <p:xfrm>
          <a:off x="611560" y="1481138"/>
          <a:ext cx="7704856" cy="2649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961322">
                <a:tc>
                  <a:txBody>
                    <a:bodyPr/>
                    <a:lstStyle/>
                    <a:p>
                      <a:r>
                        <a:rPr lang="ru-RU" dirty="0" smtClean="0"/>
                        <a:t>Пациенты</a:t>
                      </a:r>
                      <a:r>
                        <a:rPr lang="ru-RU" baseline="0" dirty="0" smtClean="0"/>
                        <a:t> с гемофилией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/>
                </a:tc>
              </a:tr>
              <a:tr h="726767">
                <a:tc>
                  <a:txBody>
                    <a:bodyPr/>
                    <a:lstStyle/>
                    <a:p>
                      <a:r>
                        <a:rPr lang="ru-RU" dirty="0" smtClean="0"/>
                        <a:t>Лечение по требованию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</a:t>
                      </a:r>
                      <a:endParaRPr lang="ru-RU" dirty="0"/>
                    </a:p>
                  </a:txBody>
                  <a:tcPr/>
                </a:tc>
              </a:tr>
              <a:tr h="961322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Профилактика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С 2019 года начато профилактическое лечение </a:t>
                      </a:r>
                      <a:r>
                        <a:rPr lang="ru-RU" dirty="0" smtClean="0"/>
                        <a:t>детям до 5 лет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5288618"/>
              </p:ext>
            </p:extLst>
          </p:nvPr>
        </p:nvGraphicFramePr>
        <p:xfrm>
          <a:off x="571500" y="4221088"/>
          <a:ext cx="7772400" cy="36576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188035">
                <a:tc>
                  <a:txBody>
                    <a:bodyPr/>
                    <a:lstStyle/>
                    <a:p>
                      <a:r>
                        <a:rPr lang="en-US" dirty="0" smtClean="0"/>
                        <a:t>ITI </a:t>
                      </a:r>
                      <a:r>
                        <a:rPr lang="ru-RU" dirty="0" smtClean="0"/>
                        <a:t>лечение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9520129"/>
              </p:ext>
            </p:extLst>
          </p:nvPr>
        </p:nvGraphicFramePr>
        <p:xfrm>
          <a:off x="4471988" y="4229100"/>
          <a:ext cx="3844428" cy="365760"/>
        </p:xfrm>
        <a:graphic>
          <a:graphicData uri="http://schemas.openxmlformats.org/drawingml/2006/table">
            <a:tbl>
              <a:tblPr/>
              <a:tblGrid>
                <a:gridCol w="3844428"/>
              </a:tblGrid>
              <a:tr h="328613">
                <a:tc>
                  <a:txBody>
                    <a:bodyPr/>
                    <a:lstStyle/>
                    <a:p>
                      <a:r>
                        <a:rPr lang="ru-RU" dirty="0" smtClean="0"/>
                        <a:t>Не проводится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700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Клинический случай от </a:t>
            </a:r>
            <a:r>
              <a:rPr lang="ru-RU" sz="3200" dirty="0" smtClean="0"/>
              <a:t>2014г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959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Больной А., 18 лет с диагнозом Гемофилия «А», тяжелая форма. Массивная </a:t>
            </a:r>
            <a:r>
              <a:rPr lang="ru-RU" sz="2800" dirty="0" err="1" smtClean="0"/>
              <a:t>псевдоопухоль</a:t>
            </a:r>
            <a:r>
              <a:rPr lang="ru-RU" sz="2800" dirty="0" smtClean="0"/>
              <a:t> правого локтевого сустава, поступил </a:t>
            </a:r>
            <a:r>
              <a:rPr lang="ru-RU" sz="2800" dirty="0" smtClean="0"/>
              <a:t>в центр гемофилии. </a:t>
            </a:r>
            <a:endParaRPr lang="ru-RU" sz="2800" dirty="0" smtClean="0"/>
          </a:p>
          <a:p>
            <a:r>
              <a:rPr lang="ru-RU" sz="2800" dirty="0" smtClean="0"/>
              <a:t>Произведена вскрытие </a:t>
            </a:r>
            <a:r>
              <a:rPr lang="ru-RU" sz="2800" dirty="0" err="1" smtClean="0"/>
              <a:t>псевдоопухоли</a:t>
            </a:r>
            <a:r>
              <a:rPr lang="ru-RU" sz="2800" dirty="0" smtClean="0"/>
              <a:t> и удалена гематома совместно с сосудистыми хирургами.</a:t>
            </a:r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545809"/>
            <a:ext cx="74980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age (4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642918"/>
            <a:ext cx="7858180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35608" y="-571528"/>
            <a:ext cx="7498080" cy="571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ag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7791474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35608" y="-357214"/>
            <a:ext cx="7498080" cy="3572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age (5)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85728"/>
            <a:ext cx="7572428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>Общая характеристика использованных методов лечения</a:t>
            </a:r>
            <a:br>
              <a:rPr lang="ru-RU" b="0" dirty="0" smtClean="0"/>
            </a:br>
            <a:r>
              <a:rPr lang="ru-RU" b="0" dirty="0" smtClean="0"/>
              <a:t>в Центре гемофилии</a:t>
            </a:r>
            <a:endParaRPr lang="ru-RU" b="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56343544"/>
              </p:ext>
            </p:extLst>
          </p:nvPr>
        </p:nvGraphicFramePr>
        <p:xfrm>
          <a:off x="533400" y="2286000"/>
          <a:ext cx="8229600" cy="412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Вид лечебного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процедур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-Пункция суставов и      внутрисуставные введения лекарственных смесей( гидрокортизон,О2,Дипроспан</a:t>
                      </a:r>
                      <a:r>
                        <a:rPr lang="ru-RU" baseline="0" dirty="0" smtClean="0"/>
                        <a:t> и </a:t>
                      </a:r>
                      <a:r>
                        <a:rPr lang="ru-RU" baseline="0" dirty="0" err="1" smtClean="0"/>
                        <a:t>др</a:t>
                      </a:r>
                      <a:r>
                        <a:rPr lang="ru-RU" baseline="0" dirty="0" smtClean="0"/>
                        <a:t>)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-</a:t>
                      </a:r>
                      <a:r>
                        <a:rPr lang="ru-RU" dirty="0" err="1" smtClean="0"/>
                        <a:t>Синовиортез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рифампицином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-Вскрытие гематомы</a:t>
                      </a:r>
                    </a:p>
                    <a:p>
                      <a:r>
                        <a:rPr lang="ru-RU" dirty="0" smtClean="0"/>
                        <a:t>-Дренирование гнойных артритов</a:t>
                      </a:r>
                    </a:p>
                    <a:p>
                      <a:r>
                        <a:rPr lang="ru-RU" dirty="0" smtClean="0"/>
                        <a:t>- </a:t>
                      </a:r>
                      <a:r>
                        <a:rPr lang="ru-RU" dirty="0" err="1" smtClean="0"/>
                        <a:t>Ахиллопластика</a:t>
                      </a:r>
                      <a:r>
                        <a:rPr lang="ru-RU" dirty="0" smtClean="0"/>
                        <a:t> по </a:t>
                      </a:r>
                      <a:r>
                        <a:rPr lang="ru-RU" dirty="0" err="1" smtClean="0"/>
                        <a:t>Вильпиусу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-</a:t>
                      </a:r>
                      <a:r>
                        <a:rPr lang="ru-RU" dirty="0" err="1" smtClean="0"/>
                        <a:t>Циркумцизия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-</a:t>
                      </a:r>
                      <a:r>
                        <a:rPr lang="ru-RU" dirty="0" err="1" smtClean="0"/>
                        <a:t>Плазмаферез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278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153</a:t>
                      </a:r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</a:p>
                    <a:p>
                      <a:pPr algn="ctr"/>
                      <a:r>
                        <a:rPr lang="ru-RU" dirty="0" smtClean="0"/>
                        <a:t>158</a:t>
                      </a:r>
                    </a:p>
                    <a:p>
                      <a:pPr algn="ctr"/>
                      <a:r>
                        <a:rPr lang="ru-RU" dirty="0" smtClean="0"/>
                        <a:t>48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643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36578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44" y="102902"/>
            <a:ext cx="3737172" cy="44199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2944" y="3866441"/>
            <a:ext cx="7846232" cy="2816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610" t="29266"/>
          <a:stretch/>
        </p:blipFill>
        <p:spPr>
          <a:xfrm>
            <a:off x="4115182" y="389051"/>
            <a:ext cx="4471789" cy="31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365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349624"/>
            <a:ext cx="8226425" cy="121791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Основными целями профилактического лечения являются: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090057"/>
            <a:ext cx="7886700" cy="4086906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предотвращение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развития хронической артропатии;</a:t>
            </a:r>
            <a:endParaRPr lang="ru-RU" sz="2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предотвращение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внутричерепных и других жизнеугрожающих и тяжелых кровотечений;</a:t>
            </a:r>
            <a:endParaRPr lang="ru-RU" sz="2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предотвращение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болевого синдрома;</a:t>
            </a:r>
            <a:endParaRPr lang="ru-RU" sz="2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улучшение качества жизни пациентов;</a:t>
            </a:r>
            <a:endParaRPr lang="ru-RU" sz="2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снижение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долгосрочных социальных расходов за счет улучшения течения заболевания и снижения инвалидизации.</a:t>
            </a:r>
            <a:endParaRPr lang="ru-RU" sz="2400" b="1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91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09600" y="4572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Что такое гемофилия?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685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Гемофилия А – дефицит фактора </a:t>
            </a:r>
            <a:r>
              <a:rPr lang="en-US" sz="2800" dirty="0"/>
              <a:t>VIII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Гемофилия В – дефицит фактора </a:t>
            </a:r>
            <a:r>
              <a:rPr lang="en-US" sz="2800" dirty="0"/>
              <a:t>IX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Гемофилия С – дефицит фактора </a:t>
            </a:r>
            <a:r>
              <a:rPr lang="en-US" sz="2800" dirty="0"/>
              <a:t>XI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Болезнь </a:t>
            </a:r>
            <a:r>
              <a:rPr lang="ru-RU" sz="2800" dirty="0" err="1"/>
              <a:t>Виллебранда</a:t>
            </a:r>
            <a:r>
              <a:rPr lang="ru-RU" sz="2800" dirty="0"/>
              <a:t>: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- </a:t>
            </a:r>
            <a:r>
              <a:rPr lang="en-US" sz="2800" dirty="0"/>
              <a:t>I </a:t>
            </a:r>
            <a:r>
              <a:rPr lang="ru-RU" sz="2800" dirty="0"/>
              <a:t>тип – дефицит фактора </a:t>
            </a:r>
            <a:r>
              <a:rPr lang="ru-RU" sz="2800" dirty="0" err="1"/>
              <a:t>Виллебранда</a:t>
            </a:r>
            <a:endParaRPr lang="ru-RU" sz="2800" dirty="0"/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- </a:t>
            </a:r>
            <a:r>
              <a:rPr lang="en-US" sz="2800" dirty="0"/>
              <a:t>II </a:t>
            </a:r>
            <a:r>
              <a:rPr lang="ru-RU" sz="2800" dirty="0"/>
              <a:t>тип – качественное нарушение структуры фактора </a:t>
            </a:r>
            <a:r>
              <a:rPr lang="ru-RU" sz="2800" dirty="0" err="1" smtClean="0"/>
              <a:t>Виллебранда</a:t>
            </a:r>
            <a:r>
              <a:rPr lang="ru-RU" sz="2800" dirty="0" smtClean="0"/>
              <a:t> (</a:t>
            </a:r>
            <a:r>
              <a:rPr lang="en-US" sz="2800" dirty="0" err="1" smtClean="0"/>
              <a:t>IIa,IIb</a:t>
            </a:r>
            <a:r>
              <a:rPr lang="en-US" sz="2800" dirty="0" smtClean="0"/>
              <a:t>)</a:t>
            </a:r>
            <a:endParaRPr lang="ru-RU" sz="2800" dirty="0"/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800" dirty="0"/>
              <a:t>- </a:t>
            </a:r>
            <a:r>
              <a:rPr lang="en-US" sz="2800" dirty="0"/>
              <a:t>III</a:t>
            </a:r>
            <a:r>
              <a:rPr lang="ru-RU" sz="2800" dirty="0"/>
              <a:t> тип – глубокий дефицит (отсутствие </a:t>
            </a:r>
            <a:r>
              <a:rPr lang="ru-RU" sz="2800" dirty="0" err="1"/>
              <a:t>мультимеров</a:t>
            </a:r>
            <a:r>
              <a:rPr lang="ru-RU" sz="2800" dirty="0"/>
              <a:t> в плазме, низкий уровень </a:t>
            </a:r>
            <a:r>
              <a:rPr lang="en-US" sz="2800" dirty="0" err="1"/>
              <a:t>AgFvW</a:t>
            </a:r>
            <a:r>
              <a:rPr lang="en-US" sz="2800" dirty="0"/>
              <a:t> (</a:t>
            </a:r>
            <a:r>
              <a:rPr lang="ru-RU" sz="2800" dirty="0"/>
              <a:t>менее 0.1 </a:t>
            </a:r>
            <a:r>
              <a:rPr lang="ru-RU" sz="2800" dirty="0" err="1"/>
              <a:t>Ед</a:t>
            </a:r>
            <a:r>
              <a:rPr lang="ru-RU" sz="2800" dirty="0"/>
              <a:t>/</a:t>
            </a:r>
            <a:r>
              <a:rPr lang="ru-RU" sz="2800" dirty="0" err="1"/>
              <a:t>Дцл</a:t>
            </a:r>
            <a:r>
              <a:rPr lang="ru-RU" sz="2800" dirty="0"/>
              <a:t>), низкий уровень </a:t>
            </a:r>
            <a:r>
              <a:rPr lang="en-US" sz="2800" dirty="0"/>
              <a:t>FVIII:C (1-5%)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11810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328426"/>
            <a:ext cx="8226425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зависимости от времени начала профилактического лечения выделяют несколько его видов: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11" y="1815736"/>
            <a:ext cx="8198714" cy="404263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Первичная профилактика начинается в возрасте до двух лет и до момента формирования 2-го эпизода кровотечения. Кроме того, данный вид профилактики начинается до развития любого кровоизлияния в сустав. </a:t>
            </a:r>
            <a:endParaRPr lang="ru-RU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 Вторичная профилактика назначается после формирования у больного с гемофилией кровоизлияний в суставы или после формирования серьезного кровотечения, а также после множественных кровотечений.</a:t>
            </a:r>
            <a:endParaRPr lang="ru-RU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3. Третичная профилактика проводится во взрослом возрасте с целью предотвращения развития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жизнеугрожающего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кровотечения или для предупреждения усугубления уже имеющейся артропатии.</a:t>
            </a:r>
            <a:endParaRPr lang="ru-RU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843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Эффективность профилактического лечения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567543"/>
            <a:ext cx="8682038" cy="455862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назначении профилактического лечения уже во взрослом возрасте по данным различных ретроспективных клинических исследований частота геморрагических осложнений сокращается на 93-97%, предупреждая развитие инвалидизации и помогая социальной адаптации пациентов. При проведении профилактического лечения используются как плазматические так и рекомбинантные препараты FVIII/FIX.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условием выбора препарата является его эффективность для конкретного пациента. Для этого проводится оценка индивидуальной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фармакокинетики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383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НОВЫЙ ПРОЕКТ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	</a:t>
            </a:r>
            <a:r>
              <a:rPr lang="ru-RU" dirty="0" smtClean="0"/>
              <a:t>Повышение качества жизни больных гемофилией путем улучшения  реабилитационных  мероприятии в Узбекистане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Цель  проекта: Внедрение современных лечебных, профилактических и реабилитационных мероприятий для снижения инвалидизации и улучшения качества  жизни детей, больных гемофилией.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542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226425" cy="747338"/>
          </a:xfrm>
        </p:spPr>
        <p:txBody>
          <a:bodyPr/>
          <a:lstStyle/>
          <a:p>
            <a:pPr algn="ctr"/>
            <a:r>
              <a:rPr lang="ru-RU" dirty="0" smtClean="0"/>
              <a:t>Достижения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613" y="1021976"/>
            <a:ext cx="8226425" cy="510418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Организованы 3 региональные лаборатории в Андижане, Фергане и Нукусе.  Выбор региона исходил из географического положения и плотности населения. </a:t>
            </a:r>
            <a:r>
              <a:rPr lang="ru-RU" dirty="0" smtClean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Лабораторией  контролирующей работу региональных назначена лаборатория гемостаза при НИИГ и ПК, которая входит в проект по международному контролю качества  IEQAS в Лондоне.  </a:t>
            </a:r>
          </a:p>
          <a:p>
            <a:pPr marL="0" indent="0">
              <a:buNone/>
            </a:pPr>
            <a:r>
              <a:rPr lang="ru-RU" dirty="0" smtClean="0"/>
              <a:t>Для создания региональных лабораторий приобретены: - 4х  канальные полуавтоматические </a:t>
            </a:r>
            <a:r>
              <a:rPr lang="ru-RU" dirty="0" err="1" smtClean="0"/>
              <a:t>коагулометры</a:t>
            </a:r>
            <a:r>
              <a:rPr lang="ru-RU" dirty="0" smtClean="0"/>
              <a:t> Sysmex CA-50</a:t>
            </a:r>
          </a:p>
          <a:p>
            <a:pPr>
              <a:buFontTx/>
              <a:buChar char="-"/>
            </a:pPr>
            <a:r>
              <a:rPr lang="ru-RU" dirty="0" smtClean="0"/>
              <a:t>Автоматический коагулометр Sysmex  SА 660</a:t>
            </a:r>
          </a:p>
          <a:p>
            <a:pPr>
              <a:buFontTx/>
              <a:buChar char="-"/>
            </a:pPr>
            <a:r>
              <a:rPr lang="ru-RU" dirty="0" smtClean="0"/>
              <a:t>Агрегометр </a:t>
            </a:r>
            <a:r>
              <a:rPr lang="en-US" dirty="0" smtClean="0"/>
              <a:t>ALAT – BIOLA 2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88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настоящий момент уже прошли обучение специалисты из 4 областей</a:t>
            </a:r>
          </a:p>
          <a:p>
            <a:r>
              <a:rPr lang="ru-RU" dirty="0" smtClean="0"/>
              <a:t>Проводится интенсивное обучение врачей гематологов и лаборантов из регионов</a:t>
            </a:r>
            <a:endParaRPr lang="en-US" dirty="0" smtClean="0"/>
          </a:p>
          <a:p>
            <a:r>
              <a:rPr lang="ru-RU" dirty="0" smtClean="0"/>
              <a:t>Организованы выезды в каждую из областей для встреч с врачами и пациентами, организации пациентских организаций, обучении технике самостоятельных внутривенных инъекций</a:t>
            </a:r>
          </a:p>
          <a:p>
            <a:r>
              <a:rPr lang="ru-RU" dirty="0" smtClean="0"/>
              <a:t>Продолжает обновляться регистр больных гемофилией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66" y="47259"/>
            <a:ext cx="8919622" cy="668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46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9" y="137592"/>
            <a:ext cx="8787279" cy="659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855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49" y="940526"/>
            <a:ext cx="8018961" cy="5236438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Постановление Президента Республики Узбекистан от 07.09.2019 г. N ПП-4440 "О мерах по дальнейшему улучшению медицинской и социальной помощи детям с редкими (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орфанными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) и другими наследственно-генетическими заболеваниями"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Бесплатное обеспечение детей с гемофилией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орфанными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лекарственными средствами (VIII, IX факторы свертывания крови) на основе Национального регистра.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39,8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сумов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из них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2020 году-7,0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сумов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693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26571"/>
            <a:ext cx="7886700" cy="585039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Принято постановление Президента «О мерах по развитию служб гематологии и трансфузиологии в Республике Узбекистан, а также дальнейшей поддержке лиц, страдающих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онкогематологическими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трудноизлечимыми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заболеваниями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(№ ПП–4592, 10.02.2020 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Постановлением утверждена Программа мер по развитию служб гематологии и трансфузиологии в Республике Узбекистан.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соответствии с Программой, уровень обеспеченности реагентами лабораторий медицинских учреждений для диагностики гематологических заболеваний будет повышен в 7,5 раза.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Также, уровень обеспеченности республиканских и региональных медицинских учреждений лекарственными средствами, необходимыми для лечения гематологических заболеваний будет повышен в 6 раз 2020 году и поэтапно – в последующие годы.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9406" cy="86834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Основной принцип ВФГ «Лечение для всех»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892971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548640"/>
            <a:ext cx="7448550" cy="901337"/>
          </a:xfrm>
        </p:spPr>
        <p:txBody>
          <a:bodyPr rtlCol="0">
            <a:normAutofit fontScale="90000"/>
          </a:bodyPr>
          <a:lstStyle/>
          <a:p>
            <a:pPr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Диагностика гемофилии и болезни Виллебранда :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2119745"/>
            <a:ext cx="6400800" cy="3757180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К</a:t>
            </a:r>
            <a:r>
              <a:rPr lang="ru-RU" sz="2800" b="1" dirty="0" smtClean="0">
                <a:latin typeface="Times New Roman" pitchFamily="18" charset="0"/>
              </a:rPr>
              <a:t>линико-биохимические: общий анализ крови, исследование </a:t>
            </a:r>
            <a:r>
              <a:rPr lang="ru-RU" sz="2800" b="1" dirty="0" smtClean="0">
                <a:latin typeface="Times New Roman" pitchFamily="18" charset="0"/>
              </a:rPr>
              <a:t>биохимические анализы, </a:t>
            </a:r>
            <a:r>
              <a:rPr lang="ru-RU" sz="2800" b="1" dirty="0" smtClean="0">
                <a:latin typeface="Times New Roman" pitchFamily="18" charset="0"/>
              </a:rPr>
              <a:t>белок, билирубин, </a:t>
            </a:r>
            <a:r>
              <a:rPr lang="ru-RU" sz="2800" b="1" dirty="0" smtClean="0">
                <a:latin typeface="Times New Roman" pitchFamily="18" charset="0"/>
              </a:rPr>
              <a:t>ферменты, </a:t>
            </a:r>
            <a:r>
              <a:rPr lang="ru-RU" b="1" dirty="0" smtClean="0">
                <a:latin typeface="Times New Roman" pitchFamily="18" charset="0"/>
              </a:rPr>
              <a:t>микроэлементов и </a:t>
            </a:r>
            <a:r>
              <a:rPr lang="ru-RU" sz="2800" b="1" dirty="0" smtClean="0">
                <a:latin typeface="Times New Roman" pitchFamily="18" charset="0"/>
              </a:rPr>
              <a:t>др.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</a:rPr>
              <a:t>коагулологические</a:t>
            </a:r>
            <a:r>
              <a:rPr lang="ru-RU" sz="2800" b="1" dirty="0" smtClean="0">
                <a:latin typeface="Times New Roman" pitchFamily="18" charset="0"/>
              </a:rPr>
              <a:t>: АЧТВ, ПТИ, ТВ, ФП, ФА, функции тромбоцитов и определение уровня </a:t>
            </a:r>
            <a:r>
              <a:rPr lang="en-US" sz="2800" b="1" dirty="0" smtClean="0">
                <a:latin typeface="Times New Roman" pitchFamily="18" charset="0"/>
              </a:rPr>
              <a:t>FVIII,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</a:rPr>
              <a:t>FIX</a:t>
            </a:r>
            <a:r>
              <a:rPr lang="ru-RU" sz="2800" b="1" dirty="0" smtClean="0">
                <a:latin typeface="Times New Roman" pitchFamily="18" charset="0"/>
              </a:rPr>
              <a:t> и ингибиторов к ним, фактор </a:t>
            </a:r>
            <a:r>
              <a:rPr lang="ru-RU" sz="2800" b="1" dirty="0" err="1" smtClean="0">
                <a:latin typeface="Times New Roman" pitchFamily="18" charset="0"/>
              </a:rPr>
              <a:t>Виллебранда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</a:rPr>
              <a:t> серологические: гепатит В,С, и ВИЧ.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</a:rPr>
              <a:t> ортопедические </a:t>
            </a:r>
            <a:endParaRPr lang="en-US" sz="2800" b="1" dirty="0" smtClean="0">
              <a:latin typeface="Times New Roman" pitchFamily="18" charset="0"/>
            </a:endParaRPr>
          </a:p>
          <a:p>
            <a:pPr marL="0" indent="0">
              <a:lnSpc>
                <a:spcPct val="90000"/>
              </a:lnSpc>
            </a:pPr>
            <a:r>
              <a:rPr lang="ru-RU" sz="2800" b="1" dirty="0" smtClean="0">
                <a:latin typeface="Times New Roman" pitchFamily="18" charset="0"/>
              </a:rPr>
              <a:t> рентгенологические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4589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190"/>
            <a:ext cx="9134412" cy="685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672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95" y="274638"/>
            <a:ext cx="8426544" cy="1143000"/>
          </a:xfrm>
        </p:spPr>
        <p:txBody>
          <a:bodyPr>
            <a:normAutofit/>
          </a:bodyPr>
          <a:lstStyle/>
          <a:p>
            <a:pPr algn="ctr"/>
            <a:r>
              <a:rPr lang="ru-RU" altLang="ja-JP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Данные по наследственным коагулопатиям в Узбекистане за </a:t>
            </a:r>
            <a:r>
              <a:rPr lang="ru-RU" altLang="ja-JP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2018-</a:t>
            </a:r>
            <a:r>
              <a:rPr lang="en-US" altLang="ja-JP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ja-JP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ja-JP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Было зарегистрировано 1853 больных с наследственными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коагулопатиями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них детей – 684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Гемофилия А-1551, гемофилия В-166, гемофилия С и др. коагулопатии-38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98 больных с болезнью Виллебранда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2019 году выявлено-Гемофилия А – 125, Гемофилия В- 45, болезнь Виллебранда- 45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Ингибиторов выявлено – 6 (2019-2020)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Всего ингибиторов – более 30 по Республике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433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пациентов в разрезе лет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75808887"/>
              </p:ext>
            </p:extLst>
          </p:nvPr>
        </p:nvGraphicFramePr>
        <p:xfrm>
          <a:off x="1" y="1653988"/>
          <a:ext cx="9143998" cy="49804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423"/>
                <a:gridCol w="516965"/>
                <a:gridCol w="431286"/>
                <a:gridCol w="346732"/>
                <a:gridCol w="483600"/>
                <a:gridCol w="464742"/>
                <a:gridCol w="431286"/>
                <a:gridCol w="437978"/>
                <a:gridCol w="520099"/>
                <a:gridCol w="507931"/>
                <a:gridCol w="419729"/>
                <a:gridCol w="492726"/>
                <a:gridCol w="467176"/>
                <a:gridCol w="456227"/>
                <a:gridCol w="405737"/>
                <a:gridCol w="346732"/>
                <a:gridCol w="428853"/>
                <a:gridCol w="519490"/>
                <a:gridCol w="431286"/>
              </a:tblGrid>
              <a:tr h="434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Гемофилия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Гемофилия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21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Болезнь Виллебранда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08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Гем 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0-4 года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5-13 лет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14-18лет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41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19-44 года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400" b="1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21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лет и старше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8" marR="59128" marT="0" marB="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86466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709" y="282389"/>
            <a:ext cx="8998291" cy="65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219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89038"/>
          </a:xfrm>
        </p:spPr>
        <p:txBody>
          <a:bodyPr/>
          <a:lstStyle/>
          <a:p>
            <a:pPr algn="ctr"/>
            <a:r>
              <a:rPr lang="ru-RU" sz="3600" b="1">
                <a:latin typeface="Times New Roman" pitchFamily="18" charset="0"/>
              </a:rPr>
              <a:t>Распределение больных </a:t>
            </a:r>
            <a:br>
              <a:rPr lang="ru-RU" sz="3600" b="1">
                <a:latin typeface="Times New Roman" pitchFamily="18" charset="0"/>
              </a:rPr>
            </a:br>
            <a:r>
              <a:rPr lang="ru-RU" sz="3600" b="1">
                <a:latin typeface="Times New Roman" pitchFamily="18" charset="0"/>
              </a:rPr>
              <a:t>по локализации геморрагий (%)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1462088" y="1793875"/>
            <a:ext cx="6889750" cy="4651375"/>
            <a:chOff x="1407" y="1293"/>
            <a:chExt cx="3856" cy="2870"/>
          </a:xfrm>
        </p:grpSpPr>
        <p:sp>
          <p:nvSpPr>
            <p:cNvPr id="34825" name="Freeform 9"/>
            <p:cNvSpPr>
              <a:spLocks/>
            </p:cNvSpPr>
            <p:nvPr/>
          </p:nvSpPr>
          <p:spPr bwMode="auto">
            <a:xfrm>
              <a:off x="2445" y="1551"/>
              <a:ext cx="529" cy="827"/>
            </a:xfrm>
            <a:custGeom>
              <a:avLst/>
              <a:gdLst/>
              <a:ahLst/>
              <a:cxnLst>
                <a:cxn ang="0">
                  <a:pos x="300" y="168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300" y="366"/>
                </a:cxn>
                <a:cxn ang="0">
                  <a:pos x="300" y="168"/>
                </a:cxn>
              </a:cxnLst>
              <a:rect l="0" t="0" r="r" b="b"/>
              <a:pathLst>
                <a:path w="300" h="366">
                  <a:moveTo>
                    <a:pt x="300" y="168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300" y="366"/>
                  </a:lnTo>
                  <a:lnTo>
                    <a:pt x="300" y="168"/>
                  </a:lnTo>
                  <a:close/>
                </a:path>
              </a:pathLst>
            </a:custGeom>
            <a:solidFill>
              <a:srgbClr val="808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auto">
            <a:xfrm>
              <a:off x="2445" y="1511"/>
              <a:ext cx="529" cy="420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24" y="12"/>
                </a:cxn>
                <a:cxn ang="0">
                  <a:pos x="36" y="12"/>
                </a:cxn>
                <a:cxn ang="0">
                  <a:pos x="60" y="12"/>
                </a:cxn>
                <a:cxn ang="0">
                  <a:pos x="84" y="6"/>
                </a:cxn>
                <a:cxn ang="0">
                  <a:pos x="96" y="6"/>
                </a:cxn>
                <a:cxn ang="0">
                  <a:pos x="120" y="6"/>
                </a:cxn>
                <a:cxn ang="0">
                  <a:pos x="144" y="6"/>
                </a:cxn>
                <a:cxn ang="0">
                  <a:pos x="156" y="0"/>
                </a:cxn>
                <a:cxn ang="0">
                  <a:pos x="180" y="0"/>
                </a:cxn>
                <a:cxn ang="0">
                  <a:pos x="204" y="0"/>
                </a:cxn>
                <a:cxn ang="0">
                  <a:pos x="216" y="0"/>
                </a:cxn>
                <a:cxn ang="0">
                  <a:pos x="240" y="0"/>
                </a:cxn>
                <a:cxn ang="0">
                  <a:pos x="264" y="0"/>
                </a:cxn>
                <a:cxn ang="0">
                  <a:pos x="276" y="0"/>
                </a:cxn>
                <a:cxn ang="0">
                  <a:pos x="300" y="0"/>
                </a:cxn>
                <a:cxn ang="0">
                  <a:pos x="300" y="186"/>
                </a:cxn>
                <a:cxn ang="0">
                  <a:pos x="0" y="18"/>
                </a:cxn>
              </a:cxnLst>
              <a:rect l="0" t="0" r="r" b="b"/>
              <a:pathLst>
                <a:path w="300" h="186">
                  <a:moveTo>
                    <a:pt x="0" y="18"/>
                  </a:moveTo>
                  <a:lnTo>
                    <a:pt x="24" y="12"/>
                  </a:lnTo>
                  <a:lnTo>
                    <a:pt x="36" y="12"/>
                  </a:lnTo>
                  <a:lnTo>
                    <a:pt x="60" y="12"/>
                  </a:lnTo>
                  <a:lnTo>
                    <a:pt x="84" y="6"/>
                  </a:lnTo>
                  <a:lnTo>
                    <a:pt x="96" y="6"/>
                  </a:lnTo>
                  <a:lnTo>
                    <a:pt x="120" y="6"/>
                  </a:lnTo>
                  <a:lnTo>
                    <a:pt x="144" y="6"/>
                  </a:lnTo>
                  <a:lnTo>
                    <a:pt x="156" y="0"/>
                  </a:lnTo>
                  <a:lnTo>
                    <a:pt x="180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40" y="0"/>
                  </a:lnTo>
                  <a:lnTo>
                    <a:pt x="264" y="0"/>
                  </a:lnTo>
                  <a:lnTo>
                    <a:pt x="276" y="0"/>
                  </a:lnTo>
                  <a:lnTo>
                    <a:pt x="300" y="0"/>
                  </a:lnTo>
                  <a:lnTo>
                    <a:pt x="300" y="18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auto">
            <a:xfrm>
              <a:off x="1937" y="1700"/>
              <a:ext cx="1037" cy="678"/>
            </a:xfrm>
            <a:custGeom>
              <a:avLst/>
              <a:gdLst/>
              <a:ahLst/>
              <a:cxnLst>
                <a:cxn ang="0">
                  <a:pos x="588" y="102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588" y="300"/>
                </a:cxn>
                <a:cxn ang="0">
                  <a:pos x="588" y="102"/>
                </a:cxn>
              </a:cxnLst>
              <a:rect l="0" t="0" r="r" b="b"/>
              <a:pathLst>
                <a:path w="588" h="300">
                  <a:moveTo>
                    <a:pt x="588" y="102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588" y="300"/>
                  </a:lnTo>
                  <a:lnTo>
                    <a:pt x="588" y="102"/>
                  </a:lnTo>
                  <a:close/>
                </a:path>
              </a:pathLst>
            </a:custGeom>
            <a:solidFill>
              <a:srgbClr val="1A4D33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/>
          </p:nvSpPr>
          <p:spPr bwMode="auto">
            <a:xfrm>
              <a:off x="1937" y="1551"/>
              <a:ext cx="1037" cy="380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12" y="60"/>
                </a:cxn>
                <a:cxn ang="0">
                  <a:pos x="24" y="54"/>
                </a:cxn>
                <a:cxn ang="0">
                  <a:pos x="36" y="48"/>
                </a:cxn>
                <a:cxn ang="0">
                  <a:pos x="54" y="42"/>
                </a:cxn>
                <a:cxn ang="0">
                  <a:pos x="72" y="42"/>
                </a:cxn>
                <a:cxn ang="0">
                  <a:pos x="78" y="36"/>
                </a:cxn>
                <a:cxn ang="0">
                  <a:pos x="96" y="30"/>
                </a:cxn>
                <a:cxn ang="0">
                  <a:pos x="114" y="30"/>
                </a:cxn>
                <a:cxn ang="0">
                  <a:pos x="132" y="24"/>
                </a:cxn>
                <a:cxn ang="0">
                  <a:pos x="144" y="24"/>
                </a:cxn>
                <a:cxn ang="0">
                  <a:pos x="162" y="18"/>
                </a:cxn>
                <a:cxn ang="0">
                  <a:pos x="180" y="12"/>
                </a:cxn>
                <a:cxn ang="0">
                  <a:pos x="192" y="12"/>
                </a:cxn>
                <a:cxn ang="0">
                  <a:pos x="210" y="6"/>
                </a:cxn>
                <a:cxn ang="0">
                  <a:pos x="234" y="6"/>
                </a:cxn>
                <a:cxn ang="0">
                  <a:pos x="258" y="0"/>
                </a:cxn>
                <a:cxn ang="0">
                  <a:pos x="264" y="0"/>
                </a:cxn>
                <a:cxn ang="0">
                  <a:pos x="288" y="0"/>
                </a:cxn>
                <a:cxn ang="0">
                  <a:pos x="588" y="168"/>
                </a:cxn>
                <a:cxn ang="0">
                  <a:pos x="0" y="60"/>
                </a:cxn>
              </a:cxnLst>
              <a:rect l="0" t="0" r="r" b="b"/>
              <a:pathLst>
                <a:path w="588" h="168">
                  <a:moveTo>
                    <a:pt x="0" y="60"/>
                  </a:moveTo>
                  <a:lnTo>
                    <a:pt x="12" y="60"/>
                  </a:lnTo>
                  <a:lnTo>
                    <a:pt x="24" y="54"/>
                  </a:lnTo>
                  <a:lnTo>
                    <a:pt x="36" y="48"/>
                  </a:lnTo>
                  <a:lnTo>
                    <a:pt x="54" y="42"/>
                  </a:lnTo>
                  <a:lnTo>
                    <a:pt x="72" y="42"/>
                  </a:lnTo>
                  <a:lnTo>
                    <a:pt x="78" y="36"/>
                  </a:lnTo>
                  <a:lnTo>
                    <a:pt x="96" y="30"/>
                  </a:lnTo>
                  <a:lnTo>
                    <a:pt x="114" y="30"/>
                  </a:lnTo>
                  <a:lnTo>
                    <a:pt x="132" y="24"/>
                  </a:lnTo>
                  <a:lnTo>
                    <a:pt x="144" y="24"/>
                  </a:lnTo>
                  <a:lnTo>
                    <a:pt x="162" y="18"/>
                  </a:lnTo>
                  <a:lnTo>
                    <a:pt x="180" y="12"/>
                  </a:lnTo>
                  <a:lnTo>
                    <a:pt x="192" y="12"/>
                  </a:lnTo>
                  <a:lnTo>
                    <a:pt x="210" y="6"/>
                  </a:lnTo>
                  <a:lnTo>
                    <a:pt x="234" y="6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88" y="0"/>
                  </a:lnTo>
                  <a:lnTo>
                    <a:pt x="588" y="168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339966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/>
          </p:nvSpPr>
          <p:spPr bwMode="auto">
            <a:xfrm>
              <a:off x="1725" y="1931"/>
              <a:ext cx="21" cy="528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6" y="30"/>
                </a:cxn>
                <a:cxn ang="0">
                  <a:pos x="6" y="2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0" y="204"/>
                </a:cxn>
                <a:cxn ang="0">
                  <a:pos x="0" y="210"/>
                </a:cxn>
                <a:cxn ang="0">
                  <a:pos x="0" y="210"/>
                </a:cxn>
                <a:cxn ang="0">
                  <a:pos x="6" y="222"/>
                </a:cxn>
                <a:cxn ang="0">
                  <a:pos x="6" y="228"/>
                </a:cxn>
                <a:cxn ang="0">
                  <a:pos x="12" y="234"/>
                </a:cxn>
                <a:cxn ang="0">
                  <a:pos x="12" y="36"/>
                </a:cxn>
              </a:cxnLst>
              <a:rect l="0" t="0" r="r" b="b"/>
              <a:pathLst>
                <a:path w="12" h="234">
                  <a:moveTo>
                    <a:pt x="12" y="36"/>
                  </a:moveTo>
                  <a:lnTo>
                    <a:pt x="6" y="30"/>
                  </a:lnTo>
                  <a:lnTo>
                    <a:pt x="6" y="2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0" y="204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6" y="222"/>
                  </a:lnTo>
                  <a:lnTo>
                    <a:pt x="6" y="228"/>
                  </a:lnTo>
                  <a:lnTo>
                    <a:pt x="12" y="234"/>
                  </a:lnTo>
                  <a:lnTo>
                    <a:pt x="12" y="36"/>
                  </a:lnTo>
                  <a:close/>
                </a:path>
              </a:pathLst>
            </a:custGeom>
            <a:solidFill>
              <a:srgbClr val="00008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14"/>
            <p:cNvSpPr>
              <a:spLocks/>
            </p:cNvSpPr>
            <p:nvPr/>
          </p:nvSpPr>
          <p:spPr bwMode="auto">
            <a:xfrm>
              <a:off x="1746" y="1931"/>
              <a:ext cx="1228" cy="528"/>
            </a:xfrm>
            <a:custGeom>
              <a:avLst/>
              <a:gdLst/>
              <a:ahLst/>
              <a:cxnLst>
                <a:cxn ang="0">
                  <a:pos x="696" y="0"/>
                </a:cxn>
                <a:cxn ang="0">
                  <a:pos x="0" y="36"/>
                </a:cxn>
                <a:cxn ang="0">
                  <a:pos x="0" y="234"/>
                </a:cxn>
                <a:cxn ang="0">
                  <a:pos x="696" y="198"/>
                </a:cxn>
                <a:cxn ang="0">
                  <a:pos x="696" y="0"/>
                </a:cxn>
              </a:cxnLst>
              <a:rect l="0" t="0" r="r" b="b"/>
              <a:pathLst>
                <a:path w="696" h="234">
                  <a:moveTo>
                    <a:pt x="696" y="0"/>
                  </a:moveTo>
                  <a:lnTo>
                    <a:pt x="0" y="36"/>
                  </a:lnTo>
                  <a:lnTo>
                    <a:pt x="0" y="234"/>
                  </a:lnTo>
                  <a:lnTo>
                    <a:pt x="696" y="198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00008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1" name="Freeform 15"/>
            <p:cNvSpPr>
              <a:spLocks/>
            </p:cNvSpPr>
            <p:nvPr/>
          </p:nvSpPr>
          <p:spPr bwMode="auto">
            <a:xfrm>
              <a:off x="1725" y="1687"/>
              <a:ext cx="1249" cy="325"/>
            </a:xfrm>
            <a:custGeom>
              <a:avLst/>
              <a:gdLst/>
              <a:ahLst/>
              <a:cxnLst>
                <a:cxn ang="0">
                  <a:pos x="12" y="144"/>
                </a:cxn>
                <a:cxn ang="0">
                  <a:pos x="6" y="138"/>
                </a:cxn>
                <a:cxn ang="0">
                  <a:pos x="6" y="132"/>
                </a:cxn>
                <a:cxn ang="0">
                  <a:pos x="0" y="12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08"/>
                </a:cxn>
                <a:cxn ang="0">
                  <a:pos x="0" y="102"/>
                </a:cxn>
                <a:cxn ang="0">
                  <a:pos x="0" y="96"/>
                </a:cxn>
                <a:cxn ang="0">
                  <a:pos x="0" y="90"/>
                </a:cxn>
                <a:cxn ang="0">
                  <a:pos x="6" y="78"/>
                </a:cxn>
                <a:cxn ang="0">
                  <a:pos x="12" y="72"/>
                </a:cxn>
                <a:cxn ang="0">
                  <a:pos x="12" y="66"/>
                </a:cxn>
                <a:cxn ang="0">
                  <a:pos x="18" y="66"/>
                </a:cxn>
                <a:cxn ang="0">
                  <a:pos x="24" y="60"/>
                </a:cxn>
                <a:cxn ang="0">
                  <a:pos x="30" y="54"/>
                </a:cxn>
                <a:cxn ang="0">
                  <a:pos x="36" y="48"/>
                </a:cxn>
                <a:cxn ang="0">
                  <a:pos x="48" y="42"/>
                </a:cxn>
                <a:cxn ang="0">
                  <a:pos x="54" y="36"/>
                </a:cxn>
                <a:cxn ang="0">
                  <a:pos x="66" y="30"/>
                </a:cxn>
                <a:cxn ang="0">
                  <a:pos x="78" y="24"/>
                </a:cxn>
                <a:cxn ang="0">
                  <a:pos x="84" y="18"/>
                </a:cxn>
                <a:cxn ang="0">
                  <a:pos x="96" y="12"/>
                </a:cxn>
                <a:cxn ang="0">
                  <a:pos x="108" y="6"/>
                </a:cxn>
                <a:cxn ang="0">
                  <a:pos x="120" y="0"/>
                </a:cxn>
                <a:cxn ang="0">
                  <a:pos x="708" y="108"/>
                </a:cxn>
                <a:cxn ang="0">
                  <a:pos x="12" y="144"/>
                </a:cxn>
              </a:cxnLst>
              <a:rect l="0" t="0" r="r" b="b"/>
              <a:pathLst>
                <a:path w="708" h="144">
                  <a:moveTo>
                    <a:pt x="12" y="144"/>
                  </a:moveTo>
                  <a:lnTo>
                    <a:pt x="6" y="138"/>
                  </a:lnTo>
                  <a:lnTo>
                    <a:pt x="6" y="132"/>
                  </a:lnTo>
                  <a:lnTo>
                    <a:pt x="0" y="12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8"/>
                  </a:lnTo>
                  <a:lnTo>
                    <a:pt x="0" y="102"/>
                  </a:lnTo>
                  <a:lnTo>
                    <a:pt x="0" y="96"/>
                  </a:lnTo>
                  <a:lnTo>
                    <a:pt x="0" y="90"/>
                  </a:lnTo>
                  <a:lnTo>
                    <a:pt x="6" y="78"/>
                  </a:lnTo>
                  <a:lnTo>
                    <a:pt x="12" y="72"/>
                  </a:lnTo>
                  <a:lnTo>
                    <a:pt x="12" y="66"/>
                  </a:lnTo>
                  <a:lnTo>
                    <a:pt x="18" y="66"/>
                  </a:lnTo>
                  <a:lnTo>
                    <a:pt x="24" y="60"/>
                  </a:lnTo>
                  <a:lnTo>
                    <a:pt x="30" y="54"/>
                  </a:lnTo>
                  <a:lnTo>
                    <a:pt x="36" y="48"/>
                  </a:lnTo>
                  <a:lnTo>
                    <a:pt x="48" y="42"/>
                  </a:lnTo>
                  <a:lnTo>
                    <a:pt x="54" y="36"/>
                  </a:lnTo>
                  <a:lnTo>
                    <a:pt x="66" y="30"/>
                  </a:lnTo>
                  <a:lnTo>
                    <a:pt x="78" y="24"/>
                  </a:lnTo>
                  <a:lnTo>
                    <a:pt x="84" y="18"/>
                  </a:lnTo>
                  <a:lnTo>
                    <a:pt x="96" y="12"/>
                  </a:lnTo>
                  <a:lnTo>
                    <a:pt x="108" y="6"/>
                  </a:lnTo>
                  <a:lnTo>
                    <a:pt x="120" y="0"/>
                  </a:lnTo>
                  <a:lnTo>
                    <a:pt x="708" y="108"/>
                  </a:lnTo>
                  <a:lnTo>
                    <a:pt x="12" y="144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2" name="Freeform 16"/>
            <p:cNvSpPr>
              <a:spLocks/>
            </p:cNvSpPr>
            <p:nvPr/>
          </p:nvSpPr>
          <p:spPr bwMode="auto">
            <a:xfrm>
              <a:off x="3831" y="1931"/>
              <a:ext cx="402" cy="745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228" y="6"/>
                </a:cxn>
                <a:cxn ang="0">
                  <a:pos x="222" y="12"/>
                </a:cxn>
                <a:cxn ang="0">
                  <a:pos x="222" y="18"/>
                </a:cxn>
                <a:cxn ang="0">
                  <a:pos x="222" y="24"/>
                </a:cxn>
                <a:cxn ang="0">
                  <a:pos x="216" y="30"/>
                </a:cxn>
                <a:cxn ang="0">
                  <a:pos x="210" y="36"/>
                </a:cxn>
                <a:cxn ang="0">
                  <a:pos x="204" y="42"/>
                </a:cxn>
                <a:cxn ang="0">
                  <a:pos x="198" y="48"/>
                </a:cxn>
                <a:cxn ang="0">
                  <a:pos x="192" y="54"/>
                </a:cxn>
                <a:cxn ang="0">
                  <a:pos x="186" y="60"/>
                </a:cxn>
                <a:cxn ang="0">
                  <a:pos x="174" y="66"/>
                </a:cxn>
                <a:cxn ang="0">
                  <a:pos x="168" y="72"/>
                </a:cxn>
                <a:cxn ang="0">
                  <a:pos x="162" y="78"/>
                </a:cxn>
                <a:cxn ang="0">
                  <a:pos x="150" y="84"/>
                </a:cxn>
                <a:cxn ang="0">
                  <a:pos x="138" y="90"/>
                </a:cxn>
                <a:cxn ang="0">
                  <a:pos x="126" y="96"/>
                </a:cxn>
                <a:cxn ang="0">
                  <a:pos x="114" y="102"/>
                </a:cxn>
                <a:cxn ang="0">
                  <a:pos x="96" y="108"/>
                </a:cxn>
                <a:cxn ang="0">
                  <a:pos x="84" y="108"/>
                </a:cxn>
                <a:cxn ang="0">
                  <a:pos x="66" y="114"/>
                </a:cxn>
                <a:cxn ang="0">
                  <a:pos x="54" y="120"/>
                </a:cxn>
                <a:cxn ang="0">
                  <a:pos x="36" y="126"/>
                </a:cxn>
                <a:cxn ang="0">
                  <a:pos x="18" y="132"/>
                </a:cxn>
                <a:cxn ang="0">
                  <a:pos x="0" y="132"/>
                </a:cxn>
                <a:cxn ang="0">
                  <a:pos x="0" y="330"/>
                </a:cxn>
                <a:cxn ang="0">
                  <a:pos x="18" y="330"/>
                </a:cxn>
                <a:cxn ang="0">
                  <a:pos x="36" y="324"/>
                </a:cxn>
                <a:cxn ang="0">
                  <a:pos x="54" y="318"/>
                </a:cxn>
                <a:cxn ang="0">
                  <a:pos x="66" y="312"/>
                </a:cxn>
                <a:cxn ang="0">
                  <a:pos x="84" y="306"/>
                </a:cxn>
                <a:cxn ang="0">
                  <a:pos x="96" y="306"/>
                </a:cxn>
                <a:cxn ang="0">
                  <a:pos x="114" y="300"/>
                </a:cxn>
                <a:cxn ang="0">
                  <a:pos x="126" y="294"/>
                </a:cxn>
                <a:cxn ang="0">
                  <a:pos x="138" y="288"/>
                </a:cxn>
                <a:cxn ang="0">
                  <a:pos x="150" y="282"/>
                </a:cxn>
                <a:cxn ang="0">
                  <a:pos x="162" y="276"/>
                </a:cxn>
                <a:cxn ang="0">
                  <a:pos x="168" y="270"/>
                </a:cxn>
                <a:cxn ang="0">
                  <a:pos x="174" y="264"/>
                </a:cxn>
                <a:cxn ang="0">
                  <a:pos x="186" y="258"/>
                </a:cxn>
                <a:cxn ang="0">
                  <a:pos x="192" y="252"/>
                </a:cxn>
                <a:cxn ang="0">
                  <a:pos x="198" y="246"/>
                </a:cxn>
                <a:cxn ang="0">
                  <a:pos x="204" y="240"/>
                </a:cxn>
                <a:cxn ang="0">
                  <a:pos x="210" y="234"/>
                </a:cxn>
                <a:cxn ang="0">
                  <a:pos x="216" y="228"/>
                </a:cxn>
                <a:cxn ang="0">
                  <a:pos x="222" y="222"/>
                </a:cxn>
                <a:cxn ang="0">
                  <a:pos x="222" y="216"/>
                </a:cxn>
                <a:cxn ang="0">
                  <a:pos x="222" y="210"/>
                </a:cxn>
                <a:cxn ang="0">
                  <a:pos x="228" y="204"/>
                </a:cxn>
                <a:cxn ang="0">
                  <a:pos x="228" y="198"/>
                </a:cxn>
                <a:cxn ang="0">
                  <a:pos x="228" y="0"/>
                </a:cxn>
              </a:cxnLst>
              <a:rect l="0" t="0" r="r" b="b"/>
              <a:pathLst>
                <a:path w="228" h="330">
                  <a:moveTo>
                    <a:pt x="228" y="0"/>
                  </a:moveTo>
                  <a:lnTo>
                    <a:pt x="228" y="6"/>
                  </a:lnTo>
                  <a:lnTo>
                    <a:pt x="222" y="12"/>
                  </a:lnTo>
                  <a:lnTo>
                    <a:pt x="222" y="18"/>
                  </a:lnTo>
                  <a:lnTo>
                    <a:pt x="222" y="24"/>
                  </a:lnTo>
                  <a:lnTo>
                    <a:pt x="216" y="30"/>
                  </a:lnTo>
                  <a:lnTo>
                    <a:pt x="210" y="36"/>
                  </a:lnTo>
                  <a:lnTo>
                    <a:pt x="204" y="42"/>
                  </a:lnTo>
                  <a:lnTo>
                    <a:pt x="198" y="48"/>
                  </a:lnTo>
                  <a:lnTo>
                    <a:pt x="192" y="54"/>
                  </a:lnTo>
                  <a:lnTo>
                    <a:pt x="186" y="60"/>
                  </a:lnTo>
                  <a:lnTo>
                    <a:pt x="174" y="66"/>
                  </a:lnTo>
                  <a:lnTo>
                    <a:pt x="168" y="72"/>
                  </a:lnTo>
                  <a:lnTo>
                    <a:pt x="162" y="78"/>
                  </a:lnTo>
                  <a:lnTo>
                    <a:pt x="150" y="84"/>
                  </a:lnTo>
                  <a:lnTo>
                    <a:pt x="138" y="90"/>
                  </a:lnTo>
                  <a:lnTo>
                    <a:pt x="126" y="96"/>
                  </a:lnTo>
                  <a:lnTo>
                    <a:pt x="114" y="102"/>
                  </a:lnTo>
                  <a:lnTo>
                    <a:pt x="96" y="108"/>
                  </a:lnTo>
                  <a:lnTo>
                    <a:pt x="84" y="108"/>
                  </a:lnTo>
                  <a:lnTo>
                    <a:pt x="66" y="114"/>
                  </a:lnTo>
                  <a:lnTo>
                    <a:pt x="54" y="120"/>
                  </a:lnTo>
                  <a:lnTo>
                    <a:pt x="36" y="126"/>
                  </a:lnTo>
                  <a:lnTo>
                    <a:pt x="18" y="132"/>
                  </a:lnTo>
                  <a:lnTo>
                    <a:pt x="0" y="132"/>
                  </a:lnTo>
                  <a:lnTo>
                    <a:pt x="0" y="330"/>
                  </a:lnTo>
                  <a:lnTo>
                    <a:pt x="18" y="330"/>
                  </a:lnTo>
                  <a:lnTo>
                    <a:pt x="36" y="324"/>
                  </a:lnTo>
                  <a:lnTo>
                    <a:pt x="54" y="318"/>
                  </a:lnTo>
                  <a:lnTo>
                    <a:pt x="66" y="312"/>
                  </a:lnTo>
                  <a:lnTo>
                    <a:pt x="84" y="306"/>
                  </a:lnTo>
                  <a:lnTo>
                    <a:pt x="96" y="306"/>
                  </a:lnTo>
                  <a:lnTo>
                    <a:pt x="114" y="300"/>
                  </a:lnTo>
                  <a:lnTo>
                    <a:pt x="126" y="294"/>
                  </a:lnTo>
                  <a:lnTo>
                    <a:pt x="138" y="288"/>
                  </a:lnTo>
                  <a:lnTo>
                    <a:pt x="150" y="282"/>
                  </a:lnTo>
                  <a:lnTo>
                    <a:pt x="162" y="276"/>
                  </a:lnTo>
                  <a:lnTo>
                    <a:pt x="168" y="270"/>
                  </a:lnTo>
                  <a:lnTo>
                    <a:pt x="174" y="264"/>
                  </a:lnTo>
                  <a:lnTo>
                    <a:pt x="186" y="258"/>
                  </a:lnTo>
                  <a:lnTo>
                    <a:pt x="192" y="252"/>
                  </a:lnTo>
                  <a:lnTo>
                    <a:pt x="198" y="246"/>
                  </a:lnTo>
                  <a:lnTo>
                    <a:pt x="204" y="240"/>
                  </a:lnTo>
                  <a:lnTo>
                    <a:pt x="210" y="234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2" y="216"/>
                  </a:lnTo>
                  <a:lnTo>
                    <a:pt x="222" y="210"/>
                  </a:lnTo>
                  <a:lnTo>
                    <a:pt x="228" y="204"/>
                  </a:lnTo>
                  <a:lnTo>
                    <a:pt x="228" y="198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3" name="Freeform 17"/>
            <p:cNvSpPr>
              <a:spLocks/>
            </p:cNvSpPr>
            <p:nvPr/>
          </p:nvSpPr>
          <p:spPr bwMode="auto">
            <a:xfrm>
              <a:off x="2974" y="1931"/>
              <a:ext cx="857" cy="7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" y="132"/>
                </a:cxn>
                <a:cxn ang="0">
                  <a:pos x="486" y="330"/>
                </a:cxn>
                <a:cxn ang="0">
                  <a:pos x="0" y="198"/>
                </a:cxn>
                <a:cxn ang="0">
                  <a:pos x="0" y="0"/>
                </a:cxn>
              </a:cxnLst>
              <a:rect l="0" t="0" r="r" b="b"/>
              <a:pathLst>
                <a:path w="486" h="330">
                  <a:moveTo>
                    <a:pt x="0" y="0"/>
                  </a:moveTo>
                  <a:lnTo>
                    <a:pt x="486" y="132"/>
                  </a:lnTo>
                  <a:lnTo>
                    <a:pt x="486" y="330"/>
                  </a:lnTo>
                  <a:lnTo>
                    <a:pt x="0" y="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4" name="Freeform 18"/>
            <p:cNvSpPr>
              <a:spLocks/>
            </p:cNvSpPr>
            <p:nvPr/>
          </p:nvSpPr>
          <p:spPr bwMode="auto">
            <a:xfrm>
              <a:off x="2974" y="1511"/>
              <a:ext cx="1259" cy="7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78" y="0"/>
                </a:cxn>
                <a:cxn ang="0">
                  <a:pos x="126" y="0"/>
                </a:cxn>
                <a:cxn ang="0">
                  <a:pos x="174" y="6"/>
                </a:cxn>
                <a:cxn ang="0">
                  <a:pos x="222" y="6"/>
                </a:cxn>
                <a:cxn ang="0">
                  <a:pos x="270" y="12"/>
                </a:cxn>
                <a:cxn ang="0">
                  <a:pos x="312" y="18"/>
                </a:cxn>
                <a:cxn ang="0">
                  <a:pos x="360" y="24"/>
                </a:cxn>
                <a:cxn ang="0">
                  <a:pos x="402" y="30"/>
                </a:cxn>
                <a:cxn ang="0">
                  <a:pos x="438" y="36"/>
                </a:cxn>
                <a:cxn ang="0">
                  <a:pos x="480" y="48"/>
                </a:cxn>
                <a:cxn ang="0">
                  <a:pos x="510" y="54"/>
                </a:cxn>
                <a:cxn ang="0">
                  <a:pos x="546" y="66"/>
                </a:cxn>
                <a:cxn ang="0">
                  <a:pos x="576" y="78"/>
                </a:cxn>
                <a:cxn ang="0">
                  <a:pos x="606" y="84"/>
                </a:cxn>
                <a:cxn ang="0">
                  <a:pos x="630" y="96"/>
                </a:cxn>
                <a:cxn ang="0">
                  <a:pos x="654" y="108"/>
                </a:cxn>
                <a:cxn ang="0">
                  <a:pos x="666" y="120"/>
                </a:cxn>
                <a:cxn ang="0">
                  <a:pos x="684" y="132"/>
                </a:cxn>
                <a:cxn ang="0">
                  <a:pos x="696" y="144"/>
                </a:cxn>
                <a:cxn ang="0">
                  <a:pos x="702" y="156"/>
                </a:cxn>
                <a:cxn ang="0">
                  <a:pos x="708" y="168"/>
                </a:cxn>
                <a:cxn ang="0">
                  <a:pos x="714" y="180"/>
                </a:cxn>
                <a:cxn ang="0">
                  <a:pos x="714" y="192"/>
                </a:cxn>
                <a:cxn ang="0">
                  <a:pos x="708" y="210"/>
                </a:cxn>
                <a:cxn ang="0">
                  <a:pos x="702" y="222"/>
                </a:cxn>
                <a:cxn ang="0">
                  <a:pos x="690" y="234"/>
                </a:cxn>
                <a:cxn ang="0">
                  <a:pos x="672" y="246"/>
                </a:cxn>
                <a:cxn ang="0">
                  <a:pos x="654" y="258"/>
                </a:cxn>
                <a:cxn ang="0">
                  <a:pos x="636" y="270"/>
                </a:cxn>
                <a:cxn ang="0">
                  <a:pos x="612" y="282"/>
                </a:cxn>
                <a:cxn ang="0">
                  <a:pos x="582" y="294"/>
                </a:cxn>
                <a:cxn ang="0">
                  <a:pos x="552" y="300"/>
                </a:cxn>
                <a:cxn ang="0">
                  <a:pos x="522" y="312"/>
                </a:cxn>
                <a:cxn ang="0">
                  <a:pos x="486" y="318"/>
                </a:cxn>
                <a:cxn ang="0">
                  <a:pos x="0" y="0"/>
                </a:cxn>
              </a:cxnLst>
              <a:rect l="0" t="0" r="r" b="b"/>
              <a:pathLst>
                <a:path w="714" h="318">
                  <a:moveTo>
                    <a:pt x="0" y="0"/>
                  </a:moveTo>
                  <a:lnTo>
                    <a:pt x="24" y="0"/>
                  </a:lnTo>
                  <a:lnTo>
                    <a:pt x="54" y="0"/>
                  </a:lnTo>
                  <a:lnTo>
                    <a:pt x="78" y="0"/>
                  </a:lnTo>
                  <a:lnTo>
                    <a:pt x="102" y="0"/>
                  </a:lnTo>
                  <a:lnTo>
                    <a:pt x="126" y="0"/>
                  </a:lnTo>
                  <a:lnTo>
                    <a:pt x="150" y="0"/>
                  </a:lnTo>
                  <a:lnTo>
                    <a:pt x="174" y="6"/>
                  </a:lnTo>
                  <a:lnTo>
                    <a:pt x="198" y="6"/>
                  </a:lnTo>
                  <a:lnTo>
                    <a:pt x="222" y="6"/>
                  </a:lnTo>
                  <a:lnTo>
                    <a:pt x="246" y="12"/>
                  </a:lnTo>
                  <a:lnTo>
                    <a:pt x="270" y="12"/>
                  </a:lnTo>
                  <a:lnTo>
                    <a:pt x="288" y="12"/>
                  </a:lnTo>
                  <a:lnTo>
                    <a:pt x="312" y="18"/>
                  </a:lnTo>
                  <a:lnTo>
                    <a:pt x="336" y="18"/>
                  </a:lnTo>
                  <a:lnTo>
                    <a:pt x="360" y="24"/>
                  </a:lnTo>
                  <a:lnTo>
                    <a:pt x="378" y="24"/>
                  </a:lnTo>
                  <a:lnTo>
                    <a:pt x="402" y="30"/>
                  </a:lnTo>
                  <a:lnTo>
                    <a:pt x="420" y="36"/>
                  </a:lnTo>
                  <a:lnTo>
                    <a:pt x="438" y="36"/>
                  </a:lnTo>
                  <a:lnTo>
                    <a:pt x="456" y="42"/>
                  </a:lnTo>
                  <a:lnTo>
                    <a:pt x="480" y="48"/>
                  </a:lnTo>
                  <a:lnTo>
                    <a:pt x="498" y="48"/>
                  </a:lnTo>
                  <a:lnTo>
                    <a:pt x="510" y="54"/>
                  </a:lnTo>
                  <a:lnTo>
                    <a:pt x="528" y="60"/>
                  </a:lnTo>
                  <a:lnTo>
                    <a:pt x="546" y="66"/>
                  </a:lnTo>
                  <a:lnTo>
                    <a:pt x="564" y="72"/>
                  </a:lnTo>
                  <a:lnTo>
                    <a:pt x="576" y="78"/>
                  </a:lnTo>
                  <a:lnTo>
                    <a:pt x="588" y="78"/>
                  </a:lnTo>
                  <a:lnTo>
                    <a:pt x="606" y="84"/>
                  </a:lnTo>
                  <a:lnTo>
                    <a:pt x="618" y="90"/>
                  </a:lnTo>
                  <a:lnTo>
                    <a:pt x="630" y="96"/>
                  </a:lnTo>
                  <a:lnTo>
                    <a:pt x="642" y="102"/>
                  </a:lnTo>
                  <a:lnTo>
                    <a:pt x="654" y="108"/>
                  </a:lnTo>
                  <a:lnTo>
                    <a:pt x="660" y="114"/>
                  </a:lnTo>
                  <a:lnTo>
                    <a:pt x="666" y="120"/>
                  </a:lnTo>
                  <a:lnTo>
                    <a:pt x="672" y="126"/>
                  </a:lnTo>
                  <a:lnTo>
                    <a:pt x="684" y="132"/>
                  </a:lnTo>
                  <a:lnTo>
                    <a:pt x="690" y="138"/>
                  </a:lnTo>
                  <a:lnTo>
                    <a:pt x="696" y="144"/>
                  </a:lnTo>
                  <a:lnTo>
                    <a:pt x="702" y="150"/>
                  </a:lnTo>
                  <a:lnTo>
                    <a:pt x="702" y="156"/>
                  </a:lnTo>
                  <a:lnTo>
                    <a:pt x="708" y="162"/>
                  </a:lnTo>
                  <a:lnTo>
                    <a:pt x="708" y="168"/>
                  </a:lnTo>
                  <a:lnTo>
                    <a:pt x="714" y="174"/>
                  </a:lnTo>
                  <a:lnTo>
                    <a:pt x="714" y="180"/>
                  </a:lnTo>
                  <a:lnTo>
                    <a:pt x="714" y="186"/>
                  </a:lnTo>
                  <a:lnTo>
                    <a:pt x="714" y="192"/>
                  </a:lnTo>
                  <a:lnTo>
                    <a:pt x="708" y="198"/>
                  </a:lnTo>
                  <a:lnTo>
                    <a:pt x="708" y="210"/>
                  </a:lnTo>
                  <a:lnTo>
                    <a:pt x="702" y="216"/>
                  </a:lnTo>
                  <a:lnTo>
                    <a:pt x="702" y="222"/>
                  </a:lnTo>
                  <a:lnTo>
                    <a:pt x="696" y="228"/>
                  </a:lnTo>
                  <a:lnTo>
                    <a:pt x="690" y="234"/>
                  </a:lnTo>
                  <a:lnTo>
                    <a:pt x="684" y="240"/>
                  </a:lnTo>
                  <a:lnTo>
                    <a:pt x="672" y="246"/>
                  </a:lnTo>
                  <a:lnTo>
                    <a:pt x="666" y="252"/>
                  </a:lnTo>
                  <a:lnTo>
                    <a:pt x="654" y="258"/>
                  </a:lnTo>
                  <a:lnTo>
                    <a:pt x="648" y="264"/>
                  </a:lnTo>
                  <a:lnTo>
                    <a:pt x="636" y="270"/>
                  </a:lnTo>
                  <a:lnTo>
                    <a:pt x="624" y="276"/>
                  </a:lnTo>
                  <a:lnTo>
                    <a:pt x="612" y="282"/>
                  </a:lnTo>
                  <a:lnTo>
                    <a:pt x="600" y="288"/>
                  </a:lnTo>
                  <a:lnTo>
                    <a:pt x="582" y="294"/>
                  </a:lnTo>
                  <a:lnTo>
                    <a:pt x="570" y="294"/>
                  </a:lnTo>
                  <a:lnTo>
                    <a:pt x="552" y="300"/>
                  </a:lnTo>
                  <a:lnTo>
                    <a:pt x="540" y="306"/>
                  </a:lnTo>
                  <a:lnTo>
                    <a:pt x="522" y="312"/>
                  </a:lnTo>
                  <a:lnTo>
                    <a:pt x="504" y="318"/>
                  </a:lnTo>
                  <a:lnTo>
                    <a:pt x="486" y="318"/>
                  </a:lnTo>
                  <a:lnTo>
                    <a:pt x="0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5" name="Freeform 19"/>
            <p:cNvSpPr>
              <a:spLocks/>
            </p:cNvSpPr>
            <p:nvPr/>
          </p:nvSpPr>
          <p:spPr bwMode="auto">
            <a:xfrm>
              <a:off x="1746" y="2012"/>
              <a:ext cx="2085" cy="786"/>
            </a:xfrm>
            <a:custGeom>
              <a:avLst/>
              <a:gdLst/>
              <a:ahLst/>
              <a:cxnLst>
                <a:cxn ang="0">
                  <a:pos x="1146" y="108"/>
                </a:cxn>
                <a:cxn ang="0">
                  <a:pos x="1086" y="120"/>
                </a:cxn>
                <a:cxn ang="0">
                  <a:pos x="1032" y="126"/>
                </a:cxn>
                <a:cxn ang="0">
                  <a:pos x="966" y="132"/>
                </a:cxn>
                <a:cxn ang="0">
                  <a:pos x="894" y="144"/>
                </a:cxn>
                <a:cxn ang="0">
                  <a:pos x="822" y="144"/>
                </a:cxn>
                <a:cxn ang="0">
                  <a:pos x="750" y="150"/>
                </a:cxn>
                <a:cxn ang="0">
                  <a:pos x="672" y="150"/>
                </a:cxn>
                <a:cxn ang="0">
                  <a:pos x="612" y="150"/>
                </a:cxn>
                <a:cxn ang="0">
                  <a:pos x="540" y="144"/>
                </a:cxn>
                <a:cxn ang="0">
                  <a:pos x="468" y="138"/>
                </a:cxn>
                <a:cxn ang="0">
                  <a:pos x="396" y="132"/>
                </a:cxn>
                <a:cxn ang="0">
                  <a:pos x="330" y="120"/>
                </a:cxn>
                <a:cxn ang="0">
                  <a:pos x="282" y="114"/>
                </a:cxn>
                <a:cxn ang="0">
                  <a:pos x="222" y="102"/>
                </a:cxn>
                <a:cxn ang="0">
                  <a:pos x="168" y="84"/>
                </a:cxn>
                <a:cxn ang="0">
                  <a:pos x="120" y="72"/>
                </a:cxn>
                <a:cxn ang="0">
                  <a:pos x="84" y="54"/>
                </a:cxn>
                <a:cxn ang="0">
                  <a:pos x="54" y="42"/>
                </a:cxn>
                <a:cxn ang="0">
                  <a:pos x="24" y="24"/>
                </a:cxn>
                <a:cxn ang="0">
                  <a:pos x="6" y="6"/>
                </a:cxn>
                <a:cxn ang="0">
                  <a:pos x="6" y="204"/>
                </a:cxn>
                <a:cxn ang="0">
                  <a:pos x="24" y="222"/>
                </a:cxn>
                <a:cxn ang="0">
                  <a:pos x="54" y="240"/>
                </a:cxn>
                <a:cxn ang="0">
                  <a:pos x="84" y="252"/>
                </a:cxn>
                <a:cxn ang="0">
                  <a:pos x="120" y="270"/>
                </a:cxn>
                <a:cxn ang="0">
                  <a:pos x="168" y="282"/>
                </a:cxn>
                <a:cxn ang="0">
                  <a:pos x="222" y="300"/>
                </a:cxn>
                <a:cxn ang="0">
                  <a:pos x="282" y="312"/>
                </a:cxn>
                <a:cxn ang="0">
                  <a:pos x="330" y="318"/>
                </a:cxn>
                <a:cxn ang="0">
                  <a:pos x="396" y="330"/>
                </a:cxn>
                <a:cxn ang="0">
                  <a:pos x="468" y="336"/>
                </a:cxn>
                <a:cxn ang="0">
                  <a:pos x="540" y="342"/>
                </a:cxn>
                <a:cxn ang="0">
                  <a:pos x="612" y="348"/>
                </a:cxn>
                <a:cxn ang="0">
                  <a:pos x="672" y="348"/>
                </a:cxn>
                <a:cxn ang="0">
                  <a:pos x="750" y="348"/>
                </a:cxn>
                <a:cxn ang="0">
                  <a:pos x="822" y="342"/>
                </a:cxn>
                <a:cxn ang="0">
                  <a:pos x="894" y="342"/>
                </a:cxn>
                <a:cxn ang="0">
                  <a:pos x="966" y="330"/>
                </a:cxn>
                <a:cxn ang="0">
                  <a:pos x="1032" y="324"/>
                </a:cxn>
                <a:cxn ang="0">
                  <a:pos x="1086" y="318"/>
                </a:cxn>
                <a:cxn ang="0">
                  <a:pos x="1146" y="306"/>
                </a:cxn>
                <a:cxn ang="0">
                  <a:pos x="1182" y="96"/>
                </a:cxn>
              </a:cxnLst>
              <a:rect l="0" t="0" r="r" b="b"/>
              <a:pathLst>
                <a:path w="1182" h="348">
                  <a:moveTo>
                    <a:pt x="1182" y="96"/>
                  </a:moveTo>
                  <a:lnTo>
                    <a:pt x="1164" y="102"/>
                  </a:lnTo>
                  <a:lnTo>
                    <a:pt x="1146" y="108"/>
                  </a:lnTo>
                  <a:lnTo>
                    <a:pt x="1128" y="114"/>
                  </a:lnTo>
                  <a:lnTo>
                    <a:pt x="1104" y="114"/>
                  </a:lnTo>
                  <a:lnTo>
                    <a:pt x="1086" y="120"/>
                  </a:lnTo>
                  <a:lnTo>
                    <a:pt x="1062" y="120"/>
                  </a:lnTo>
                  <a:lnTo>
                    <a:pt x="1044" y="126"/>
                  </a:lnTo>
                  <a:lnTo>
                    <a:pt x="1032" y="126"/>
                  </a:lnTo>
                  <a:lnTo>
                    <a:pt x="1008" y="132"/>
                  </a:lnTo>
                  <a:lnTo>
                    <a:pt x="984" y="132"/>
                  </a:lnTo>
                  <a:lnTo>
                    <a:pt x="966" y="132"/>
                  </a:lnTo>
                  <a:lnTo>
                    <a:pt x="942" y="138"/>
                  </a:lnTo>
                  <a:lnTo>
                    <a:pt x="918" y="138"/>
                  </a:lnTo>
                  <a:lnTo>
                    <a:pt x="894" y="144"/>
                  </a:lnTo>
                  <a:lnTo>
                    <a:pt x="870" y="144"/>
                  </a:lnTo>
                  <a:lnTo>
                    <a:pt x="846" y="144"/>
                  </a:lnTo>
                  <a:lnTo>
                    <a:pt x="822" y="144"/>
                  </a:lnTo>
                  <a:lnTo>
                    <a:pt x="798" y="144"/>
                  </a:lnTo>
                  <a:lnTo>
                    <a:pt x="774" y="150"/>
                  </a:lnTo>
                  <a:lnTo>
                    <a:pt x="750" y="150"/>
                  </a:lnTo>
                  <a:lnTo>
                    <a:pt x="720" y="150"/>
                  </a:lnTo>
                  <a:lnTo>
                    <a:pt x="696" y="150"/>
                  </a:lnTo>
                  <a:lnTo>
                    <a:pt x="672" y="150"/>
                  </a:lnTo>
                  <a:lnTo>
                    <a:pt x="660" y="150"/>
                  </a:lnTo>
                  <a:lnTo>
                    <a:pt x="636" y="150"/>
                  </a:lnTo>
                  <a:lnTo>
                    <a:pt x="612" y="150"/>
                  </a:lnTo>
                  <a:lnTo>
                    <a:pt x="588" y="144"/>
                  </a:lnTo>
                  <a:lnTo>
                    <a:pt x="564" y="144"/>
                  </a:lnTo>
                  <a:lnTo>
                    <a:pt x="540" y="144"/>
                  </a:lnTo>
                  <a:lnTo>
                    <a:pt x="516" y="144"/>
                  </a:lnTo>
                  <a:lnTo>
                    <a:pt x="492" y="138"/>
                  </a:lnTo>
                  <a:lnTo>
                    <a:pt x="468" y="138"/>
                  </a:lnTo>
                  <a:lnTo>
                    <a:pt x="444" y="138"/>
                  </a:lnTo>
                  <a:lnTo>
                    <a:pt x="420" y="132"/>
                  </a:lnTo>
                  <a:lnTo>
                    <a:pt x="396" y="132"/>
                  </a:lnTo>
                  <a:lnTo>
                    <a:pt x="372" y="126"/>
                  </a:lnTo>
                  <a:lnTo>
                    <a:pt x="354" y="126"/>
                  </a:lnTo>
                  <a:lnTo>
                    <a:pt x="330" y="120"/>
                  </a:lnTo>
                  <a:lnTo>
                    <a:pt x="312" y="120"/>
                  </a:lnTo>
                  <a:lnTo>
                    <a:pt x="300" y="114"/>
                  </a:lnTo>
                  <a:lnTo>
                    <a:pt x="282" y="114"/>
                  </a:lnTo>
                  <a:lnTo>
                    <a:pt x="258" y="108"/>
                  </a:lnTo>
                  <a:lnTo>
                    <a:pt x="240" y="102"/>
                  </a:lnTo>
                  <a:lnTo>
                    <a:pt x="222" y="102"/>
                  </a:lnTo>
                  <a:lnTo>
                    <a:pt x="204" y="96"/>
                  </a:lnTo>
                  <a:lnTo>
                    <a:pt x="186" y="90"/>
                  </a:lnTo>
                  <a:lnTo>
                    <a:pt x="168" y="84"/>
                  </a:lnTo>
                  <a:lnTo>
                    <a:pt x="150" y="84"/>
                  </a:lnTo>
                  <a:lnTo>
                    <a:pt x="138" y="78"/>
                  </a:lnTo>
                  <a:lnTo>
                    <a:pt x="120" y="72"/>
                  </a:lnTo>
                  <a:lnTo>
                    <a:pt x="108" y="66"/>
                  </a:lnTo>
                  <a:lnTo>
                    <a:pt x="96" y="60"/>
                  </a:lnTo>
                  <a:lnTo>
                    <a:pt x="84" y="54"/>
                  </a:lnTo>
                  <a:lnTo>
                    <a:pt x="72" y="48"/>
                  </a:lnTo>
                  <a:lnTo>
                    <a:pt x="60" y="42"/>
                  </a:lnTo>
                  <a:lnTo>
                    <a:pt x="54" y="42"/>
                  </a:lnTo>
                  <a:lnTo>
                    <a:pt x="42" y="36"/>
                  </a:lnTo>
                  <a:lnTo>
                    <a:pt x="36" y="30"/>
                  </a:lnTo>
                  <a:lnTo>
                    <a:pt x="24" y="24"/>
                  </a:lnTo>
                  <a:lnTo>
                    <a:pt x="18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12" y="210"/>
                  </a:lnTo>
                  <a:lnTo>
                    <a:pt x="18" y="216"/>
                  </a:lnTo>
                  <a:lnTo>
                    <a:pt x="24" y="222"/>
                  </a:lnTo>
                  <a:lnTo>
                    <a:pt x="36" y="228"/>
                  </a:lnTo>
                  <a:lnTo>
                    <a:pt x="42" y="234"/>
                  </a:lnTo>
                  <a:lnTo>
                    <a:pt x="54" y="240"/>
                  </a:lnTo>
                  <a:lnTo>
                    <a:pt x="60" y="240"/>
                  </a:lnTo>
                  <a:lnTo>
                    <a:pt x="72" y="246"/>
                  </a:lnTo>
                  <a:lnTo>
                    <a:pt x="84" y="252"/>
                  </a:lnTo>
                  <a:lnTo>
                    <a:pt x="96" y="258"/>
                  </a:lnTo>
                  <a:lnTo>
                    <a:pt x="108" y="264"/>
                  </a:lnTo>
                  <a:lnTo>
                    <a:pt x="120" y="270"/>
                  </a:lnTo>
                  <a:lnTo>
                    <a:pt x="138" y="276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8"/>
                  </a:lnTo>
                  <a:lnTo>
                    <a:pt x="204" y="294"/>
                  </a:lnTo>
                  <a:lnTo>
                    <a:pt x="222" y="300"/>
                  </a:lnTo>
                  <a:lnTo>
                    <a:pt x="240" y="300"/>
                  </a:lnTo>
                  <a:lnTo>
                    <a:pt x="258" y="306"/>
                  </a:lnTo>
                  <a:lnTo>
                    <a:pt x="282" y="312"/>
                  </a:lnTo>
                  <a:lnTo>
                    <a:pt x="300" y="312"/>
                  </a:lnTo>
                  <a:lnTo>
                    <a:pt x="312" y="318"/>
                  </a:lnTo>
                  <a:lnTo>
                    <a:pt x="330" y="318"/>
                  </a:lnTo>
                  <a:lnTo>
                    <a:pt x="354" y="324"/>
                  </a:lnTo>
                  <a:lnTo>
                    <a:pt x="372" y="324"/>
                  </a:lnTo>
                  <a:lnTo>
                    <a:pt x="396" y="330"/>
                  </a:lnTo>
                  <a:lnTo>
                    <a:pt x="420" y="330"/>
                  </a:lnTo>
                  <a:lnTo>
                    <a:pt x="444" y="336"/>
                  </a:lnTo>
                  <a:lnTo>
                    <a:pt x="468" y="336"/>
                  </a:lnTo>
                  <a:lnTo>
                    <a:pt x="492" y="336"/>
                  </a:lnTo>
                  <a:lnTo>
                    <a:pt x="516" y="342"/>
                  </a:lnTo>
                  <a:lnTo>
                    <a:pt x="540" y="342"/>
                  </a:lnTo>
                  <a:lnTo>
                    <a:pt x="564" y="342"/>
                  </a:lnTo>
                  <a:lnTo>
                    <a:pt x="588" y="342"/>
                  </a:lnTo>
                  <a:lnTo>
                    <a:pt x="612" y="348"/>
                  </a:lnTo>
                  <a:lnTo>
                    <a:pt x="636" y="348"/>
                  </a:lnTo>
                  <a:lnTo>
                    <a:pt x="660" y="348"/>
                  </a:lnTo>
                  <a:lnTo>
                    <a:pt x="672" y="348"/>
                  </a:lnTo>
                  <a:lnTo>
                    <a:pt x="696" y="348"/>
                  </a:lnTo>
                  <a:lnTo>
                    <a:pt x="720" y="348"/>
                  </a:lnTo>
                  <a:lnTo>
                    <a:pt x="750" y="348"/>
                  </a:lnTo>
                  <a:lnTo>
                    <a:pt x="774" y="348"/>
                  </a:lnTo>
                  <a:lnTo>
                    <a:pt x="798" y="342"/>
                  </a:lnTo>
                  <a:lnTo>
                    <a:pt x="822" y="342"/>
                  </a:lnTo>
                  <a:lnTo>
                    <a:pt x="846" y="342"/>
                  </a:lnTo>
                  <a:lnTo>
                    <a:pt x="870" y="342"/>
                  </a:lnTo>
                  <a:lnTo>
                    <a:pt x="894" y="342"/>
                  </a:lnTo>
                  <a:lnTo>
                    <a:pt x="918" y="336"/>
                  </a:lnTo>
                  <a:lnTo>
                    <a:pt x="942" y="336"/>
                  </a:lnTo>
                  <a:lnTo>
                    <a:pt x="966" y="330"/>
                  </a:lnTo>
                  <a:lnTo>
                    <a:pt x="984" y="330"/>
                  </a:lnTo>
                  <a:lnTo>
                    <a:pt x="1008" y="330"/>
                  </a:lnTo>
                  <a:lnTo>
                    <a:pt x="1032" y="324"/>
                  </a:lnTo>
                  <a:lnTo>
                    <a:pt x="1044" y="324"/>
                  </a:lnTo>
                  <a:lnTo>
                    <a:pt x="1062" y="318"/>
                  </a:lnTo>
                  <a:lnTo>
                    <a:pt x="1086" y="318"/>
                  </a:lnTo>
                  <a:lnTo>
                    <a:pt x="1104" y="312"/>
                  </a:lnTo>
                  <a:lnTo>
                    <a:pt x="1128" y="312"/>
                  </a:lnTo>
                  <a:lnTo>
                    <a:pt x="1146" y="306"/>
                  </a:lnTo>
                  <a:lnTo>
                    <a:pt x="1164" y="300"/>
                  </a:lnTo>
                  <a:lnTo>
                    <a:pt x="1182" y="294"/>
                  </a:lnTo>
                  <a:lnTo>
                    <a:pt x="1182" y="96"/>
                  </a:lnTo>
                  <a:close/>
                </a:path>
              </a:pathLst>
            </a:custGeom>
            <a:solidFill>
              <a:srgbClr val="80404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6" name="Freeform 20"/>
            <p:cNvSpPr>
              <a:spLocks/>
            </p:cNvSpPr>
            <p:nvPr/>
          </p:nvSpPr>
          <p:spPr bwMode="auto">
            <a:xfrm>
              <a:off x="1746" y="1931"/>
              <a:ext cx="2085" cy="420"/>
            </a:xfrm>
            <a:custGeom>
              <a:avLst/>
              <a:gdLst/>
              <a:ahLst/>
              <a:cxnLst>
                <a:cxn ang="0">
                  <a:pos x="1164" y="138"/>
                </a:cxn>
                <a:cxn ang="0">
                  <a:pos x="1128" y="150"/>
                </a:cxn>
                <a:cxn ang="0">
                  <a:pos x="1086" y="156"/>
                </a:cxn>
                <a:cxn ang="0">
                  <a:pos x="1044" y="162"/>
                </a:cxn>
                <a:cxn ang="0">
                  <a:pos x="1008" y="168"/>
                </a:cxn>
                <a:cxn ang="0">
                  <a:pos x="966" y="168"/>
                </a:cxn>
                <a:cxn ang="0">
                  <a:pos x="918" y="174"/>
                </a:cxn>
                <a:cxn ang="0">
                  <a:pos x="870" y="180"/>
                </a:cxn>
                <a:cxn ang="0">
                  <a:pos x="822" y="180"/>
                </a:cxn>
                <a:cxn ang="0">
                  <a:pos x="774" y="186"/>
                </a:cxn>
                <a:cxn ang="0">
                  <a:pos x="720" y="186"/>
                </a:cxn>
                <a:cxn ang="0">
                  <a:pos x="672" y="186"/>
                </a:cxn>
                <a:cxn ang="0">
                  <a:pos x="636" y="186"/>
                </a:cxn>
                <a:cxn ang="0">
                  <a:pos x="588" y="180"/>
                </a:cxn>
                <a:cxn ang="0">
                  <a:pos x="540" y="180"/>
                </a:cxn>
                <a:cxn ang="0">
                  <a:pos x="492" y="174"/>
                </a:cxn>
                <a:cxn ang="0">
                  <a:pos x="444" y="174"/>
                </a:cxn>
                <a:cxn ang="0">
                  <a:pos x="396" y="168"/>
                </a:cxn>
                <a:cxn ang="0">
                  <a:pos x="354" y="162"/>
                </a:cxn>
                <a:cxn ang="0">
                  <a:pos x="312" y="156"/>
                </a:cxn>
                <a:cxn ang="0">
                  <a:pos x="282" y="150"/>
                </a:cxn>
                <a:cxn ang="0">
                  <a:pos x="240" y="138"/>
                </a:cxn>
                <a:cxn ang="0">
                  <a:pos x="204" y="132"/>
                </a:cxn>
                <a:cxn ang="0">
                  <a:pos x="168" y="120"/>
                </a:cxn>
                <a:cxn ang="0">
                  <a:pos x="138" y="114"/>
                </a:cxn>
                <a:cxn ang="0">
                  <a:pos x="108" y="102"/>
                </a:cxn>
                <a:cxn ang="0">
                  <a:pos x="84" y="90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0" y="36"/>
                </a:cxn>
                <a:cxn ang="0">
                  <a:pos x="1182" y="132"/>
                </a:cxn>
              </a:cxnLst>
              <a:rect l="0" t="0" r="r" b="b"/>
              <a:pathLst>
                <a:path w="1182" h="186">
                  <a:moveTo>
                    <a:pt x="1182" y="132"/>
                  </a:moveTo>
                  <a:lnTo>
                    <a:pt x="1164" y="138"/>
                  </a:lnTo>
                  <a:lnTo>
                    <a:pt x="1146" y="144"/>
                  </a:lnTo>
                  <a:lnTo>
                    <a:pt x="1128" y="150"/>
                  </a:lnTo>
                  <a:lnTo>
                    <a:pt x="1104" y="150"/>
                  </a:lnTo>
                  <a:lnTo>
                    <a:pt x="1086" y="156"/>
                  </a:lnTo>
                  <a:lnTo>
                    <a:pt x="1062" y="156"/>
                  </a:lnTo>
                  <a:lnTo>
                    <a:pt x="1044" y="162"/>
                  </a:lnTo>
                  <a:lnTo>
                    <a:pt x="1032" y="162"/>
                  </a:lnTo>
                  <a:lnTo>
                    <a:pt x="1008" y="168"/>
                  </a:lnTo>
                  <a:lnTo>
                    <a:pt x="984" y="168"/>
                  </a:lnTo>
                  <a:lnTo>
                    <a:pt x="966" y="168"/>
                  </a:lnTo>
                  <a:lnTo>
                    <a:pt x="942" y="174"/>
                  </a:lnTo>
                  <a:lnTo>
                    <a:pt x="918" y="174"/>
                  </a:lnTo>
                  <a:lnTo>
                    <a:pt x="894" y="180"/>
                  </a:lnTo>
                  <a:lnTo>
                    <a:pt x="870" y="180"/>
                  </a:lnTo>
                  <a:lnTo>
                    <a:pt x="846" y="180"/>
                  </a:lnTo>
                  <a:lnTo>
                    <a:pt x="822" y="180"/>
                  </a:lnTo>
                  <a:lnTo>
                    <a:pt x="798" y="180"/>
                  </a:lnTo>
                  <a:lnTo>
                    <a:pt x="774" y="186"/>
                  </a:lnTo>
                  <a:lnTo>
                    <a:pt x="750" y="186"/>
                  </a:lnTo>
                  <a:lnTo>
                    <a:pt x="720" y="186"/>
                  </a:lnTo>
                  <a:lnTo>
                    <a:pt x="696" y="186"/>
                  </a:lnTo>
                  <a:lnTo>
                    <a:pt x="672" y="186"/>
                  </a:lnTo>
                  <a:lnTo>
                    <a:pt x="660" y="186"/>
                  </a:lnTo>
                  <a:lnTo>
                    <a:pt x="636" y="186"/>
                  </a:lnTo>
                  <a:lnTo>
                    <a:pt x="612" y="186"/>
                  </a:lnTo>
                  <a:lnTo>
                    <a:pt x="588" y="180"/>
                  </a:lnTo>
                  <a:lnTo>
                    <a:pt x="564" y="180"/>
                  </a:lnTo>
                  <a:lnTo>
                    <a:pt x="540" y="180"/>
                  </a:lnTo>
                  <a:lnTo>
                    <a:pt x="516" y="180"/>
                  </a:lnTo>
                  <a:lnTo>
                    <a:pt x="492" y="174"/>
                  </a:lnTo>
                  <a:lnTo>
                    <a:pt x="468" y="174"/>
                  </a:lnTo>
                  <a:lnTo>
                    <a:pt x="444" y="174"/>
                  </a:lnTo>
                  <a:lnTo>
                    <a:pt x="420" y="168"/>
                  </a:lnTo>
                  <a:lnTo>
                    <a:pt x="396" y="168"/>
                  </a:lnTo>
                  <a:lnTo>
                    <a:pt x="372" y="162"/>
                  </a:lnTo>
                  <a:lnTo>
                    <a:pt x="354" y="162"/>
                  </a:lnTo>
                  <a:lnTo>
                    <a:pt x="330" y="156"/>
                  </a:lnTo>
                  <a:lnTo>
                    <a:pt x="312" y="156"/>
                  </a:lnTo>
                  <a:lnTo>
                    <a:pt x="300" y="150"/>
                  </a:lnTo>
                  <a:lnTo>
                    <a:pt x="282" y="150"/>
                  </a:lnTo>
                  <a:lnTo>
                    <a:pt x="258" y="144"/>
                  </a:lnTo>
                  <a:lnTo>
                    <a:pt x="240" y="138"/>
                  </a:lnTo>
                  <a:lnTo>
                    <a:pt x="222" y="138"/>
                  </a:lnTo>
                  <a:lnTo>
                    <a:pt x="204" y="132"/>
                  </a:lnTo>
                  <a:lnTo>
                    <a:pt x="186" y="126"/>
                  </a:lnTo>
                  <a:lnTo>
                    <a:pt x="168" y="120"/>
                  </a:lnTo>
                  <a:lnTo>
                    <a:pt x="150" y="120"/>
                  </a:lnTo>
                  <a:lnTo>
                    <a:pt x="138" y="114"/>
                  </a:lnTo>
                  <a:lnTo>
                    <a:pt x="120" y="108"/>
                  </a:lnTo>
                  <a:lnTo>
                    <a:pt x="108" y="102"/>
                  </a:lnTo>
                  <a:lnTo>
                    <a:pt x="96" y="96"/>
                  </a:lnTo>
                  <a:lnTo>
                    <a:pt x="84" y="90"/>
                  </a:lnTo>
                  <a:lnTo>
                    <a:pt x="72" y="84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42" y="72"/>
                  </a:lnTo>
                  <a:lnTo>
                    <a:pt x="36" y="66"/>
                  </a:lnTo>
                  <a:lnTo>
                    <a:pt x="24" y="60"/>
                  </a:lnTo>
                  <a:lnTo>
                    <a:pt x="18" y="54"/>
                  </a:lnTo>
                  <a:lnTo>
                    <a:pt x="12" y="48"/>
                  </a:lnTo>
                  <a:lnTo>
                    <a:pt x="6" y="42"/>
                  </a:lnTo>
                  <a:lnTo>
                    <a:pt x="0" y="36"/>
                  </a:lnTo>
                  <a:lnTo>
                    <a:pt x="696" y="0"/>
                  </a:lnTo>
                  <a:lnTo>
                    <a:pt x="1182" y="132"/>
                  </a:lnTo>
                  <a:close/>
                </a:path>
              </a:pathLst>
            </a:custGeom>
            <a:solidFill>
              <a:srgbClr val="FF808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7" name="Rectangle 21"/>
            <p:cNvSpPr>
              <a:spLocks noChangeArrowheads="1"/>
            </p:cNvSpPr>
            <p:nvPr/>
          </p:nvSpPr>
          <p:spPr bwMode="auto">
            <a:xfrm>
              <a:off x="2801" y="2069"/>
              <a:ext cx="12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latin typeface="Times New Roman" pitchFamily="18" charset="0"/>
                </a:rPr>
                <a:t>33</a:t>
              </a:r>
              <a:endParaRPr lang="ru-RU">
                <a:latin typeface="Times New Roman" pitchFamily="18" charset="0"/>
              </a:endParaRPr>
            </a:p>
          </p:txBody>
        </p:sp>
        <p:sp>
          <p:nvSpPr>
            <p:cNvPr id="34838" name="Rectangle 22"/>
            <p:cNvSpPr>
              <a:spLocks noChangeArrowheads="1"/>
            </p:cNvSpPr>
            <p:nvPr/>
          </p:nvSpPr>
          <p:spPr bwMode="auto">
            <a:xfrm>
              <a:off x="1407" y="1754"/>
              <a:ext cx="224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latin typeface="Times New Roman" pitchFamily="18" charset="0"/>
                </a:rPr>
                <a:t>12,1</a:t>
              </a:r>
              <a:endParaRPr lang="ru-RU">
                <a:latin typeface="Times New Roman" pitchFamily="18" charset="0"/>
              </a:endParaRPr>
            </a:p>
          </p:txBody>
        </p:sp>
        <p:sp>
          <p:nvSpPr>
            <p:cNvPr id="34839" name="Rectangle 23"/>
            <p:cNvSpPr>
              <a:spLocks noChangeArrowheads="1"/>
            </p:cNvSpPr>
            <p:nvPr/>
          </p:nvSpPr>
          <p:spPr bwMode="auto">
            <a:xfrm>
              <a:off x="1974" y="1401"/>
              <a:ext cx="1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latin typeface="Times New Roman" pitchFamily="18" charset="0"/>
                </a:rPr>
                <a:t>8,4</a:t>
              </a:r>
              <a:endParaRPr lang="ru-RU">
                <a:latin typeface="Times New Roman" pitchFamily="18" charset="0"/>
              </a:endParaRPr>
            </a:p>
          </p:txBody>
        </p:sp>
        <p:sp>
          <p:nvSpPr>
            <p:cNvPr id="34840" name="Rectangle 24"/>
            <p:cNvSpPr>
              <a:spLocks noChangeArrowheads="1"/>
            </p:cNvSpPr>
            <p:nvPr/>
          </p:nvSpPr>
          <p:spPr bwMode="auto">
            <a:xfrm>
              <a:off x="2567" y="1293"/>
              <a:ext cx="1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latin typeface="Times New Roman" pitchFamily="18" charset="0"/>
                </a:rPr>
                <a:t>6,8</a:t>
              </a:r>
              <a:endParaRPr lang="ru-RU">
                <a:latin typeface="Times New Roman" pitchFamily="18" charset="0"/>
              </a:endParaRPr>
            </a:p>
          </p:txBody>
        </p:sp>
        <p:sp>
          <p:nvSpPr>
            <p:cNvPr id="34841" name="Rectangle 25"/>
            <p:cNvSpPr>
              <a:spLocks noChangeArrowheads="1"/>
            </p:cNvSpPr>
            <p:nvPr/>
          </p:nvSpPr>
          <p:spPr bwMode="auto">
            <a:xfrm>
              <a:off x="3567" y="1760"/>
              <a:ext cx="128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latin typeface="Times New Roman" pitchFamily="18" charset="0"/>
                </a:rPr>
                <a:t>37</a:t>
              </a:r>
              <a:endParaRPr lang="ru-RU">
                <a:latin typeface="Times New Roman" pitchFamily="18" charset="0"/>
              </a:endParaRPr>
            </a:p>
          </p:txBody>
        </p:sp>
        <p:sp>
          <p:nvSpPr>
            <p:cNvPr id="34843" name="Rectangle 27"/>
            <p:cNvSpPr>
              <a:spLocks noChangeArrowheads="1"/>
            </p:cNvSpPr>
            <p:nvPr/>
          </p:nvSpPr>
          <p:spPr bwMode="auto">
            <a:xfrm>
              <a:off x="2373" y="2996"/>
              <a:ext cx="42" cy="4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4" name="Rectangle 28"/>
            <p:cNvSpPr>
              <a:spLocks noChangeArrowheads="1"/>
            </p:cNvSpPr>
            <p:nvPr/>
          </p:nvSpPr>
          <p:spPr bwMode="auto">
            <a:xfrm>
              <a:off x="2495" y="2890"/>
              <a:ext cx="621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400">
                  <a:latin typeface="Times New Roman" pitchFamily="18" charset="0"/>
                </a:rPr>
                <a:t>Суставы</a:t>
              </a:r>
            </a:p>
          </p:txBody>
        </p:sp>
        <p:sp>
          <p:nvSpPr>
            <p:cNvPr id="34845" name="Rectangle 29"/>
            <p:cNvSpPr>
              <a:spLocks noChangeArrowheads="1"/>
            </p:cNvSpPr>
            <p:nvPr/>
          </p:nvSpPr>
          <p:spPr bwMode="auto">
            <a:xfrm>
              <a:off x="2373" y="3232"/>
              <a:ext cx="42" cy="42"/>
            </a:xfrm>
            <a:prstGeom prst="rect">
              <a:avLst/>
            </a:prstGeom>
            <a:solidFill>
              <a:srgbClr val="FF8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6" name="Rectangle 30"/>
            <p:cNvSpPr>
              <a:spLocks noChangeArrowheads="1"/>
            </p:cNvSpPr>
            <p:nvPr/>
          </p:nvSpPr>
          <p:spPr bwMode="auto">
            <a:xfrm>
              <a:off x="2506" y="3132"/>
              <a:ext cx="1136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400">
                  <a:latin typeface="Times New Roman" pitchFamily="18" charset="0"/>
                </a:rPr>
                <a:t>Мышцы, кожа, </a:t>
              </a:r>
            </a:p>
          </p:txBody>
        </p:sp>
        <p:sp>
          <p:nvSpPr>
            <p:cNvPr id="34847" name="Rectangle 31"/>
            <p:cNvSpPr>
              <a:spLocks noChangeArrowheads="1"/>
            </p:cNvSpPr>
            <p:nvPr/>
          </p:nvSpPr>
          <p:spPr bwMode="auto">
            <a:xfrm>
              <a:off x="2373" y="3513"/>
              <a:ext cx="42" cy="4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8" name="Rectangle 32"/>
            <p:cNvSpPr>
              <a:spLocks noChangeArrowheads="1"/>
            </p:cNvSpPr>
            <p:nvPr/>
          </p:nvSpPr>
          <p:spPr bwMode="auto">
            <a:xfrm>
              <a:off x="2509" y="3401"/>
              <a:ext cx="1402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400">
                  <a:latin typeface="Times New Roman" pitchFamily="18" charset="0"/>
                </a:rPr>
                <a:t>Носовые, десневые</a:t>
              </a:r>
            </a:p>
          </p:txBody>
        </p:sp>
        <p:sp>
          <p:nvSpPr>
            <p:cNvPr id="34849" name="Rectangle 33"/>
            <p:cNvSpPr>
              <a:spLocks noChangeArrowheads="1"/>
            </p:cNvSpPr>
            <p:nvPr/>
          </p:nvSpPr>
          <p:spPr bwMode="auto">
            <a:xfrm>
              <a:off x="2373" y="3769"/>
              <a:ext cx="42" cy="42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0" name="Rectangle 34"/>
            <p:cNvSpPr>
              <a:spLocks noChangeArrowheads="1"/>
            </p:cNvSpPr>
            <p:nvPr/>
          </p:nvSpPr>
          <p:spPr bwMode="auto">
            <a:xfrm>
              <a:off x="2516" y="3661"/>
              <a:ext cx="2747" cy="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400">
                  <a:latin typeface="Times New Roman" pitchFamily="18" charset="0"/>
                </a:rPr>
                <a:t>Забрюшинные, желудочно-кишечные</a:t>
              </a:r>
            </a:p>
          </p:txBody>
        </p:sp>
        <p:sp>
          <p:nvSpPr>
            <p:cNvPr id="34851" name="Rectangle 35"/>
            <p:cNvSpPr>
              <a:spLocks noChangeArrowheads="1"/>
            </p:cNvSpPr>
            <p:nvPr/>
          </p:nvSpPr>
          <p:spPr bwMode="auto">
            <a:xfrm>
              <a:off x="2373" y="4035"/>
              <a:ext cx="42" cy="4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2" name="Rectangle 36"/>
            <p:cNvSpPr>
              <a:spLocks noChangeArrowheads="1"/>
            </p:cNvSpPr>
            <p:nvPr/>
          </p:nvSpPr>
          <p:spPr bwMode="auto">
            <a:xfrm>
              <a:off x="2523" y="3938"/>
              <a:ext cx="786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400">
                  <a:latin typeface="Times New Roman" pitchFamily="18" charset="0"/>
                </a:rPr>
                <a:t>Гематурии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66"/>
      </a:lt1>
      <a:dk2>
        <a:srgbClr val="000000"/>
      </a:dk2>
      <a:lt2>
        <a:srgbClr val="CCCCCC"/>
      </a:lt2>
      <a:accent1>
        <a:srgbClr val="947600"/>
      </a:accent1>
      <a:accent2>
        <a:srgbClr val="567300"/>
      </a:accent2>
      <a:accent3>
        <a:srgbClr val="FFFFB8"/>
      </a:accent3>
      <a:accent4>
        <a:srgbClr val="000000"/>
      </a:accent4>
      <a:accent5>
        <a:srgbClr val="C8BDAA"/>
      </a:accent5>
      <a:accent6>
        <a:srgbClr val="4D6800"/>
      </a:accent6>
      <a:hlink>
        <a:srgbClr val="616100"/>
      </a:hlink>
      <a:folHlink>
        <a:srgbClr val="1F661F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8C8C00"/>
        </a:accent1>
        <a:accent2>
          <a:srgbClr val="7A7A00"/>
        </a:accent2>
        <a:accent3>
          <a:srgbClr val="FFFFB8"/>
        </a:accent3>
        <a:accent4>
          <a:srgbClr val="000000"/>
        </a:accent4>
        <a:accent5>
          <a:srgbClr val="C5C5AA"/>
        </a:accent5>
        <a:accent6>
          <a:srgbClr val="6E6E00"/>
        </a:accent6>
        <a:hlink>
          <a:srgbClr val="666600"/>
        </a:hlink>
        <a:folHlink>
          <a:srgbClr val="59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947600"/>
        </a:accent1>
        <a:accent2>
          <a:srgbClr val="567300"/>
        </a:accent2>
        <a:accent3>
          <a:srgbClr val="FFFFB8"/>
        </a:accent3>
        <a:accent4>
          <a:srgbClr val="000000"/>
        </a:accent4>
        <a:accent5>
          <a:srgbClr val="C8BDAA"/>
        </a:accent5>
        <a:accent6>
          <a:srgbClr val="4D6800"/>
        </a:accent6>
        <a:hlink>
          <a:srgbClr val="616100"/>
        </a:hlink>
        <a:folHlink>
          <a:srgbClr val="1F66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2D5680"/>
        </a:accent1>
        <a:accent2>
          <a:srgbClr val="666600"/>
        </a:accent2>
        <a:accent3>
          <a:srgbClr val="FFFFB8"/>
        </a:accent3>
        <a:accent4>
          <a:srgbClr val="000000"/>
        </a:accent4>
        <a:accent5>
          <a:srgbClr val="ADB4C0"/>
        </a:accent5>
        <a:accent6>
          <a:srgbClr val="5C5C00"/>
        </a:accent6>
        <a:hlink>
          <a:srgbClr val="73283B"/>
        </a:hlink>
        <a:folHlink>
          <a:srgbClr val="562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8C4D23"/>
        </a:accent1>
        <a:accent2>
          <a:srgbClr val="225D73"/>
        </a:accent2>
        <a:accent3>
          <a:srgbClr val="FFFFB8"/>
        </a:accent3>
        <a:accent4>
          <a:srgbClr val="000000"/>
        </a:accent4>
        <a:accent5>
          <a:srgbClr val="C5B2AC"/>
        </a:accent5>
        <a:accent6>
          <a:srgbClr val="1E5368"/>
        </a:accent6>
        <a:hlink>
          <a:srgbClr val="5B376E"/>
        </a:hlink>
        <a:folHlink>
          <a:srgbClr val="595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8C00"/>
        </a:accent1>
        <a:accent2>
          <a:srgbClr val="7A7A00"/>
        </a:accent2>
        <a:accent3>
          <a:srgbClr val="FFFFFF"/>
        </a:accent3>
        <a:accent4>
          <a:srgbClr val="000000"/>
        </a:accent4>
        <a:accent5>
          <a:srgbClr val="C5C5AA"/>
        </a:accent5>
        <a:accent6>
          <a:srgbClr val="6E6E00"/>
        </a:accent6>
        <a:hlink>
          <a:srgbClr val="666600"/>
        </a:hlink>
        <a:folHlink>
          <a:srgbClr val="59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47600"/>
        </a:accent1>
        <a:accent2>
          <a:srgbClr val="567300"/>
        </a:accent2>
        <a:accent3>
          <a:srgbClr val="FFFFFF"/>
        </a:accent3>
        <a:accent4>
          <a:srgbClr val="000000"/>
        </a:accent4>
        <a:accent5>
          <a:srgbClr val="C8BDAA"/>
        </a:accent5>
        <a:accent6>
          <a:srgbClr val="4D6800"/>
        </a:accent6>
        <a:hlink>
          <a:srgbClr val="616100"/>
        </a:hlink>
        <a:folHlink>
          <a:srgbClr val="1F66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D5680"/>
        </a:accent1>
        <a:accent2>
          <a:srgbClr val="666600"/>
        </a:accent2>
        <a:accent3>
          <a:srgbClr val="FFFFFF"/>
        </a:accent3>
        <a:accent4>
          <a:srgbClr val="000000"/>
        </a:accent4>
        <a:accent5>
          <a:srgbClr val="ADB4C0"/>
        </a:accent5>
        <a:accent6>
          <a:srgbClr val="5C5C00"/>
        </a:accent6>
        <a:hlink>
          <a:srgbClr val="73283B"/>
        </a:hlink>
        <a:folHlink>
          <a:srgbClr val="562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4D23"/>
        </a:accent1>
        <a:accent2>
          <a:srgbClr val="225D73"/>
        </a:accent2>
        <a:accent3>
          <a:srgbClr val="FFFFFF"/>
        </a:accent3>
        <a:accent4>
          <a:srgbClr val="000000"/>
        </a:accent4>
        <a:accent5>
          <a:srgbClr val="C5B2AC"/>
        </a:accent5>
        <a:accent6>
          <a:srgbClr val="1E5368"/>
        </a:accent6>
        <a:hlink>
          <a:srgbClr val="5B376E"/>
        </a:hlink>
        <a:folHlink>
          <a:srgbClr val="595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FF66"/>
      </a:lt1>
      <a:dk2>
        <a:srgbClr val="000000"/>
      </a:dk2>
      <a:lt2>
        <a:srgbClr val="CCCCCC"/>
      </a:lt2>
      <a:accent1>
        <a:srgbClr val="947600"/>
      </a:accent1>
      <a:accent2>
        <a:srgbClr val="567300"/>
      </a:accent2>
      <a:accent3>
        <a:srgbClr val="FFFFB8"/>
      </a:accent3>
      <a:accent4>
        <a:srgbClr val="000000"/>
      </a:accent4>
      <a:accent5>
        <a:srgbClr val="C8BDAA"/>
      </a:accent5>
      <a:accent6>
        <a:srgbClr val="4D6800"/>
      </a:accent6>
      <a:hlink>
        <a:srgbClr val="616100"/>
      </a:hlink>
      <a:folHlink>
        <a:srgbClr val="1F661F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8C8C00"/>
        </a:accent1>
        <a:accent2>
          <a:srgbClr val="7A7A00"/>
        </a:accent2>
        <a:accent3>
          <a:srgbClr val="FFFFB8"/>
        </a:accent3>
        <a:accent4>
          <a:srgbClr val="000000"/>
        </a:accent4>
        <a:accent5>
          <a:srgbClr val="C5C5AA"/>
        </a:accent5>
        <a:accent6>
          <a:srgbClr val="6E6E00"/>
        </a:accent6>
        <a:hlink>
          <a:srgbClr val="666600"/>
        </a:hlink>
        <a:folHlink>
          <a:srgbClr val="59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947600"/>
        </a:accent1>
        <a:accent2>
          <a:srgbClr val="567300"/>
        </a:accent2>
        <a:accent3>
          <a:srgbClr val="FFFFB8"/>
        </a:accent3>
        <a:accent4>
          <a:srgbClr val="000000"/>
        </a:accent4>
        <a:accent5>
          <a:srgbClr val="C8BDAA"/>
        </a:accent5>
        <a:accent6>
          <a:srgbClr val="4D6800"/>
        </a:accent6>
        <a:hlink>
          <a:srgbClr val="616100"/>
        </a:hlink>
        <a:folHlink>
          <a:srgbClr val="1F66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2D5680"/>
        </a:accent1>
        <a:accent2>
          <a:srgbClr val="666600"/>
        </a:accent2>
        <a:accent3>
          <a:srgbClr val="FFFFB8"/>
        </a:accent3>
        <a:accent4>
          <a:srgbClr val="000000"/>
        </a:accent4>
        <a:accent5>
          <a:srgbClr val="ADB4C0"/>
        </a:accent5>
        <a:accent6>
          <a:srgbClr val="5C5C00"/>
        </a:accent6>
        <a:hlink>
          <a:srgbClr val="73283B"/>
        </a:hlink>
        <a:folHlink>
          <a:srgbClr val="562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66"/>
        </a:lt1>
        <a:dk2>
          <a:srgbClr val="000000"/>
        </a:dk2>
        <a:lt2>
          <a:srgbClr val="CCCCCC"/>
        </a:lt2>
        <a:accent1>
          <a:srgbClr val="8C4D23"/>
        </a:accent1>
        <a:accent2>
          <a:srgbClr val="225D73"/>
        </a:accent2>
        <a:accent3>
          <a:srgbClr val="FFFFB8"/>
        </a:accent3>
        <a:accent4>
          <a:srgbClr val="000000"/>
        </a:accent4>
        <a:accent5>
          <a:srgbClr val="C5B2AC"/>
        </a:accent5>
        <a:accent6>
          <a:srgbClr val="1E5368"/>
        </a:accent6>
        <a:hlink>
          <a:srgbClr val="5B376E"/>
        </a:hlink>
        <a:folHlink>
          <a:srgbClr val="595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8C00"/>
        </a:accent1>
        <a:accent2>
          <a:srgbClr val="7A7A00"/>
        </a:accent2>
        <a:accent3>
          <a:srgbClr val="FFFFFF"/>
        </a:accent3>
        <a:accent4>
          <a:srgbClr val="000000"/>
        </a:accent4>
        <a:accent5>
          <a:srgbClr val="C5C5AA"/>
        </a:accent5>
        <a:accent6>
          <a:srgbClr val="6E6E00"/>
        </a:accent6>
        <a:hlink>
          <a:srgbClr val="666600"/>
        </a:hlink>
        <a:folHlink>
          <a:srgbClr val="59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47600"/>
        </a:accent1>
        <a:accent2>
          <a:srgbClr val="567300"/>
        </a:accent2>
        <a:accent3>
          <a:srgbClr val="FFFFFF"/>
        </a:accent3>
        <a:accent4>
          <a:srgbClr val="000000"/>
        </a:accent4>
        <a:accent5>
          <a:srgbClr val="C8BDAA"/>
        </a:accent5>
        <a:accent6>
          <a:srgbClr val="4D6800"/>
        </a:accent6>
        <a:hlink>
          <a:srgbClr val="616100"/>
        </a:hlink>
        <a:folHlink>
          <a:srgbClr val="1F66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D5680"/>
        </a:accent1>
        <a:accent2>
          <a:srgbClr val="666600"/>
        </a:accent2>
        <a:accent3>
          <a:srgbClr val="FFFFFF"/>
        </a:accent3>
        <a:accent4>
          <a:srgbClr val="000000"/>
        </a:accent4>
        <a:accent5>
          <a:srgbClr val="ADB4C0"/>
        </a:accent5>
        <a:accent6>
          <a:srgbClr val="5C5C00"/>
        </a:accent6>
        <a:hlink>
          <a:srgbClr val="73283B"/>
        </a:hlink>
        <a:folHlink>
          <a:srgbClr val="562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4D23"/>
        </a:accent1>
        <a:accent2>
          <a:srgbClr val="225D73"/>
        </a:accent2>
        <a:accent3>
          <a:srgbClr val="FFFFFF"/>
        </a:accent3>
        <a:accent4>
          <a:srgbClr val="000000"/>
        </a:accent4>
        <a:accent5>
          <a:srgbClr val="C5B2AC"/>
        </a:accent5>
        <a:accent6>
          <a:srgbClr val="1E5368"/>
        </a:accent6>
        <a:hlink>
          <a:srgbClr val="5B376E"/>
        </a:hlink>
        <a:folHlink>
          <a:srgbClr val="595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med_0035_slide</Template>
  <TotalTime>391</TotalTime>
  <Words>1410</Words>
  <Application>Microsoft Office PowerPoint</Application>
  <PresentationFormat>Экран (4:3)</PresentationFormat>
  <Paragraphs>355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Тема Office</vt:lpstr>
      <vt:lpstr>1_Default Design</vt:lpstr>
      <vt:lpstr>Office Theme</vt:lpstr>
      <vt:lpstr>1_Office Theme</vt:lpstr>
      <vt:lpstr>О состоянии заболеваемости гемофилии в Узбекистане (проблемы и достижения) </vt:lpstr>
      <vt:lpstr>Гемофилия - генетически обусловленное геморрагическое заболевание, возникающее вследствие дефицита факторов VIII или (и) IX свертывания крови. </vt:lpstr>
      <vt:lpstr>Слайд 3</vt:lpstr>
      <vt:lpstr>    Диагностика гемофилии и болезни Виллебранда :   </vt:lpstr>
      <vt:lpstr>Слайд 5</vt:lpstr>
      <vt:lpstr>Данные по наследственным коагулопатиям в Узбекистане за 2018-2019 год.</vt:lpstr>
      <vt:lpstr>Количество пациентов в разрезе лет</vt:lpstr>
      <vt:lpstr>Слайд 8</vt:lpstr>
      <vt:lpstr>Распределение больных  по локализации геморрагий (%)</vt:lpstr>
      <vt:lpstr>Всемирная Федерация Гемофилии (ВФГ - WFH)</vt:lpstr>
      <vt:lpstr>  Открытие первого Республиканского Центра Гемофилии и депрессий кроветворной системы в Узбекистане</vt:lpstr>
      <vt:lpstr>Задачи</vt:lpstr>
      <vt:lpstr>              СХЕМА МОДЕЛИ «СТРАТЕГИЧЕСКАЯ КООРДИНАЦИЯ»</vt:lpstr>
      <vt:lpstr>Программы ВФГ</vt:lpstr>
      <vt:lpstr>Слайд 15</vt:lpstr>
      <vt:lpstr>    GAP программа</vt:lpstr>
      <vt:lpstr>Мероприятия</vt:lpstr>
      <vt:lpstr>Слайд 18</vt:lpstr>
      <vt:lpstr>Слайд 19</vt:lpstr>
      <vt:lpstr>Доступность заместительной терапии Рекомендации ВФГ</vt:lpstr>
      <vt:lpstr>Доступность заместительной терапии Рекомендации Совета Европы / ЕНС</vt:lpstr>
      <vt:lpstr>У 40 пациентов было проведено сравнительное исследование  период полураспада препарата Элоктат, Октанат и криопреципитата   </vt:lpstr>
      <vt:lpstr>Клинический случай от 2014г</vt:lpstr>
      <vt:lpstr>Слайд 24</vt:lpstr>
      <vt:lpstr>Слайд 25</vt:lpstr>
      <vt:lpstr>Слайд 26</vt:lpstr>
      <vt:lpstr>Общая характеристика использованных методов лечения в Центре гемофилии</vt:lpstr>
      <vt:lpstr>Слайд 28</vt:lpstr>
      <vt:lpstr>  Основными целями профилактического лечения являются: </vt:lpstr>
      <vt:lpstr>В зависимости от времени начала профилактического лечения выделяют несколько его видов:</vt:lpstr>
      <vt:lpstr>Эффективность профилактического лечения</vt:lpstr>
      <vt:lpstr>НОВЫЙ ПРОЕКТ</vt:lpstr>
      <vt:lpstr>Достижения</vt:lpstr>
      <vt:lpstr>Слайд 34</vt:lpstr>
      <vt:lpstr>Слайд 35</vt:lpstr>
      <vt:lpstr>Слайд 36</vt:lpstr>
      <vt:lpstr>Слайд 37</vt:lpstr>
      <vt:lpstr>Слайд 38</vt:lpstr>
      <vt:lpstr>Основной принцип ВФГ «Лечение для всех»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User</cp:lastModifiedBy>
  <cp:revision>22</cp:revision>
  <dcterms:created xsi:type="dcterms:W3CDTF">2020-02-27T08:05:04Z</dcterms:created>
  <dcterms:modified xsi:type="dcterms:W3CDTF">2020-03-04T19:11:33Z</dcterms:modified>
</cp:coreProperties>
</file>