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notesMasterIdLst>
    <p:notesMasterId r:id="rId49"/>
  </p:notesMasterIdLst>
  <p:sldIdLst>
    <p:sldId id="339" r:id="rId2"/>
    <p:sldId id="340" r:id="rId3"/>
    <p:sldId id="303" r:id="rId4"/>
    <p:sldId id="333" r:id="rId5"/>
    <p:sldId id="365" r:id="rId6"/>
    <p:sldId id="366" r:id="rId7"/>
    <p:sldId id="342" r:id="rId8"/>
    <p:sldId id="276" r:id="rId9"/>
    <p:sldId id="319" r:id="rId10"/>
    <p:sldId id="267" r:id="rId11"/>
    <p:sldId id="344" r:id="rId12"/>
    <p:sldId id="304" r:id="rId13"/>
    <p:sldId id="305" r:id="rId14"/>
    <p:sldId id="306" r:id="rId15"/>
    <p:sldId id="307" r:id="rId16"/>
    <p:sldId id="308" r:id="rId17"/>
    <p:sldId id="281" r:id="rId18"/>
    <p:sldId id="313" r:id="rId19"/>
    <p:sldId id="315" r:id="rId20"/>
    <p:sldId id="316" r:id="rId21"/>
    <p:sldId id="318" r:id="rId22"/>
    <p:sldId id="370" r:id="rId23"/>
    <p:sldId id="317" r:id="rId24"/>
    <p:sldId id="371" r:id="rId25"/>
    <p:sldId id="311" r:id="rId26"/>
    <p:sldId id="312" r:id="rId27"/>
    <p:sldId id="291" r:id="rId28"/>
    <p:sldId id="292" r:id="rId29"/>
    <p:sldId id="324" r:id="rId30"/>
    <p:sldId id="325" r:id="rId31"/>
    <p:sldId id="327" r:id="rId32"/>
    <p:sldId id="334" r:id="rId33"/>
    <p:sldId id="363" r:id="rId34"/>
    <p:sldId id="294" r:id="rId35"/>
    <p:sldId id="351" r:id="rId36"/>
    <p:sldId id="352" r:id="rId37"/>
    <p:sldId id="356" r:id="rId38"/>
    <p:sldId id="357" r:id="rId39"/>
    <p:sldId id="361" r:id="rId40"/>
    <p:sldId id="362" r:id="rId41"/>
    <p:sldId id="293" r:id="rId42"/>
    <p:sldId id="330" r:id="rId43"/>
    <p:sldId id="273" r:id="rId44"/>
    <p:sldId id="263" r:id="rId45"/>
    <p:sldId id="373" r:id="rId46"/>
    <p:sldId id="372" r:id="rId47"/>
    <p:sldId id="299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4600290231312297"/>
          <c:y val="2.343749855822481E-3"/>
          <c:w val="0.63398947483508505"/>
          <c:h val="0.91875012802964251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0.31957512792975529"/>
                  <c:y val="-1.5532431518205116E-1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39A-452C-BBEF-731F55F2347A}"/>
                </c:ext>
              </c:extLst>
            </c:dLbl>
            <c:dLbl>
              <c:idx val="1"/>
              <c:layout>
                <c:manualLayout>
                  <c:x val="0.30902311898867846"/>
                  <c:y val="-1.0590416556940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39A-452C-BBEF-731F55F2347A}"/>
                </c:ext>
              </c:extLst>
            </c:dLbl>
            <c:dLbl>
              <c:idx val="2"/>
              <c:layout>
                <c:manualLayout>
                  <c:x val="0.16430985351105348"/>
                  <c:y val="-6.35424993416446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39A-452C-BBEF-731F55F2347A}"/>
                </c:ext>
              </c:extLst>
            </c:dLbl>
            <c:dLbl>
              <c:idx val="3"/>
              <c:layout>
                <c:manualLayout>
                  <c:x val="0.1628024236623283"/>
                  <c:y val="-1.2708499868328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39A-452C-BBEF-731F55F2347A}"/>
                </c:ext>
              </c:extLst>
            </c:dLbl>
            <c:dLbl>
              <c:idx val="4"/>
              <c:layout>
                <c:manualLayout>
                  <c:x val="0.22159218776261327"/>
                  <c:y val="-2.118083311388177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39A-452C-BBEF-731F55F2347A}"/>
                </c:ext>
              </c:extLst>
            </c:dLbl>
            <c:dLbl>
              <c:idx val="5"/>
              <c:layout>
                <c:manualLayout>
                  <c:x val="0.11607209835184509"/>
                  <c:y val="-4.23616662277620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39A-452C-BBEF-731F55F2347A}"/>
                </c:ext>
              </c:extLst>
            </c:dLbl>
            <c:dLbl>
              <c:idx val="6"/>
              <c:layout>
                <c:manualLayout>
                  <c:x val="0.10853494910821875"/>
                  <c:y val="-4.2361666227762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39A-452C-BBEF-731F55F2347A}"/>
                </c:ext>
              </c:extLst>
            </c:dLbl>
            <c:dLbl>
              <c:idx val="7"/>
              <c:layout>
                <c:manualLayout>
                  <c:x val="5.1252614856658843E-2"/>
                  <c:y val="-1.482658317971670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39A-452C-BBEF-731F55F2347A}"/>
                </c:ext>
              </c:extLst>
            </c:dLbl>
            <c:dLbl>
              <c:idx val="8"/>
              <c:layout>
                <c:manualLayout>
                  <c:x val="0.11607209835184509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39A-452C-BBEF-731F55F2347A}"/>
                </c:ext>
              </c:extLst>
            </c:dLbl>
            <c:dLbl>
              <c:idx val="9"/>
              <c:layout>
                <c:manualLayout>
                  <c:x val="7.9893781982438739E-2"/>
                  <c:y val="-8.472333245552439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39A-452C-BBEF-731F55F2347A}"/>
                </c:ext>
              </c:extLst>
            </c:dLbl>
            <c:dLbl>
              <c:idx val="10"/>
              <c:layout>
                <c:manualLayout>
                  <c:x val="6.029719394901052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39A-452C-BBEF-731F55F2347A}"/>
                </c:ext>
              </c:extLst>
            </c:dLbl>
            <c:dLbl>
              <c:idx val="11"/>
              <c:layout>
                <c:manualLayout>
                  <c:x val="0.1236092475954712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39A-452C-BBEF-731F55F2347A}"/>
                </c:ext>
              </c:extLst>
            </c:dLbl>
            <c:dLbl>
              <c:idx val="12"/>
              <c:layout>
                <c:manualLayout>
                  <c:x val="8.1401211831164028E-2"/>
                  <c:y val="-1.27084998683286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39A-452C-BBEF-731F55F2347A}"/>
                </c:ext>
              </c:extLst>
            </c:dLbl>
            <c:dLbl>
              <c:idx val="13"/>
              <c:layout>
                <c:manualLayout>
                  <c:x val="6.1804623797735672E-2"/>
                  <c:y val="-1.0590416556940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39A-452C-BBEF-731F55F2347A}"/>
                </c:ext>
              </c:extLst>
            </c:dLbl>
            <c:dLbl>
              <c:idx val="14"/>
              <c:layout>
                <c:manualLayout>
                  <c:x val="4.9745185007933686E-2"/>
                  <c:y val="-8.47233324555241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39A-452C-BBEF-731F55F234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Лист1!$A$2:$A$16</c:f>
              <c:strCache>
                <c:ptCount val="15"/>
                <c:pt idx="0">
                  <c:v>г.Ташкент</c:v>
                </c:pt>
                <c:pt idx="1">
                  <c:v>Ташкентская  область</c:v>
                </c:pt>
                <c:pt idx="2">
                  <c:v>Кашкадарьинская область</c:v>
                </c:pt>
                <c:pt idx="3">
                  <c:v>Сурхандарьинская область</c:v>
                </c:pt>
                <c:pt idx="4">
                  <c:v>Ферганская область</c:v>
                </c:pt>
                <c:pt idx="5">
                  <c:v>Андижанская область</c:v>
                </c:pt>
                <c:pt idx="6">
                  <c:v>Наманганская область</c:v>
                </c:pt>
                <c:pt idx="7">
                  <c:v>Навоинская область</c:v>
                </c:pt>
                <c:pt idx="8">
                  <c:v>Самаркандская область</c:v>
                </c:pt>
                <c:pt idx="9">
                  <c:v>Джизакская область</c:v>
                </c:pt>
                <c:pt idx="10">
                  <c:v>Сырдарьинская область</c:v>
                </c:pt>
                <c:pt idx="11">
                  <c:v>Хорезмская  область</c:v>
                </c:pt>
                <c:pt idx="12">
                  <c:v>Бухарская область</c:v>
                </c:pt>
                <c:pt idx="13">
                  <c:v>Республика Каракалпакстан</c:v>
                </c:pt>
                <c:pt idx="14">
                  <c:v>Республика Казахстан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39</c:v>
                </c:pt>
                <c:pt idx="1">
                  <c:v>35</c:v>
                </c:pt>
                <c:pt idx="2">
                  <c:v>17</c:v>
                </c:pt>
                <c:pt idx="3">
                  <c:v>16</c:v>
                </c:pt>
                <c:pt idx="4">
                  <c:v>24</c:v>
                </c:pt>
                <c:pt idx="5">
                  <c:v>11</c:v>
                </c:pt>
                <c:pt idx="6">
                  <c:v>11</c:v>
                </c:pt>
                <c:pt idx="7">
                  <c:v>3</c:v>
                </c:pt>
                <c:pt idx="8">
                  <c:v>12</c:v>
                </c:pt>
                <c:pt idx="9">
                  <c:v>7</c:v>
                </c:pt>
                <c:pt idx="10">
                  <c:v>4</c:v>
                </c:pt>
                <c:pt idx="11">
                  <c:v>11</c:v>
                </c:pt>
                <c:pt idx="12">
                  <c:v>9</c:v>
                </c:pt>
                <c:pt idx="13">
                  <c:v>5</c:v>
                </c:pt>
                <c:pt idx="1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E39A-452C-BBEF-731F55F2347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Лист1!$A$2:$A$16</c:f>
              <c:strCache>
                <c:ptCount val="15"/>
                <c:pt idx="0">
                  <c:v>г.Ташкент</c:v>
                </c:pt>
                <c:pt idx="1">
                  <c:v>Ташкентская  область</c:v>
                </c:pt>
                <c:pt idx="2">
                  <c:v>Кашкадарьинская область</c:v>
                </c:pt>
                <c:pt idx="3">
                  <c:v>Сурхандарьинская область</c:v>
                </c:pt>
                <c:pt idx="4">
                  <c:v>Ферганская область</c:v>
                </c:pt>
                <c:pt idx="5">
                  <c:v>Андижанская область</c:v>
                </c:pt>
                <c:pt idx="6">
                  <c:v>Наманганская область</c:v>
                </c:pt>
                <c:pt idx="7">
                  <c:v>Навоинская область</c:v>
                </c:pt>
                <c:pt idx="8">
                  <c:v>Самаркандская область</c:v>
                </c:pt>
                <c:pt idx="9">
                  <c:v>Джизакская область</c:v>
                </c:pt>
                <c:pt idx="10">
                  <c:v>Сырдарьинская область</c:v>
                </c:pt>
                <c:pt idx="11">
                  <c:v>Хорезмская  область</c:v>
                </c:pt>
                <c:pt idx="12">
                  <c:v>Бухарская область</c:v>
                </c:pt>
                <c:pt idx="13">
                  <c:v>Республика Каракалпакстан</c:v>
                </c:pt>
                <c:pt idx="14">
                  <c:v>Республика Казахстан</c:v>
                </c:pt>
              </c:strCache>
            </c:strRef>
          </c:cat>
          <c:val>
            <c:numRef>
              <c:f>Лист1!$C$2:$C$16</c:f>
              <c:numCache>
                <c:formatCode>General</c:formatCode>
                <c:ptCount val="15"/>
              </c:numCache>
            </c:numRef>
          </c:val>
          <c:extLst>
            <c:ext xmlns:c16="http://schemas.microsoft.com/office/drawing/2014/chart" uri="{C3380CC4-5D6E-409C-BE32-E72D297353CC}">
              <c16:uniqueId val="{00000010-E39A-452C-BBEF-731F55F2347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cat>
            <c:strRef>
              <c:f>Лист1!$A$2:$A$16</c:f>
              <c:strCache>
                <c:ptCount val="15"/>
                <c:pt idx="0">
                  <c:v>г.Ташкент</c:v>
                </c:pt>
                <c:pt idx="1">
                  <c:v>Ташкентская  область</c:v>
                </c:pt>
                <c:pt idx="2">
                  <c:v>Кашкадарьинская область</c:v>
                </c:pt>
                <c:pt idx="3">
                  <c:v>Сурхандарьинская область</c:v>
                </c:pt>
                <c:pt idx="4">
                  <c:v>Ферганская область</c:v>
                </c:pt>
                <c:pt idx="5">
                  <c:v>Андижанская область</c:v>
                </c:pt>
                <c:pt idx="6">
                  <c:v>Наманганская область</c:v>
                </c:pt>
                <c:pt idx="7">
                  <c:v>Навоинская область</c:v>
                </c:pt>
                <c:pt idx="8">
                  <c:v>Самаркандская область</c:v>
                </c:pt>
                <c:pt idx="9">
                  <c:v>Джизакская область</c:v>
                </c:pt>
                <c:pt idx="10">
                  <c:v>Сырдарьинская область</c:v>
                </c:pt>
                <c:pt idx="11">
                  <c:v>Хорезмская  область</c:v>
                </c:pt>
                <c:pt idx="12">
                  <c:v>Бухарская область</c:v>
                </c:pt>
                <c:pt idx="13">
                  <c:v>Республика Каракалпакстан</c:v>
                </c:pt>
                <c:pt idx="14">
                  <c:v>Республика Казахстан</c:v>
                </c:pt>
              </c:strCache>
            </c:strRef>
          </c:cat>
          <c:val>
            <c:numRef>
              <c:f>Лист1!$D$2:$D$16</c:f>
              <c:numCache>
                <c:formatCode>General</c:formatCode>
                <c:ptCount val="15"/>
              </c:numCache>
            </c:numRef>
          </c:val>
          <c:extLst>
            <c:ext xmlns:c16="http://schemas.microsoft.com/office/drawing/2014/chart" uri="{C3380CC4-5D6E-409C-BE32-E72D297353CC}">
              <c16:uniqueId val="{00000011-E39A-452C-BBEF-731F55F234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71300608"/>
        <c:axId val="71300992"/>
        <c:axId val="0"/>
      </c:bar3DChart>
      <c:catAx>
        <c:axId val="713006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1300992"/>
        <c:crosses val="autoZero"/>
        <c:auto val="1"/>
        <c:lblAlgn val="ctr"/>
        <c:lblOffset val="100"/>
        <c:noMultiLvlLbl val="0"/>
      </c:catAx>
      <c:valAx>
        <c:axId val="713009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1300608"/>
        <c:crosses val="autoZero"/>
        <c:crossBetween val="between"/>
      </c:valAx>
      <c:spPr>
        <a:noFill/>
        <a:ln w="19410">
          <a:noFill/>
        </a:ln>
      </c:spPr>
    </c:plotArea>
    <c:plotVisOnly val="1"/>
    <c:dispBlanksAs val="gap"/>
    <c:showDLblsOverMax val="0"/>
  </c:chart>
  <c:txPr>
    <a:bodyPr/>
    <a:lstStyle/>
    <a:p>
      <a:pPr>
        <a:defRPr sz="1375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4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436795516616507"/>
          <c:y val="0.1811307028263916"/>
          <c:w val="0.79020476805137907"/>
          <c:h val="0.635856980803302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39700" h="139700" prst="divot"/>
              <a:contourClr>
                <a:srgbClr val="000000"/>
              </a:contourClr>
            </a:sp3d>
          </c:spPr>
          <c:explosion val="16"/>
          <c:dPt>
            <c:idx val="0"/>
            <c:bubble3D val="0"/>
            <c:explosion val="25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2EB-4C89-81BD-FBDA4FFFF6A0}"/>
              </c:ext>
            </c:extLst>
          </c:dPt>
          <c:dPt>
            <c:idx val="1"/>
            <c:bubble3D val="0"/>
            <c:explosion val="15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2EB-4C89-81BD-FBDA4FFFF6A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2EB-4C89-81BD-FBDA4FFFF6A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2EB-4C89-81BD-FBDA4FFFF6A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2EB-4C89-81BD-FBDA4FFFF6A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39700" h="139700" prst="divot"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2EB-4C89-81BD-FBDA4FFFF6A0}"/>
              </c:ext>
            </c:extLst>
          </c:dPt>
          <c:dLbls>
            <c:dLbl>
              <c:idx val="0"/>
              <c:layout>
                <c:manualLayout>
                  <c:x val="-8.6033801122368525E-3"/>
                  <c:y val="0.2100993408139836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F508del</a:t>
                    </a:r>
                    <a:r>
                      <a:rPr lang="en-US" baseline="0" dirty="0" smtClean="0"/>
                      <a:t>-55%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EB-4C89-81BD-FBDA4FFFF6A0}"/>
                </c:ext>
              </c:extLst>
            </c:dLbl>
            <c:dLbl>
              <c:idx val="1"/>
              <c:layout>
                <c:manualLayout>
                  <c:x val="-2.4131621321778363E-2"/>
                  <c:y val="-5.001054110430779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2143delT-20%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EB-4C89-81BD-FBDA4FFFF6A0}"/>
                </c:ext>
              </c:extLst>
            </c:dLbl>
            <c:dLbl>
              <c:idx val="2"/>
              <c:layout>
                <c:manualLayout>
                  <c:x val="-1.656898359855373E-2"/>
                  <c:y val="5.395997960720055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R709X-10%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2EB-4C89-81BD-FBDA4FFFF6A0}"/>
                </c:ext>
              </c:extLst>
            </c:dLbl>
            <c:dLbl>
              <c:idx val="3"/>
              <c:layout>
                <c:manualLayout>
                  <c:x val="-3.8226919292536271E-2"/>
                  <c:y val="-1.339377280692182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Y569D-10%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2EB-4C89-81BD-FBDA4FFFF6A0}"/>
                </c:ext>
              </c:extLst>
            </c:dLbl>
            <c:dLbl>
              <c:idx val="4"/>
              <c:layout>
                <c:manualLayout>
                  <c:x val="8.3703239882171585E-2"/>
                  <c:y val="-7.053829682718817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451del8/F508del-5%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670105083175041"/>
                      <c:h val="0.113978307965781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F2EB-4C89-81BD-FBDA4FFFF6A0}"/>
                </c:ext>
              </c:extLst>
            </c:dLbl>
            <c:dLbl>
              <c:idx val="5"/>
              <c:layout>
                <c:manualLayout>
                  <c:x val="0.3512490820803108"/>
                  <c:y val="5.879207865792689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l">
                      <a:defRPr sz="2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2000" dirty="0" smtClean="0"/>
                      <a:t>546 </a:t>
                    </a:r>
                    <a:r>
                      <a:rPr lang="en-US" sz="2000" dirty="0" err="1" smtClean="0"/>
                      <a:t>insCTA</a:t>
                    </a:r>
                    <a:r>
                      <a:rPr lang="en-US" sz="2000" dirty="0" smtClean="0"/>
                      <a:t>/F508del-5%</a:t>
                    </a:r>
                    <a:endParaRPr lang="en-US" sz="2000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2033151465555318"/>
                      <c:h val="0.14817798022441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F2EB-4C89-81BD-FBDA4FFFF6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F508del</c:v>
                </c:pt>
                <c:pt idx="1">
                  <c:v>2143delT</c:v>
                </c:pt>
                <c:pt idx="2">
                  <c:v>R709X</c:v>
                </c:pt>
                <c:pt idx="3">
                  <c:v>Y569D</c:v>
                </c:pt>
                <c:pt idx="4">
                  <c:v>451del8/F508del</c:v>
                </c:pt>
                <c:pt idx="5">
                  <c:v>546insCTA/F508del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</c:v>
                </c:pt>
                <c:pt idx="1">
                  <c:v>4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EF-4A40-AC2C-AEF504503F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38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174603174603175"/>
          <c:y val="0.23261390887290168"/>
          <c:w val="0.78253968253968254"/>
          <c:h val="0.4700239808153477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8381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CC99FF"/>
              </a:solidFill>
              <a:ln w="18381">
                <a:solidFill>
                  <a:srgbClr val="CC99FF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BE96-4529-ADAC-6571D69FAE7F}"/>
              </c:ext>
            </c:extLst>
          </c:dPt>
          <c:dPt>
            <c:idx val="1"/>
            <c:bubble3D val="0"/>
            <c:spPr>
              <a:solidFill>
                <a:srgbClr val="FF99CC"/>
              </a:solidFill>
              <a:ln w="18381">
                <a:solidFill>
                  <a:srgbClr val="FF99CC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BE96-4529-ADAC-6571D69FAE7F}"/>
              </c:ext>
            </c:extLst>
          </c:dPt>
          <c:dPt>
            <c:idx val="2"/>
            <c:bubble3D val="0"/>
            <c:explosion val="33"/>
            <c:spPr>
              <a:solidFill>
                <a:srgbClr val="C00000"/>
              </a:solidFill>
              <a:ln w="18381">
                <a:solidFill>
                  <a:schemeClr val="hlink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BE96-4529-ADAC-6571D69FAE7F}"/>
              </c:ext>
            </c:extLst>
          </c:dPt>
          <c:dPt>
            <c:idx val="3"/>
            <c:bubble3D val="0"/>
            <c:explosion val="37"/>
            <c:spPr>
              <a:solidFill>
                <a:schemeClr val="accent1"/>
              </a:solidFill>
              <a:ln w="18381">
                <a:solidFill>
                  <a:schemeClr val="folHlink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BE96-4529-ADAC-6571D69FAE7F}"/>
              </c:ext>
            </c:extLst>
          </c:dPt>
          <c:dPt>
            <c:idx val="4"/>
            <c:bubble3D val="0"/>
            <c:spPr>
              <a:solidFill>
                <a:schemeClr val="bg2"/>
              </a:solidFill>
              <a:ln w="1838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9-BE96-4529-ADAC-6571D69FAE7F}"/>
              </c:ext>
            </c:extLst>
          </c:dPt>
          <c:dLbls>
            <c:dLbl>
              <c:idx val="0"/>
              <c:layout>
                <c:manualLayout>
                  <c:x val="-8.5726405579755211E-3"/>
                  <c:y val="-0.10316373577539004"/>
                </c:manualLayout>
              </c:layout>
              <c:tx>
                <c:rich>
                  <a:bodyPr/>
                  <a:lstStyle/>
                  <a:p>
                    <a:r>
                      <a:rPr lang="en-US" dirty="0" err="1"/>
                      <a:t>Str.pyogenes</a:t>
                    </a:r>
                    <a:r>
                      <a:rPr lang="en-US" dirty="0"/>
                      <a:t>
26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96-4529-ADAC-6571D69FAE7F}"/>
                </c:ext>
              </c:extLst>
            </c:dLbl>
            <c:dLbl>
              <c:idx val="1"/>
              <c:layout>
                <c:manualLayout>
                  <c:x val="8.8570075034492754E-2"/>
                  <c:y val="5.714080745395291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Str.
viridas 18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96-4529-ADAC-6571D69FAE7F}"/>
                </c:ext>
              </c:extLst>
            </c:dLbl>
            <c:dLbl>
              <c:idx val="2"/>
              <c:layout>
                <c:manualLayout>
                  <c:x val="0.18219224633638464"/>
                  <c:y val="-0.1676964830548761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Staf.
aureus
32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E96-4529-ADAC-6571D69FAE7F}"/>
                </c:ext>
              </c:extLst>
            </c:dLbl>
            <c:dLbl>
              <c:idx val="3"/>
              <c:layout>
                <c:manualLayout>
                  <c:x val="-4.4314420384440965E-2"/>
                  <c:y val="-7.643520434350462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Нет ответа
20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E96-4529-ADAC-6571D69FAE7F}"/>
                </c:ext>
              </c:extLst>
            </c:dLbl>
            <c:dLbl>
              <c:idx val="4"/>
              <c:layout>
                <c:manualLayout>
                  <c:x val="6.4639476494366799E-2"/>
                  <c:y val="-0.1090254203026681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H.influenzae
4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E96-4529-ADAC-6571D69FAE7F}"/>
                </c:ext>
              </c:extLst>
            </c:dLbl>
            <c:spPr>
              <a:noFill/>
              <a:ln w="36763">
                <a:noFill/>
              </a:ln>
            </c:spPr>
            <c:txPr>
              <a:bodyPr/>
              <a:lstStyle/>
              <a:p>
                <a:pPr>
                  <a:defRPr sz="2026" b="1" i="0" u="none" strike="noStrike" baseline="0">
                    <a:solidFill>
                      <a:srgbClr val="00008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Str.pyogenes</c:v>
                </c:pt>
                <c:pt idx="1">
                  <c:v>Str.viridas</c:v>
                </c:pt>
                <c:pt idx="2">
                  <c:v>Staf.aureus</c:v>
                </c:pt>
                <c:pt idx="3">
                  <c:v>Нет ответа</c:v>
                </c:pt>
                <c:pt idx="4">
                  <c:v>H.influenzae</c:v>
                </c:pt>
              </c:strCache>
            </c:strRef>
          </c:cat>
          <c:val>
            <c:numRef>
              <c:f>Sheet1!$B$2:$F$2</c:f>
              <c:numCache>
                <c:formatCode>0%</c:formatCode>
                <c:ptCount val="5"/>
                <c:pt idx="0">
                  <c:v>28</c:v>
                </c:pt>
                <c:pt idx="1">
                  <c:v>18</c:v>
                </c:pt>
                <c:pt idx="2">
                  <c:v>32</c:v>
                </c:pt>
                <c:pt idx="3" formatCode="General">
                  <c:v>8</c:v>
                </c:pt>
                <c:pt idx="4" formatCode="General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E96-4529-ADAC-6571D69FAE7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spPr>
            <a:solidFill>
              <a:schemeClr val="accent2"/>
            </a:solidFill>
            <a:ln w="18381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chemeClr val="accent1"/>
              </a:solidFill>
              <a:ln w="1838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C-BE96-4529-ADAC-6571D69FAE7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D-BE96-4529-ADAC-6571D69FAE7F}"/>
              </c:ext>
            </c:extLst>
          </c:dPt>
          <c:dPt>
            <c:idx val="2"/>
            <c:bubble3D val="0"/>
            <c:spPr>
              <a:solidFill>
                <a:schemeClr val="hlink"/>
              </a:solidFill>
              <a:ln w="1838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F-BE96-4529-ADAC-6571D69FAE7F}"/>
              </c:ext>
            </c:extLst>
          </c:dPt>
          <c:dPt>
            <c:idx val="3"/>
            <c:bubble3D val="0"/>
            <c:spPr>
              <a:solidFill>
                <a:schemeClr val="folHlink"/>
              </a:solidFill>
              <a:ln w="1838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1-BE96-4529-ADAC-6571D69FAE7F}"/>
              </c:ext>
            </c:extLst>
          </c:dPt>
          <c:dPt>
            <c:idx val="4"/>
            <c:bubble3D val="0"/>
            <c:spPr>
              <a:solidFill>
                <a:schemeClr val="bg2"/>
              </a:solidFill>
              <a:ln w="1838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3-BE96-4529-ADAC-6571D69FAE7F}"/>
              </c:ext>
            </c:extLst>
          </c:dPt>
          <c:cat>
            <c:strRef>
              <c:f>Sheet1!$B$1:$F$1</c:f>
              <c:strCache>
                <c:ptCount val="5"/>
                <c:pt idx="0">
                  <c:v>Str.pyogenes</c:v>
                </c:pt>
                <c:pt idx="1">
                  <c:v>Str.viridas</c:v>
                </c:pt>
                <c:pt idx="2">
                  <c:v>Staf.aureus</c:v>
                </c:pt>
                <c:pt idx="3">
                  <c:v>Нет ответа</c:v>
                </c:pt>
                <c:pt idx="4">
                  <c:v>H.influenzae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14-BE96-4529-ADAC-6571D69FAE7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</c:v>
                </c:pt>
              </c:strCache>
            </c:strRef>
          </c:tx>
          <c:spPr>
            <a:solidFill>
              <a:schemeClr val="hlink"/>
            </a:solidFill>
            <a:ln w="18381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chemeClr val="accent1"/>
              </a:solidFill>
              <a:ln w="1838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6-BE96-4529-ADAC-6571D69FAE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838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8-BE96-4529-ADAC-6571D69FAE7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9-BE96-4529-ADAC-6571D69FAE7F}"/>
              </c:ext>
            </c:extLst>
          </c:dPt>
          <c:dPt>
            <c:idx val="3"/>
            <c:bubble3D val="0"/>
            <c:spPr>
              <a:solidFill>
                <a:schemeClr val="folHlink"/>
              </a:solidFill>
              <a:ln w="1838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B-BE96-4529-ADAC-6571D69FAE7F}"/>
              </c:ext>
            </c:extLst>
          </c:dPt>
          <c:dPt>
            <c:idx val="4"/>
            <c:bubble3D val="0"/>
            <c:spPr>
              <a:solidFill>
                <a:schemeClr val="bg2"/>
              </a:solidFill>
              <a:ln w="1838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D-BE96-4529-ADAC-6571D69FAE7F}"/>
              </c:ext>
            </c:extLst>
          </c:dPt>
          <c:cat>
            <c:strRef>
              <c:f>Sheet1!$B$1:$F$1</c:f>
              <c:strCache>
                <c:ptCount val="5"/>
                <c:pt idx="0">
                  <c:v>Str.pyogenes</c:v>
                </c:pt>
                <c:pt idx="1">
                  <c:v>Str.viridas</c:v>
                </c:pt>
                <c:pt idx="2">
                  <c:v>Staf.aureus</c:v>
                </c:pt>
                <c:pt idx="3">
                  <c:v>Нет ответа</c:v>
                </c:pt>
                <c:pt idx="4">
                  <c:v>H.influenzae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1E-BE96-4529-ADAC-6571D69F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676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60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9C7147-CB6E-4E17-87A2-FB0C65FF0536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88E3F8-F38A-47E3-B506-6A713D0609A2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75000"/>
            </a:schemeClr>
          </a:solidFill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2800" b="1" dirty="0" smtClean="0">
              <a:solidFill>
                <a:srgbClr val="002060"/>
              </a:solidFill>
            </a:rPr>
            <a:t>Муковисцидоз важная медико-социальная проблема</a:t>
          </a:r>
          <a:endParaRPr lang="ru-RU" sz="2800" b="1" dirty="0">
            <a:solidFill>
              <a:srgbClr val="002060"/>
            </a:solidFill>
          </a:endParaRPr>
        </a:p>
      </dgm:t>
    </dgm:pt>
    <dgm:pt modelId="{EAA75405-1EF9-4435-8DDB-39A6F01EFE40}" type="parTrans" cxnId="{6C0B833D-4609-43CE-81FA-C9080CC1CCC1}">
      <dgm:prSet/>
      <dgm:spPr/>
      <dgm:t>
        <a:bodyPr/>
        <a:lstStyle/>
        <a:p>
          <a:endParaRPr lang="ru-RU"/>
        </a:p>
      </dgm:t>
    </dgm:pt>
    <dgm:pt modelId="{DE570418-F233-4F00-B0DF-754157B9999D}" type="sibTrans" cxnId="{6C0B833D-4609-43CE-81FA-C9080CC1CCC1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64CD85B7-0614-4BBC-9B51-402F2265F7A7}">
      <dgm:prSet phldrT="[Текст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75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Трудности выявления и диагностики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F1AD5C-4607-4099-ACCD-F5CAA6C994F6}" type="parTrans" cxnId="{BD06A847-4547-4583-83EE-369422762211}">
      <dgm:prSet/>
      <dgm:spPr/>
      <dgm:t>
        <a:bodyPr/>
        <a:lstStyle/>
        <a:p>
          <a:endParaRPr lang="ru-RU"/>
        </a:p>
      </dgm:t>
    </dgm:pt>
    <dgm:pt modelId="{E6D02600-9607-426A-92C4-F8A0095CC2D5}" type="sibTrans" cxnId="{BD06A847-4547-4583-83EE-369422762211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0CD625F6-52F9-4747-87CC-672EC1B3199E}">
      <dgm:prSet phldrT="[Текст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Низкая продолжительности жизни больных</a:t>
          </a:r>
          <a:br>
            <a:rPr lang="ru-RU" sz="18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18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ранняя </a:t>
          </a:r>
          <a:r>
            <a:rPr lang="ru-RU" sz="1800" b="1" dirty="0" err="1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инвалидизация</a:t>
          </a:r>
          <a:endParaRPr lang="ru-RU" sz="18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113DA248-80DB-48BA-A0DE-5AB37C7BCFEE}" type="parTrans" cxnId="{F71156F1-2D9F-4F96-860A-D5C1F68F88B3}">
      <dgm:prSet/>
      <dgm:spPr/>
      <dgm:t>
        <a:bodyPr/>
        <a:lstStyle/>
        <a:p>
          <a:endParaRPr lang="ru-RU"/>
        </a:p>
      </dgm:t>
    </dgm:pt>
    <dgm:pt modelId="{514A535A-28A2-4E80-ABA0-E7231C4BCB5F}" type="sibTrans" cxnId="{F71156F1-2D9F-4F96-860A-D5C1F68F88B3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5F182F00-E188-4DC0-A8CA-4A61981D4AE6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Необходимость постоянного </a:t>
          </a:r>
          <a:r>
            <a:rPr lang="ru-RU" sz="20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полимедикамен-тозного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лечения и диспансеризации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5771E8A-8BDB-447F-9304-4012392556FA}" type="parTrans" cxnId="{44CFCDD8-0436-40A6-B131-6D5E03C3AB34}">
      <dgm:prSet/>
      <dgm:spPr/>
      <dgm:t>
        <a:bodyPr/>
        <a:lstStyle/>
        <a:p>
          <a:endParaRPr lang="ru-RU"/>
        </a:p>
      </dgm:t>
    </dgm:pt>
    <dgm:pt modelId="{7D109D39-1E2F-44A3-9F7A-7B7037F1033F}" type="sibTrans" cxnId="{44CFCDD8-0436-40A6-B131-6D5E03C3AB34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5DDF4C0C-EB67-4269-A526-2A941929C8F4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ru-RU" sz="2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Дороговизна жизненно важных медикаментов</a:t>
          </a:r>
          <a:endParaRPr lang="ru-RU" sz="22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1843F59-4F16-42DA-8083-231ED4E79834}" type="parTrans" cxnId="{CDF94FBD-DAD7-4457-B29B-B6E0921D783D}">
      <dgm:prSet/>
      <dgm:spPr/>
      <dgm:t>
        <a:bodyPr/>
        <a:lstStyle/>
        <a:p>
          <a:endParaRPr lang="ru-RU"/>
        </a:p>
      </dgm:t>
    </dgm:pt>
    <dgm:pt modelId="{2CF08DC4-D217-49D2-8941-D6E6A15F60E2}" type="sibTrans" cxnId="{CDF94FBD-DAD7-4457-B29B-B6E0921D783D}">
      <dgm:prSet/>
      <dgm:spPr>
        <a:solidFill>
          <a:srgbClr val="FF0000"/>
        </a:solidFill>
      </dgm:spPr>
      <dgm:t>
        <a:bodyPr/>
        <a:lstStyle/>
        <a:p>
          <a:endParaRPr lang="ru-RU" dirty="0"/>
        </a:p>
      </dgm:t>
    </dgm:pt>
    <dgm:pt modelId="{ED126F61-E33B-4B89-991D-7958064DDF1E}" type="pres">
      <dgm:prSet presAssocID="{A89C7147-CB6E-4E17-87A2-FB0C65FF053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ECB78B-225E-4895-A5DE-64C1C79ED006}" type="pres">
      <dgm:prSet presAssocID="{0488E3F8-F38A-47E3-B506-6A713D0609A2}" presName="node" presStyleLbl="node1" presStyleIdx="0" presStyleCnt="5" custScaleX="2509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D07FD-6052-4C98-BD4D-BAC4CC060893}" type="pres">
      <dgm:prSet presAssocID="{DE570418-F233-4F00-B0DF-754157B9999D}" presName="sibTrans" presStyleLbl="sibTrans2D1" presStyleIdx="0" presStyleCnt="5"/>
      <dgm:spPr/>
      <dgm:t>
        <a:bodyPr/>
        <a:lstStyle/>
        <a:p>
          <a:endParaRPr lang="ru-RU"/>
        </a:p>
      </dgm:t>
    </dgm:pt>
    <dgm:pt modelId="{F277FE55-7D9E-4EEA-B866-DFC4801CF846}" type="pres">
      <dgm:prSet presAssocID="{DE570418-F233-4F00-B0DF-754157B9999D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10E211E5-822D-4865-9247-3D6D2C19512C}" type="pres">
      <dgm:prSet presAssocID="{64CD85B7-0614-4BBC-9B51-402F2265F7A7}" presName="node" presStyleLbl="node1" presStyleIdx="1" presStyleCnt="5" custScaleX="152732" custRadScaleRad="125736" custRadScaleInc="24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F8105A-80EB-4913-80C4-7166FACAFD0E}" type="pres">
      <dgm:prSet presAssocID="{E6D02600-9607-426A-92C4-F8A0095CC2D5}" presName="sibTrans" presStyleLbl="sibTrans2D1" presStyleIdx="1" presStyleCnt="5"/>
      <dgm:spPr/>
      <dgm:t>
        <a:bodyPr/>
        <a:lstStyle/>
        <a:p>
          <a:endParaRPr lang="ru-RU"/>
        </a:p>
      </dgm:t>
    </dgm:pt>
    <dgm:pt modelId="{EFB5FEAA-D6F5-40FF-ABC5-87FB8A08D010}" type="pres">
      <dgm:prSet presAssocID="{E6D02600-9607-426A-92C4-F8A0095CC2D5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C81E8EF1-B3D2-4A2D-B4A8-64E60921611F}" type="pres">
      <dgm:prSet presAssocID="{0CD625F6-52F9-4747-87CC-672EC1B3199E}" presName="node" presStyleLbl="node1" presStyleIdx="2" presStyleCnt="5" custScaleX="172199" custRadScaleRad="131373" custRadScaleInc="-443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E4DF6F-20BC-4148-887C-585A905BE6EC}" type="pres">
      <dgm:prSet presAssocID="{514A535A-28A2-4E80-ABA0-E7231C4BCB5F}" presName="sibTrans" presStyleLbl="sibTrans2D1" presStyleIdx="2" presStyleCnt="5"/>
      <dgm:spPr/>
      <dgm:t>
        <a:bodyPr/>
        <a:lstStyle/>
        <a:p>
          <a:endParaRPr lang="ru-RU"/>
        </a:p>
      </dgm:t>
    </dgm:pt>
    <dgm:pt modelId="{D5589F56-D4DC-489B-82E5-AB01D8DD90B7}" type="pres">
      <dgm:prSet presAssocID="{514A535A-28A2-4E80-ABA0-E7231C4BCB5F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48892A24-A365-42F6-83C2-24722255B108}" type="pres">
      <dgm:prSet presAssocID="{5F182F00-E188-4DC0-A8CA-4A61981D4AE6}" presName="node" presStyleLbl="node1" presStyleIdx="3" presStyleCnt="5" custScaleX="176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F44A5-2016-4D6B-AC3B-FB39C3E9F901}" type="pres">
      <dgm:prSet presAssocID="{7D109D39-1E2F-44A3-9F7A-7B7037F1033F}" presName="sibTrans" presStyleLbl="sibTrans2D1" presStyleIdx="3" presStyleCnt="5"/>
      <dgm:spPr/>
      <dgm:t>
        <a:bodyPr/>
        <a:lstStyle/>
        <a:p>
          <a:endParaRPr lang="ru-RU"/>
        </a:p>
      </dgm:t>
    </dgm:pt>
    <dgm:pt modelId="{2432BFBD-9AAA-4002-BBE0-79547C4A5321}" type="pres">
      <dgm:prSet presAssocID="{7D109D39-1E2F-44A3-9F7A-7B7037F1033F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07FC271D-E71C-4CFA-8BF3-5E98915BF140}" type="pres">
      <dgm:prSet presAssocID="{5DDF4C0C-EB67-4269-A526-2A941929C8F4}" presName="node" presStyleLbl="node1" presStyleIdx="4" presStyleCnt="5" custScaleX="143757" custRadScaleRad="119753" custRadScaleInc="-25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3A07BA-45B6-4981-B732-36A3D90CF536}" type="pres">
      <dgm:prSet presAssocID="{2CF08DC4-D217-49D2-8941-D6E6A15F60E2}" presName="sibTrans" presStyleLbl="sibTrans2D1" presStyleIdx="4" presStyleCnt="5"/>
      <dgm:spPr/>
      <dgm:t>
        <a:bodyPr/>
        <a:lstStyle/>
        <a:p>
          <a:endParaRPr lang="ru-RU"/>
        </a:p>
      </dgm:t>
    </dgm:pt>
    <dgm:pt modelId="{007F2A4A-1A1B-473C-A406-AE9A7879A43A}" type="pres">
      <dgm:prSet presAssocID="{2CF08DC4-D217-49D2-8941-D6E6A15F60E2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BE6A75E-D5DD-45D2-B57D-A1EC59B5C0B0}" type="presOf" srcId="{7D109D39-1E2F-44A3-9F7A-7B7037F1033F}" destId="{50EF44A5-2016-4D6B-AC3B-FB39C3E9F901}" srcOrd="0" destOrd="0" presId="urn:microsoft.com/office/officeart/2005/8/layout/cycle2"/>
    <dgm:cxn modelId="{F9F5F72F-3FAE-42CB-B520-0CC8DA68AA71}" type="presOf" srcId="{64CD85B7-0614-4BBC-9B51-402F2265F7A7}" destId="{10E211E5-822D-4865-9247-3D6D2C19512C}" srcOrd="0" destOrd="0" presId="urn:microsoft.com/office/officeart/2005/8/layout/cycle2"/>
    <dgm:cxn modelId="{44CFCDD8-0436-40A6-B131-6D5E03C3AB34}" srcId="{A89C7147-CB6E-4E17-87A2-FB0C65FF0536}" destId="{5F182F00-E188-4DC0-A8CA-4A61981D4AE6}" srcOrd="3" destOrd="0" parTransId="{95771E8A-8BDB-447F-9304-4012392556FA}" sibTransId="{7D109D39-1E2F-44A3-9F7A-7B7037F1033F}"/>
    <dgm:cxn modelId="{BD06A847-4547-4583-83EE-369422762211}" srcId="{A89C7147-CB6E-4E17-87A2-FB0C65FF0536}" destId="{64CD85B7-0614-4BBC-9B51-402F2265F7A7}" srcOrd="1" destOrd="0" parTransId="{FBF1AD5C-4607-4099-ACCD-F5CAA6C994F6}" sibTransId="{E6D02600-9607-426A-92C4-F8A0095CC2D5}"/>
    <dgm:cxn modelId="{F71156F1-2D9F-4F96-860A-D5C1F68F88B3}" srcId="{A89C7147-CB6E-4E17-87A2-FB0C65FF0536}" destId="{0CD625F6-52F9-4747-87CC-672EC1B3199E}" srcOrd="2" destOrd="0" parTransId="{113DA248-80DB-48BA-A0DE-5AB37C7BCFEE}" sibTransId="{514A535A-28A2-4E80-ABA0-E7231C4BCB5F}"/>
    <dgm:cxn modelId="{E28ECA14-40DA-46A5-A42D-6F3AC1023177}" type="presOf" srcId="{E6D02600-9607-426A-92C4-F8A0095CC2D5}" destId="{CAF8105A-80EB-4913-80C4-7166FACAFD0E}" srcOrd="0" destOrd="0" presId="urn:microsoft.com/office/officeart/2005/8/layout/cycle2"/>
    <dgm:cxn modelId="{6C0B833D-4609-43CE-81FA-C9080CC1CCC1}" srcId="{A89C7147-CB6E-4E17-87A2-FB0C65FF0536}" destId="{0488E3F8-F38A-47E3-B506-6A713D0609A2}" srcOrd="0" destOrd="0" parTransId="{EAA75405-1EF9-4435-8DDB-39A6F01EFE40}" sibTransId="{DE570418-F233-4F00-B0DF-754157B9999D}"/>
    <dgm:cxn modelId="{3EF666F3-634C-4E20-80C5-1F41BF82A1DD}" type="presOf" srcId="{7D109D39-1E2F-44A3-9F7A-7B7037F1033F}" destId="{2432BFBD-9AAA-4002-BBE0-79547C4A5321}" srcOrd="1" destOrd="0" presId="urn:microsoft.com/office/officeart/2005/8/layout/cycle2"/>
    <dgm:cxn modelId="{3FBAB938-EB5F-492A-9493-0551DB687C7D}" type="presOf" srcId="{5DDF4C0C-EB67-4269-A526-2A941929C8F4}" destId="{07FC271D-E71C-4CFA-8BF3-5E98915BF140}" srcOrd="0" destOrd="0" presId="urn:microsoft.com/office/officeart/2005/8/layout/cycle2"/>
    <dgm:cxn modelId="{FBD6A3F5-8580-4BD2-A7AF-5BEAA474CEC9}" type="presOf" srcId="{0488E3F8-F38A-47E3-B506-6A713D0609A2}" destId="{65ECB78B-225E-4895-A5DE-64C1C79ED006}" srcOrd="0" destOrd="0" presId="urn:microsoft.com/office/officeart/2005/8/layout/cycle2"/>
    <dgm:cxn modelId="{AEBB7A00-4E88-4710-964D-55D167B54C3C}" type="presOf" srcId="{E6D02600-9607-426A-92C4-F8A0095CC2D5}" destId="{EFB5FEAA-D6F5-40FF-ABC5-87FB8A08D010}" srcOrd="1" destOrd="0" presId="urn:microsoft.com/office/officeart/2005/8/layout/cycle2"/>
    <dgm:cxn modelId="{C748B735-00E5-4531-AE87-5FF8A64FF0CF}" type="presOf" srcId="{5F182F00-E188-4DC0-A8CA-4A61981D4AE6}" destId="{48892A24-A365-42F6-83C2-24722255B108}" srcOrd="0" destOrd="0" presId="urn:microsoft.com/office/officeart/2005/8/layout/cycle2"/>
    <dgm:cxn modelId="{47350908-695F-4B5D-9F05-A0D756E6B634}" type="presOf" srcId="{0CD625F6-52F9-4747-87CC-672EC1B3199E}" destId="{C81E8EF1-B3D2-4A2D-B4A8-64E60921611F}" srcOrd="0" destOrd="0" presId="urn:microsoft.com/office/officeart/2005/8/layout/cycle2"/>
    <dgm:cxn modelId="{BF2E0429-D2D1-44A3-AFE3-F711C022D962}" type="presOf" srcId="{DE570418-F233-4F00-B0DF-754157B9999D}" destId="{26CD07FD-6052-4C98-BD4D-BAC4CC060893}" srcOrd="0" destOrd="0" presId="urn:microsoft.com/office/officeart/2005/8/layout/cycle2"/>
    <dgm:cxn modelId="{FF04E082-2A19-4EC7-8D45-7A32E46BC1BF}" type="presOf" srcId="{514A535A-28A2-4E80-ABA0-E7231C4BCB5F}" destId="{D5589F56-D4DC-489B-82E5-AB01D8DD90B7}" srcOrd="1" destOrd="0" presId="urn:microsoft.com/office/officeart/2005/8/layout/cycle2"/>
    <dgm:cxn modelId="{2485D422-446B-4592-9278-0A4C6B9B2966}" type="presOf" srcId="{2CF08DC4-D217-49D2-8941-D6E6A15F60E2}" destId="{007F2A4A-1A1B-473C-A406-AE9A7879A43A}" srcOrd="1" destOrd="0" presId="urn:microsoft.com/office/officeart/2005/8/layout/cycle2"/>
    <dgm:cxn modelId="{CAA13850-100B-406A-8715-0010A5FCAE51}" type="presOf" srcId="{DE570418-F233-4F00-B0DF-754157B9999D}" destId="{F277FE55-7D9E-4EEA-B866-DFC4801CF846}" srcOrd="1" destOrd="0" presId="urn:microsoft.com/office/officeart/2005/8/layout/cycle2"/>
    <dgm:cxn modelId="{CDF94FBD-DAD7-4457-B29B-B6E0921D783D}" srcId="{A89C7147-CB6E-4E17-87A2-FB0C65FF0536}" destId="{5DDF4C0C-EB67-4269-A526-2A941929C8F4}" srcOrd="4" destOrd="0" parTransId="{91843F59-4F16-42DA-8083-231ED4E79834}" sibTransId="{2CF08DC4-D217-49D2-8941-D6E6A15F60E2}"/>
    <dgm:cxn modelId="{9D0ED71D-A967-4480-823F-B3CD45487C2C}" type="presOf" srcId="{2CF08DC4-D217-49D2-8941-D6E6A15F60E2}" destId="{0E3A07BA-45B6-4981-B732-36A3D90CF536}" srcOrd="0" destOrd="0" presId="urn:microsoft.com/office/officeart/2005/8/layout/cycle2"/>
    <dgm:cxn modelId="{50B7D1EC-362E-459C-9712-15D541923D6E}" type="presOf" srcId="{514A535A-28A2-4E80-ABA0-E7231C4BCB5F}" destId="{F8E4DF6F-20BC-4148-887C-585A905BE6EC}" srcOrd="0" destOrd="0" presId="urn:microsoft.com/office/officeart/2005/8/layout/cycle2"/>
    <dgm:cxn modelId="{03A52ADB-943A-4FCC-A6A8-D3E40B9D5486}" type="presOf" srcId="{A89C7147-CB6E-4E17-87A2-FB0C65FF0536}" destId="{ED126F61-E33B-4B89-991D-7958064DDF1E}" srcOrd="0" destOrd="0" presId="urn:microsoft.com/office/officeart/2005/8/layout/cycle2"/>
    <dgm:cxn modelId="{4B7859C2-C0C5-485F-8F01-F3EAD614202B}" type="presParOf" srcId="{ED126F61-E33B-4B89-991D-7958064DDF1E}" destId="{65ECB78B-225E-4895-A5DE-64C1C79ED006}" srcOrd="0" destOrd="0" presId="urn:microsoft.com/office/officeart/2005/8/layout/cycle2"/>
    <dgm:cxn modelId="{E58D1F63-B9DB-42C7-9C86-C76C081BACA7}" type="presParOf" srcId="{ED126F61-E33B-4B89-991D-7958064DDF1E}" destId="{26CD07FD-6052-4C98-BD4D-BAC4CC060893}" srcOrd="1" destOrd="0" presId="urn:microsoft.com/office/officeart/2005/8/layout/cycle2"/>
    <dgm:cxn modelId="{A2217E51-D06C-479F-A197-071AC3C1C097}" type="presParOf" srcId="{26CD07FD-6052-4C98-BD4D-BAC4CC060893}" destId="{F277FE55-7D9E-4EEA-B866-DFC4801CF846}" srcOrd="0" destOrd="0" presId="urn:microsoft.com/office/officeart/2005/8/layout/cycle2"/>
    <dgm:cxn modelId="{C44FACF2-3E02-468A-B2AB-A1A8F257D01D}" type="presParOf" srcId="{ED126F61-E33B-4B89-991D-7958064DDF1E}" destId="{10E211E5-822D-4865-9247-3D6D2C19512C}" srcOrd="2" destOrd="0" presId="urn:microsoft.com/office/officeart/2005/8/layout/cycle2"/>
    <dgm:cxn modelId="{5619A1F6-F5C1-47CA-AE49-68D553304B07}" type="presParOf" srcId="{ED126F61-E33B-4B89-991D-7958064DDF1E}" destId="{CAF8105A-80EB-4913-80C4-7166FACAFD0E}" srcOrd="3" destOrd="0" presId="urn:microsoft.com/office/officeart/2005/8/layout/cycle2"/>
    <dgm:cxn modelId="{6D194BF8-B559-47C6-AED3-F2151686A921}" type="presParOf" srcId="{CAF8105A-80EB-4913-80C4-7166FACAFD0E}" destId="{EFB5FEAA-D6F5-40FF-ABC5-87FB8A08D010}" srcOrd="0" destOrd="0" presId="urn:microsoft.com/office/officeart/2005/8/layout/cycle2"/>
    <dgm:cxn modelId="{1EE782BB-4AA4-45B4-BB16-DBE17410FCC7}" type="presParOf" srcId="{ED126F61-E33B-4B89-991D-7958064DDF1E}" destId="{C81E8EF1-B3D2-4A2D-B4A8-64E60921611F}" srcOrd="4" destOrd="0" presId="urn:microsoft.com/office/officeart/2005/8/layout/cycle2"/>
    <dgm:cxn modelId="{E8FC00F1-D118-4D31-8C40-26F4B180F3B9}" type="presParOf" srcId="{ED126F61-E33B-4B89-991D-7958064DDF1E}" destId="{F8E4DF6F-20BC-4148-887C-585A905BE6EC}" srcOrd="5" destOrd="0" presId="urn:microsoft.com/office/officeart/2005/8/layout/cycle2"/>
    <dgm:cxn modelId="{4C1EA8FB-0723-48D2-82D9-5C2651E605EB}" type="presParOf" srcId="{F8E4DF6F-20BC-4148-887C-585A905BE6EC}" destId="{D5589F56-D4DC-489B-82E5-AB01D8DD90B7}" srcOrd="0" destOrd="0" presId="urn:microsoft.com/office/officeart/2005/8/layout/cycle2"/>
    <dgm:cxn modelId="{02D3ED8E-4761-4074-900B-166230F05255}" type="presParOf" srcId="{ED126F61-E33B-4B89-991D-7958064DDF1E}" destId="{48892A24-A365-42F6-83C2-24722255B108}" srcOrd="6" destOrd="0" presId="urn:microsoft.com/office/officeart/2005/8/layout/cycle2"/>
    <dgm:cxn modelId="{D063A834-0567-437E-A15D-67A33BA6685B}" type="presParOf" srcId="{ED126F61-E33B-4B89-991D-7958064DDF1E}" destId="{50EF44A5-2016-4D6B-AC3B-FB39C3E9F901}" srcOrd="7" destOrd="0" presId="urn:microsoft.com/office/officeart/2005/8/layout/cycle2"/>
    <dgm:cxn modelId="{D023B151-8C97-4A07-BFA3-193B69F9E75C}" type="presParOf" srcId="{50EF44A5-2016-4D6B-AC3B-FB39C3E9F901}" destId="{2432BFBD-9AAA-4002-BBE0-79547C4A5321}" srcOrd="0" destOrd="0" presId="urn:microsoft.com/office/officeart/2005/8/layout/cycle2"/>
    <dgm:cxn modelId="{238785B0-6B6D-462F-B5A0-D87C51CF043F}" type="presParOf" srcId="{ED126F61-E33B-4B89-991D-7958064DDF1E}" destId="{07FC271D-E71C-4CFA-8BF3-5E98915BF140}" srcOrd="8" destOrd="0" presId="urn:microsoft.com/office/officeart/2005/8/layout/cycle2"/>
    <dgm:cxn modelId="{4F6CE1C4-D3EC-4C50-9F8F-F366AA9B9B03}" type="presParOf" srcId="{ED126F61-E33B-4B89-991D-7958064DDF1E}" destId="{0E3A07BA-45B6-4981-B732-36A3D90CF536}" srcOrd="9" destOrd="0" presId="urn:microsoft.com/office/officeart/2005/8/layout/cycle2"/>
    <dgm:cxn modelId="{1884AA6F-22AA-4B47-AD75-269458140199}" type="presParOf" srcId="{0E3A07BA-45B6-4981-B732-36A3D90CF536}" destId="{007F2A4A-1A1B-473C-A406-AE9A7879A43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FC2481-0194-408A-8470-F3B1922D4A21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08A0A1-5BCF-41FE-A7CB-8BA8D56657B0}">
      <dgm:prSet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rtl="0"/>
          <a:r>
            <a:rPr lang="ru-RU" b="1" baseline="0" dirty="0" smtClean="0">
              <a:solidFill>
                <a:srgbClr val="C00000"/>
              </a:solidFill>
            </a:rPr>
            <a:t>Отечно-анемическая</a:t>
          </a:r>
          <a:r>
            <a:rPr lang="ru-RU" b="1" baseline="0" dirty="0" smtClean="0">
              <a:solidFill>
                <a:srgbClr val="002060"/>
              </a:solidFill>
            </a:rPr>
            <a:t> - у детей периода новорожденности, проявляющаяся отеками, выраженной бледностью кожи и слизистых, желтухой, увеличением печени. несколько позже присоединяются кишечные расстройства.</a:t>
          </a:r>
          <a:endParaRPr lang="ru-RU" b="1" dirty="0">
            <a:solidFill>
              <a:srgbClr val="002060"/>
            </a:solidFill>
          </a:endParaRPr>
        </a:p>
      </dgm:t>
    </dgm:pt>
    <dgm:pt modelId="{7B281608-931C-4516-91E4-68DA100108AF}" type="parTrans" cxnId="{D35F3897-26D9-4D4B-8FBB-3391F25400A6}">
      <dgm:prSet/>
      <dgm:spPr/>
      <dgm:t>
        <a:bodyPr/>
        <a:lstStyle/>
        <a:p>
          <a:endParaRPr lang="ru-RU"/>
        </a:p>
      </dgm:t>
    </dgm:pt>
    <dgm:pt modelId="{44913693-70B6-4422-B11B-47DC5E3A2A2E}" type="sibTrans" cxnId="{D35F3897-26D9-4D4B-8FBB-3391F25400A6}">
      <dgm:prSet/>
      <dgm:spPr/>
      <dgm:t>
        <a:bodyPr/>
        <a:lstStyle/>
        <a:p>
          <a:endParaRPr lang="ru-RU"/>
        </a:p>
      </dgm:t>
    </dgm:pt>
    <dgm:pt modelId="{4FBA87F5-0E46-4A17-9F9E-11062C5E3BC7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RU" b="1" baseline="0" dirty="0" smtClean="0">
              <a:solidFill>
                <a:srgbClr val="C00000"/>
              </a:solidFill>
            </a:rPr>
            <a:t>Печеночная форма</a:t>
          </a:r>
          <a:r>
            <a:rPr lang="ru-RU" baseline="0" dirty="0" smtClean="0">
              <a:solidFill>
                <a:schemeClr val="tx1"/>
              </a:solidFill>
            </a:rPr>
            <a:t> - сопровождается клиникой гепатита, цирроза печени.</a:t>
          </a:r>
          <a:endParaRPr lang="ru-RU" dirty="0">
            <a:solidFill>
              <a:schemeClr val="tx1"/>
            </a:solidFill>
          </a:endParaRPr>
        </a:p>
      </dgm:t>
    </dgm:pt>
    <dgm:pt modelId="{3953511B-CA33-4483-BCD1-0B07B4D1E67A}" type="parTrans" cxnId="{58FD642E-F673-40CE-8E25-77018D447314}">
      <dgm:prSet/>
      <dgm:spPr/>
      <dgm:t>
        <a:bodyPr/>
        <a:lstStyle/>
        <a:p>
          <a:endParaRPr lang="ru-RU"/>
        </a:p>
      </dgm:t>
    </dgm:pt>
    <dgm:pt modelId="{7C0A6B4B-A9A5-49CC-838E-3EA9DC3586B9}" type="sibTrans" cxnId="{58FD642E-F673-40CE-8E25-77018D447314}">
      <dgm:prSet/>
      <dgm:spPr/>
      <dgm:t>
        <a:bodyPr/>
        <a:lstStyle/>
        <a:p>
          <a:endParaRPr lang="ru-RU"/>
        </a:p>
      </dgm:t>
    </dgm:pt>
    <dgm:pt modelId="{6B3E1427-1792-4A14-8119-ED772E196E5A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pPr rtl="0"/>
          <a:r>
            <a:rPr lang="ru-RU" b="1" baseline="0" dirty="0" smtClean="0">
              <a:solidFill>
                <a:srgbClr val="C00000"/>
              </a:solidFill>
            </a:rPr>
            <a:t>Дистрофическая форма</a:t>
          </a:r>
          <a:r>
            <a:rPr lang="ru-RU" b="1" baseline="0" dirty="0" smtClean="0">
              <a:solidFill>
                <a:srgbClr val="002060"/>
              </a:solidFill>
            </a:rPr>
            <a:t> у детей дошкольного возраста – значительное отставание в физическом развитии, дистрофия, анорексия при отсутствии явных поражений желудочно- кишечного тракта и органов дыхания.</a:t>
          </a:r>
          <a:endParaRPr lang="ru-RU" b="1" dirty="0">
            <a:solidFill>
              <a:srgbClr val="002060"/>
            </a:solidFill>
          </a:endParaRPr>
        </a:p>
      </dgm:t>
    </dgm:pt>
    <dgm:pt modelId="{750A6B73-D53D-4853-9B22-0536008F58B5}" type="parTrans" cxnId="{018E0D72-2A41-4E71-8615-282F4D161C19}">
      <dgm:prSet/>
      <dgm:spPr/>
      <dgm:t>
        <a:bodyPr/>
        <a:lstStyle/>
        <a:p>
          <a:endParaRPr lang="ru-RU"/>
        </a:p>
      </dgm:t>
    </dgm:pt>
    <dgm:pt modelId="{41032FE4-D9F8-48B6-884E-7892981641A0}" type="sibTrans" cxnId="{018E0D72-2A41-4E71-8615-282F4D161C19}">
      <dgm:prSet/>
      <dgm:spPr/>
      <dgm:t>
        <a:bodyPr/>
        <a:lstStyle/>
        <a:p>
          <a:endParaRPr lang="ru-RU"/>
        </a:p>
      </dgm:t>
    </dgm:pt>
    <dgm:pt modelId="{D4BF1863-5468-4740-83F1-4E9EA0A78F82}" type="pres">
      <dgm:prSet presAssocID="{17FC2481-0194-408A-8470-F3B1922D4A2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8BA171B-BCBF-4B15-A393-DF389DCE9EBD}" type="pres">
      <dgm:prSet presAssocID="{1008A0A1-5BCF-41FE-A7CB-8BA8D56657B0}" presName="horFlow" presStyleCnt="0"/>
      <dgm:spPr/>
    </dgm:pt>
    <dgm:pt modelId="{19A2E6EB-8A68-4AC2-92D0-EB52F9F88E68}" type="pres">
      <dgm:prSet presAssocID="{1008A0A1-5BCF-41FE-A7CB-8BA8D56657B0}" presName="bigChev" presStyleLbl="node1" presStyleIdx="0" presStyleCnt="3" custScaleX="255362" custScaleY="158210" custLinFactNeighborX="-27943" custLinFactNeighborY="-10330"/>
      <dgm:spPr/>
      <dgm:t>
        <a:bodyPr/>
        <a:lstStyle/>
        <a:p>
          <a:endParaRPr lang="ru-RU"/>
        </a:p>
      </dgm:t>
    </dgm:pt>
    <dgm:pt modelId="{124BF89E-6C4A-4090-B9A9-B20455B44018}" type="pres">
      <dgm:prSet presAssocID="{1008A0A1-5BCF-41FE-A7CB-8BA8D56657B0}" presName="vSp" presStyleCnt="0"/>
      <dgm:spPr/>
    </dgm:pt>
    <dgm:pt modelId="{6400DF75-DD6B-41D1-839D-43F3147494DA}" type="pres">
      <dgm:prSet presAssocID="{4FBA87F5-0E46-4A17-9F9E-11062C5E3BC7}" presName="horFlow" presStyleCnt="0"/>
      <dgm:spPr/>
    </dgm:pt>
    <dgm:pt modelId="{EBCE6F57-2878-4530-B3D2-678B8F7D5A83}" type="pres">
      <dgm:prSet presAssocID="{4FBA87F5-0E46-4A17-9F9E-11062C5E3BC7}" presName="bigChev" presStyleLbl="node1" presStyleIdx="1" presStyleCnt="3" custScaleX="255680" custScaleY="130166" custLinFactNeighborX="-933" custLinFactNeighborY="10099"/>
      <dgm:spPr/>
      <dgm:t>
        <a:bodyPr/>
        <a:lstStyle/>
        <a:p>
          <a:endParaRPr lang="ru-RU"/>
        </a:p>
      </dgm:t>
    </dgm:pt>
    <dgm:pt modelId="{A620C092-116F-46F5-B01F-C5D1AEAD1E48}" type="pres">
      <dgm:prSet presAssocID="{4FBA87F5-0E46-4A17-9F9E-11062C5E3BC7}" presName="vSp" presStyleCnt="0"/>
      <dgm:spPr/>
    </dgm:pt>
    <dgm:pt modelId="{5246A9E0-DD25-451D-A945-5D965216BC26}" type="pres">
      <dgm:prSet presAssocID="{6B3E1427-1792-4A14-8119-ED772E196E5A}" presName="horFlow" presStyleCnt="0"/>
      <dgm:spPr/>
    </dgm:pt>
    <dgm:pt modelId="{153A81B6-1A87-480F-B727-AC63AC7EF169}" type="pres">
      <dgm:prSet presAssocID="{6B3E1427-1792-4A14-8119-ED772E196E5A}" presName="bigChev" presStyleLbl="node1" presStyleIdx="2" presStyleCnt="3" custScaleX="255044" custScaleY="141476" custLinFactNeighborX="-933" custLinFactNeighborY="52585"/>
      <dgm:spPr/>
      <dgm:t>
        <a:bodyPr/>
        <a:lstStyle/>
        <a:p>
          <a:endParaRPr lang="ru-RU"/>
        </a:p>
      </dgm:t>
    </dgm:pt>
  </dgm:ptLst>
  <dgm:cxnLst>
    <dgm:cxn modelId="{58FD642E-F673-40CE-8E25-77018D447314}" srcId="{17FC2481-0194-408A-8470-F3B1922D4A21}" destId="{4FBA87F5-0E46-4A17-9F9E-11062C5E3BC7}" srcOrd="1" destOrd="0" parTransId="{3953511B-CA33-4483-BCD1-0B07B4D1E67A}" sibTransId="{7C0A6B4B-A9A5-49CC-838E-3EA9DC3586B9}"/>
    <dgm:cxn modelId="{BB366B20-BB11-4A57-BACA-2314D7A418C9}" type="presOf" srcId="{6B3E1427-1792-4A14-8119-ED772E196E5A}" destId="{153A81B6-1A87-480F-B727-AC63AC7EF169}" srcOrd="0" destOrd="0" presId="urn:microsoft.com/office/officeart/2005/8/layout/lProcess3"/>
    <dgm:cxn modelId="{8D19462B-646D-4193-99F5-4352D7B08DEB}" type="presOf" srcId="{17FC2481-0194-408A-8470-F3B1922D4A21}" destId="{D4BF1863-5468-4740-83F1-4E9EA0A78F82}" srcOrd="0" destOrd="0" presId="urn:microsoft.com/office/officeart/2005/8/layout/lProcess3"/>
    <dgm:cxn modelId="{E1AC5E40-0740-4127-AD41-43653E4B87DD}" type="presOf" srcId="{4FBA87F5-0E46-4A17-9F9E-11062C5E3BC7}" destId="{EBCE6F57-2878-4530-B3D2-678B8F7D5A83}" srcOrd="0" destOrd="0" presId="urn:microsoft.com/office/officeart/2005/8/layout/lProcess3"/>
    <dgm:cxn modelId="{9D68BFD9-C294-4A05-8F37-35ACDCA2F175}" type="presOf" srcId="{1008A0A1-5BCF-41FE-A7CB-8BA8D56657B0}" destId="{19A2E6EB-8A68-4AC2-92D0-EB52F9F88E68}" srcOrd="0" destOrd="0" presId="urn:microsoft.com/office/officeart/2005/8/layout/lProcess3"/>
    <dgm:cxn modelId="{018E0D72-2A41-4E71-8615-282F4D161C19}" srcId="{17FC2481-0194-408A-8470-F3B1922D4A21}" destId="{6B3E1427-1792-4A14-8119-ED772E196E5A}" srcOrd="2" destOrd="0" parTransId="{750A6B73-D53D-4853-9B22-0536008F58B5}" sibTransId="{41032FE4-D9F8-48B6-884E-7892981641A0}"/>
    <dgm:cxn modelId="{D35F3897-26D9-4D4B-8FBB-3391F25400A6}" srcId="{17FC2481-0194-408A-8470-F3B1922D4A21}" destId="{1008A0A1-5BCF-41FE-A7CB-8BA8D56657B0}" srcOrd="0" destOrd="0" parTransId="{7B281608-931C-4516-91E4-68DA100108AF}" sibTransId="{44913693-70B6-4422-B11B-47DC5E3A2A2E}"/>
    <dgm:cxn modelId="{5C5067CC-BD34-4C15-842F-D11424713BA8}" type="presParOf" srcId="{D4BF1863-5468-4740-83F1-4E9EA0A78F82}" destId="{D8BA171B-BCBF-4B15-A393-DF389DCE9EBD}" srcOrd="0" destOrd="0" presId="urn:microsoft.com/office/officeart/2005/8/layout/lProcess3"/>
    <dgm:cxn modelId="{2B227C80-88D5-4E12-B56B-8D13291E35CC}" type="presParOf" srcId="{D8BA171B-BCBF-4B15-A393-DF389DCE9EBD}" destId="{19A2E6EB-8A68-4AC2-92D0-EB52F9F88E68}" srcOrd="0" destOrd="0" presId="urn:microsoft.com/office/officeart/2005/8/layout/lProcess3"/>
    <dgm:cxn modelId="{29E3EF2C-2597-42D2-A264-AFD9A344B098}" type="presParOf" srcId="{D4BF1863-5468-4740-83F1-4E9EA0A78F82}" destId="{124BF89E-6C4A-4090-B9A9-B20455B44018}" srcOrd="1" destOrd="0" presId="urn:microsoft.com/office/officeart/2005/8/layout/lProcess3"/>
    <dgm:cxn modelId="{FCB185BB-56A0-480D-9816-2D5F4D6D03E3}" type="presParOf" srcId="{D4BF1863-5468-4740-83F1-4E9EA0A78F82}" destId="{6400DF75-DD6B-41D1-839D-43F3147494DA}" srcOrd="2" destOrd="0" presId="urn:microsoft.com/office/officeart/2005/8/layout/lProcess3"/>
    <dgm:cxn modelId="{4ED82730-B22F-41FA-86A4-084842C49E56}" type="presParOf" srcId="{6400DF75-DD6B-41D1-839D-43F3147494DA}" destId="{EBCE6F57-2878-4530-B3D2-678B8F7D5A83}" srcOrd="0" destOrd="0" presId="urn:microsoft.com/office/officeart/2005/8/layout/lProcess3"/>
    <dgm:cxn modelId="{70FCF6AD-C44C-4E74-AD67-1C3F2CE5FFF4}" type="presParOf" srcId="{D4BF1863-5468-4740-83F1-4E9EA0A78F82}" destId="{A620C092-116F-46F5-B01F-C5D1AEAD1E48}" srcOrd="3" destOrd="0" presId="urn:microsoft.com/office/officeart/2005/8/layout/lProcess3"/>
    <dgm:cxn modelId="{C0C49C8C-F74A-4284-8808-F1682FBC203E}" type="presParOf" srcId="{D4BF1863-5468-4740-83F1-4E9EA0A78F82}" destId="{5246A9E0-DD25-451D-A945-5D965216BC26}" srcOrd="4" destOrd="0" presId="urn:microsoft.com/office/officeart/2005/8/layout/lProcess3"/>
    <dgm:cxn modelId="{54E49674-18AE-47CE-A50A-1CF00FFBC353}" type="presParOf" srcId="{5246A9E0-DD25-451D-A945-5D965216BC26}" destId="{153A81B6-1A87-480F-B727-AC63AC7EF169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2DB5B7-2569-4A22-A500-C294148CBD88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73948A-2BE3-4558-B53F-C16670676F82}">
      <dgm:prSet phldrT="[Текст]" custT="1"/>
      <dgm:spPr/>
      <dgm:t>
        <a:bodyPr/>
        <a:lstStyle/>
        <a:p>
          <a:r>
            <a:rPr lang="ru-RU" sz="1600" b="1" i="1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колорийность</a:t>
          </a:r>
          <a:r>
            <a:rPr lang="ru-RU" sz="1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пищи на 30 % должна превышать энергетические потребности</a:t>
          </a:r>
          <a:endParaRPr lang="ru-RU" sz="1600" b="1" i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A16DEE-BBC3-4EF2-8835-5704995659BF}" type="parTrans" cxnId="{BBFA5B8B-33E2-43BD-8445-79BED741E5D0}">
      <dgm:prSet/>
      <dgm:spPr/>
      <dgm:t>
        <a:bodyPr/>
        <a:lstStyle/>
        <a:p>
          <a:endParaRPr lang="ru-RU"/>
        </a:p>
      </dgm:t>
    </dgm:pt>
    <dgm:pt modelId="{7364702F-1B31-4F88-BDE7-9B0EB49322FA}" type="sibTrans" cxnId="{BBFA5B8B-33E2-43BD-8445-79BED741E5D0}">
      <dgm:prSet/>
      <dgm:spPr/>
      <dgm:t>
        <a:bodyPr/>
        <a:lstStyle/>
        <a:p>
          <a:endParaRPr lang="ru-RU"/>
        </a:p>
      </dgm:t>
    </dgm:pt>
    <dgm:pt modelId="{1B6660CB-7364-4104-94A9-1688D7EEA0AC}">
      <dgm:prSet phldrT="[Текст]"/>
      <dgm:spPr/>
      <dgm:t>
        <a:bodyPr/>
        <a:lstStyle/>
        <a:p>
          <a:r>
            <a:rPr lang="ru-RU" sz="1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энергетическая ценность пищи должна обеспечиваться за счет жиров</a:t>
          </a:r>
          <a:endParaRPr lang="ru-RU" b="1" i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9443D1-0CBC-4075-BBCC-AC46B18932EC}" type="parTrans" cxnId="{711A92D6-6F9A-4F14-9E3B-BFDDC8FC9E25}">
      <dgm:prSet/>
      <dgm:spPr/>
      <dgm:t>
        <a:bodyPr/>
        <a:lstStyle/>
        <a:p>
          <a:endParaRPr lang="ru-RU"/>
        </a:p>
      </dgm:t>
    </dgm:pt>
    <dgm:pt modelId="{8D0034AD-A4C0-43CC-B62B-13CB955C3BBC}" type="sibTrans" cxnId="{711A92D6-6F9A-4F14-9E3B-BFDDC8FC9E25}">
      <dgm:prSet/>
      <dgm:spPr/>
      <dgm:t>
        <a:bodyPr/>
        <a:lstStyle/>
        <a:p>
          <a:endParaRPr lang="ru-RU"/>
        </a:p>
      </dgm:t>
    </dgm:pt>
    <dgm:pt modelId="{C98A9D34-1564-431F-A812-18848654EFF6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15 % за счет белков </a:t>
          </a:r>
          <a:endParaRPr lang="ru-RU" sz="2000" b="1" i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5FA44C-D4AD-4071-8E84-6E219003973D}" type="parTrans" cxnId="{920732E8-6E21-4874-A111-B01C4D3355B4}">
      <dgm:prSet/>
      <dgm:spPr/>
      <dgm:t>
        <a:bodyPr/>
        <a:lstStyle/>
        <a:p>
          <a:endParaRPr lang="ru-RU"/>
        </a:p>
      </dgm:t>
    </dgm:pt>
    <dgm:pt modelId="{26266DF6-E018-4E6C-B9E1-95888DC873E7}" type="sibTrans" cxnId="{920732E8-6E21-4874-A111-B01C4D3355B4}">
      <dgm:prSet/>
      <dgm:spPr/>
      <dgm:t>
        <a:bodyPr/>
        <a:lstStyle/>
        <a:p>
          <a:endParaRPr lang="ru-RU"/>
        </a:p>
      </dgm:t>
    </dgm:pt>
    <dgm:pt modelId="{3076F092-8767-4EC7-8A99-3F039923C87A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45-50 % за счет углеводов</a:t>
          </a:r>
          <a:r>
            <a:rPr lang="ru-RU" sz="2000" dirty="0" smtClean="0"/>
            <a:t/>
          </a:r>
          <a:br>
            <a:rPr lang="ru-RU" sz="2000" dirty="0" smtClean="0"/>
          </a:br>
          <a:endParaRPr lang="ru-RU" sz="2000" dirty="0"/>
        </a:p>
      </dgm:t>
    </dgm:pt>
    <dgm:pt modelId="{8591F303-51F7-4D73-B648-C45EBDDDB684}" type="parTrans" cxnId="{C8130227-6D19-4D7E-BFDD-66AA21F61302}">
      <dgm:prSet/>
      <dgm:spPr/>
      <dgm:t>
        <a:bodyPr/>
        <a:lstStyle/>
        <a:p>
          <a:endParaRPr lang="ru-RU"/>
        </a:p>
      </dgm:t>
    </dgm:pt>
    <dgm:pt modelId="{DFDDD859-2F9E-415B-93ED-CD582F194071}" type="sibTrans" cxnId="{C8130227-6D19-4D7E-BFDD-66AA21F61302}">
      <dgm:prSet/>
      <dgm:spPr/>
      <dgm:t>
        <a:bodyPr/>
        <a:lstStyle/>
        <a:p>
          <a:endParaRPr lang="ru-RU"/>
        </a:p>
      </dgm:t>
    </dgm:pt>
    <dgm:pt modelId="{C987135A-49E8-44C0-BECE-E13807CB4D8E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 5-6 раз в сутки</a:t>
          </a:r>
          <a:endParaRPr lang="ru-RU" sz="2000" b="1" i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679192-B98E-4F81-985B-3904A3390E92}" type="parTrans" cxnId="{ED704578-0D22-4FE8-B87B-E59873B35BC2}">
      <dgm:prSet/>
      <dgm:spPr/>
      <dgm:t>
        <a:bodyPr/>
        <a:lstStyle/>
        <a:p>
          <a:endParaRPr lang="ru-RU"/>
        </a:p>
      </dgm:t>
    </dgm:pt>
    <dgm:pt modelId="{8BE14298-3EEC-45C8-BC57-0AAAD44AF8C1}" type="sibTrans" cxnId="{ED704578-0D22-4FE8-B87B-E59873B35BC2}">
      <dgm:prSet/>
      <dgm:spPr/>
      <dgm:t>
        <a:bodyPr/>
        <a:lstStyle/>
        <a:p>
          <a:endParaRPr lang="ru-RU"/>
        </a:p>
      </dgm:t>
    </dgm:pt>
    <dgm:pt modelId="{0BD00EB6-F41E-4F37-8015-0012FA20A3D6}" type="pres">
      <dgm:prSet presAssocID="{502DB5B7-2569-4A22-A500-C294148CBD8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1EA867-8194-4D25-990D-FCCCEB923197}" type="pres">
      <dgm:prSet presAssocID="{AE73948A-2BE3-4558-B53F-C16670676F82}" presName="dummy" presStyleCnt="0"/>
      <dgm:spPr/>
    </dgm:pt>
    <dgm:pt modelId="{63FD56D7-784B-4524-95F0-13535A03BFB8}" type="pres">
      <dgm:prSet presAssocID="{AE73948A-2BE3-4558-B53F-C16670676F82}" presName="node" presStyleLbl="revTx" presStyleIdx="0" presStyleCnt="5" custScaleX="147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99927A-CC72-44BA-87D0-177544C8EF26}" type="pres">
      <dgm:prSet presAssocID="{7364702F-1B31-4F88-BDE7-9B0EB49322FA}" presName="sibTrans" presStyleLbl="node1" presStyleIdx="0" presStyleCnt="5"/>
      <dgm:spPr/>
      <dgm:t>
        <a:bodyPr/>
        <a:lstStyle/>
        <a:p>
          <a:endParaRPr lang="ru-RU"/>
        </a:p>
      </dgm:t>
    </dgm:pt>
    <dgm:pt modelId="{B7ED5FF5-DBF2-402C-A401-001CE8364126}" type="pres">
      <dgm:prSet presAssocID="{1B6660CB-7364-4104-94A9-1688D7EEA0AC}" presName="dummy" presStyleCnt="0"/>
      <dgm:spPr/>
    </dgm:pt>
    <dgm:pt modelId="{DF3CDB6A-A097-46C8-BEC0-A6FE2376A770}" type="pres">
      <dgm:prSet presAssocID="{1B6660CB-7364-4104-94A9-1688D7EEA0AC}" presName="node" presStyleLbl="revTx" presStyleIdx="1" presStyleCnt="5" custScaleX="135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3A7991-C072-41A5-B800-B24F59B518DF}" type="pres">
      <dgm:prSet presAssocID="{8D0034AD-A4C0-43CC-B62B-13CB955C3BBC}" presName="sibTrans" presStyleLbl="node1" presStyleIdx="1" presStyleCnt="5"/>
      <dgm:spPr/>
      <dgm:t>
        <a:bodyPr/>
        <a:lstStyle/>
        <a:p>
          <a:endParaRPr lang="ru-RU"/>
        </a:p>
      </dgm:t>
    </dgm:pt>
    <dgm:pt modelId="{3E5190FA-F8EC-415A-9718-240CD66CE5BD}" type="pres">
      <dgm:prSet presAssocID="{C98A9D34-1564-431F-A812-18848654EFF6}" presName="dummy" presStyleCnt="0"/>
      <dgm:spPr/>
    </dgm:pt>
    <dgm:pt modelId="{7B0815B6-EF8F-4FCD-AAF9-298C44D9D9AE}" type="pres">
      <dgm:prSet presAssocID="{C98A9D34-1564-431F-A812-18848654EFF6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8A9B17-DD6C-4AAF-B73C-CAAD3F814B13}" type="pres">
      <dgm:prSet presAssocID="{26266DF6-E018-4E6C-B9E1-95888DC873E7}" presName="sibTrans" presStyleLbl="node1" presStyleIdx="2" presStyleCnt="5"/>
      <dgm:spPr/>
      <dgm:t>
        <a:bodyPr/>
        <a:lstStyle/>
        <a:p>
          <a:endParaRPr lang="ru-RU"/>
        </a:p>
      </dgm:t>
    </dgm:pt>
    <dgm:pt modelId="{5C8C299D-184E-4469-B7FF-3A0B26201419}" type="pres">
      <dgm:prSet presAssocID="{3076F092-8767-4EC7-8A99-3F039923C87A}" presName="dummy" presStyleCnt="0"/>
      <dgm:spPr/>
    </dgm:pt>
    <dgm:pt modelId="{795FBDD5-AA44-4735-9970-C7A304DDC853}" type="pres">
      <dgm:prSet presAssocID="{3076F092-8767-4EC7-8A99-3F039923C87A}" presName="node" presStyleLbl="revTx" presStyleIdx="3" presStyleCnt="5" custScaleX="1292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EDF3E-C9B7-4C5A-977B-54E6487D58D7}" type="pres">
      <dgm:prSet presAssocID="{DFDDD859-2F9E-415B-93ED-CD582F194071}" presName="sibTrans" presStyleLbl="node1" presStyleIdx="3" presStyleCnt="5"/>
      <dgm:spPr/>
      <dgm:t>
        <a:bodyPr/>
        <a:lstStyle/>
        <a:p>
          <a:endParaRPr lang="ru-RU"/>
        </a:p>
      </dgm:t>
    </dgm:pt>
    <dgm:pt modelId="{7F8126C8-B241-45AE-A5B4-716B5A2BFF1A}" type="pres">
      <dgm:prSet presAssocID="{C987135A-49E8-44C0-BECE-E13807CB4D8E}" presName="dummy" presStyleCnt="0"/>
      <dgm:spPr/>
    </dgm:pt>
    <dgm:pt modelId="{26BF0866-0262-4431-B7F8-A493D5CE1FED}" type="pres">
      <dgm:prSet presAssocID="{C987135A-49E8-44C0-BECE-E13807CB4D8E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0F296-9460-454C-887F-9C951D3B5A4F}" type="pres">
      <dgm:prSet presAssocID="{8BE14298-3EEC-45C8-BC57-0AAAD44AF8C1}" presName="sibTrans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0DE0AA97-DF11-4CDE-9F2F-5A11E9FD2469}" type="presOf" srcId="{7364702F-1B31-4F88-BDE7-9B0EB49322FA}" destId="{3899927A-CC72-44BA-87D0-177544C8EF26}" srcOrd="0" destOrd="0" presId="urn:microsoft.com/office/officeart/2005/8/layout/cycle1"/>
    <dgm:cxn modelId="{5D089976-C813-4F3F-9863-10069047C295}" type="presOf" srcId="{8D0034AD-A4C0-43CC-B62B-13CB955C3BBC}" destId="{873A7991-C072-41A5-B800-B24F59B518DF}" srcOrd="0" destOrd="0" presId="urn:microsoft.com/office/officeart/2005/8/layout/cycle1"/>
    <dgm:cxn modelId="{456EBA6A-B107-4311-8772-50C95275B7ED}" type="presOf" srcId="{DFDDD859-2F9E-415B-93ED-CD582F194071}" destId="{541EDF3E-C9B7-4C5A-977B-54E6487D58D7}" srcOrd="0" destOrd="0" presId="urn:microsoft.com/office/officeart/2005/8/layout/cycle1"/>
    <dgm:cxn modelId="{EE620AA6-CE45-4D96-B12D-463B003F93C5}" type="presOf" srcId="{AE73948A-2BE3-4558-B53F-C16670676F82}" destId="{63FD56D7-784B-4524-95F0-13535A03BFB8}" srcOrd="0" destOrd="0" presId="urn:microsoft.com/office/officeart/2005/8/layout/cycle1"/>
    <dgm:cxn modelId="{56E7BB69-ED89-48B3-9B10-429F82191F37}" type="presOf" srcId="{8BE14298-3EEC-45C8-BC57-0AAAD44AF8C1}" destId="{6460F296-9460-454C-887F-9C951D3B5A4F}" srcOrd="0" destOrd="0" presId="urn:microsoft.com/office/officeart/2005/8/layout/cycle1"/>
    <dgm:cxn modelId="{FD40CAF8-E509-4932-853C-12EA3EF85F53}" type="presOf" srcId="{3076F092-8767-4EC7-8A99-3F039923C87A}" destId="{795FBDD5-AA44-4735-9970-C7A304DDC853}" srcOrd="0" destOrd="0" presId="urn:microsoft.com/office/officeart/2005/8/layout/cycle1"/>
    <dgm:cxn modelId="{C8130227-6D19-4D7E-BFDD-66AA21F61302}" srcId="{502DB5B7-2569-4A22-A500-C294148CBD88}" destId="{3076F092-8767-4EC7-8A99-3F039923C87A}" srcOrd="3" destOrd="0" parTransId="{8591F303-51F7-4D73-B648-C45EBDDDB684}" sibTransId="{DFDDD859-2F9E-415B-93ED-CD582F194071}"/>
    <dgm:cxn modelId="{BBFA5B8B-33E2-43BD-8445-79BED741E5D0}" srcId="{502DB5B7-2569-4A22-A500-C294148CBD88}" destId="{AE73948A-2BE3-4558-B53F-C16670676F82}" srcOrd="0" destOrd="0" parTransId="{5FA16DEE-BBC3-4EF2-8835-5704995659BF}" sibTransId="{7364702F-1B31-4F88-BDE7-9B0EB49322FA}"/>
    <dgm:cxn modelId="{8A770AF0-61D1-42B6-AB7D-74F77083292C}" type="presOf" srcId="{C987135A-49E8-44C0-BECE-E13807CB4D8E}" destId="{26BF0866-0262-4431-B7F8-A493D5CE1FED}" srcOrd="0" destOrd="0" presId="urn:microsoft.com/office/officeart/2005/8/layout/cycle1"/>
    <dgm:cxn modelId="{920732E8-6E21-4874-A111-B01C4D3355B4}" srcId="{502DB5B7-2569-4A22-A500-C294148CBD88}" destId="{C98A9D34-1564-431F-A812-18848654EFF6}" srcOrd="2" destOrd="0" parTransId="{785FA44C-D4AD-4071-8E84-6E219003973D}" sibTransId="{26266DF6-E018-4E6C-B9E1-95888DC873E7}"/>
    <dgm:cxn modelId="{711A92D6-6F9A-4F14-9E3B-BFDDC8FC9E25}" srcId="{502DB5B7-2569-4A22-A500-C294148CBD88}" destId="{1B6660CB-7364-4104-94A9-1688D7EEA0AC}" srcOrd="1" destOrd="0" parTransId="{B89443D1-0CBC-4075-BBCC-AC46B18932EC}" sibTransId="{8D0034AD-A4C0-43CC-B62B-13CB955C3BBC}"/>
    <dgm:cxn modelId="{4C2D8F63-2A1C-4FCB-B76C-7CF39C59819B}" type="presOf" srcId="{1B6660CB-7364-4104-94A9-1688D7EEA0AC}" destId="{DF3CDB6A-A097-46C8-BEC0-A6FE2376A770}" srcOrd="0" destOrd="0" presId="urn:microsoft.com/office/officeart/2005/8/layout/cycle1"/>
    <dgm:cxn modelId="{E27EDF69-28FD-45EE-B7D2-07AFEFF1E353}" type="presOf" srcId="{26266DF6-E018-4E6C-B9E1-95888DC873E7}" destId="{388A9B17-DD6C-4AAF-B73C-CAAD3F814B13}" srcOrd="0" destOrd="0" presId="urn:microsoft.com/office/officeart/2005/8/layout/cycle1"/>
    <dgm:cxn modelId="{F4F7AB08-E235-4B67-A97F-3EA51B6D1D26}" type="presOf" srcId="{502DB5B7-2569-4A22-A500-C294148CBD88}" destId="{0BD00EB6-F41E-4F37-8015-0012FA20A3D6}" srcOrd="0" destOrd="0" presId="urn:microsoft.com/office/officeart/2005/8/layout/cycle1"/>
    <dgm:cxn modelId="{ED704578-0D22-4FE8-B87B-E59873B35BC2}" srcId="{502DB5B7-2569-4A22-A500-C294148CBD88}" destId="{C987135A-49E8-44C0-BECE-E13807CB4D8E}" srcOrd="4" destOrd="0" parTransId="{12679192-B98E-4F81-985B-3904A3390E92}" sibTransId="{8BE14298-3EEC-45C8-BC57-0AAAD44AF8C1}"/>
    <dgm:cxn modelId="{AC2046B7-848A-47F7-993C-7D8050947179}" type="presOf" srcId="{C98A9D34-1564-431F-A812-18848654EFF6}" destId="{7B0815B6-EF8F-4FCD-AAF9-298C44D9D9AE}" srcOrd="0" destOrd="0" presId="urn:microsoft.com/office/officeart/2005/8/layout/cycle1"/>
    <dgm:cxn modelId="{79EE338E-7EF1-42E9-BC53-93AE135DD7AD}" type="presParOf" srcId="{0BD00EB6-F41E-4F37-8015-0012FA20A3D6}" destId="{D41EA867-8194-4D25-990D-FCCCEB923197}" srcOrd="0" destOrd="0" presId="urn:microsoft.com/office/officeart/2005/8/layout/cycle1"/>
    <dgm:cxn modelId="{30C3E66C-4709-461A-B292-3EA3DBED1713}" type="presParOf" srcId="{0BD00EB6-F41E-4F37-8015-0012FA20A3D6}" destId="{63FD56D7-784B-4524-95F0-13535A03BFB8}" srcOrd="1" destOrd="0" presId="urn:microsoft.com/office/officeart/2005/8/layout/cycle1"/>
    <dgm:cxn modelId="{B10E501F-CB06-4581-920F-D3962793AF24}" type="presParOf" srcId="{0BD00EB6-F41E-4F37-8015-0012FA20A3D6}" destId="{3899927A-CC72-44BA-87D0-177544C8EF26}" srcOrd="2" destOrd="0" presId="urn:microsoft.com/office/officeart/2005/8/layout/cycle1"/>
    <dgm:cxn modelId="{D26AC204-2997-4264-A31C-2EC0F34B0492}" type="presParOf" srcId="{0BD00EB6-F41E-4F37-8015-0012FA20A3D6}" destId="{B7ED5FF5-DBF2-402C-A401-001CE8364126}" srcOrd="3" destOrd="0" presId="urn:microsoft.com/office/officeart/2005/8/layout/cycle1"/>
    <dgm:cxn modelId="{BB3BD005-760B-475A-B21E-A902A759FA21}" type="presParOf" srcId="{0BD00EB6-F41E-4F37-8015-0012FA20A3D6}" destId="{DF3CDB6A-A097-46C8-BEC0-A6FE2376A770}" srcOrd="4" destOrd="0" presId="urn:microsoft.com/office/officeart/2005/8/layout/cycle1"/>
    <dgm:cxn modelId="{D9DF1A0D-7614-4943-9CD3-88A5DC7A21A7}" type="presParOf" srcId="{0BD00EB6-F41E-4F37-8015-0012FA20A3D6}" destId="{873A7991-C072-41A5-B800-B24F59B518DF}" srcOrd="5" destOrd="0" presId="urn:microsoft.com/office/officeart/2005/8/layout/cycle1"/>
    <dgm:cxn modelId="{0E9D8FF5-9C19-409E-A4E3-35BD1EE3750E}" type="presParOf" srcId="{0BD00EB6-F41E-4F37-8015-0012FA20A3D6}" destId="{3E5190FA-F8EC-415A-9718-240CD66CE5BD}" srcOrd="6" destOrd="0" presId="urn:microsoft.com/office/officeart/2005/8/layout/cycle1"/>
    <dgm:cxn modelId="{AA58FAF5-0BA2-4917-8079-A745E14725D9}" type="presParOf" srcId="{0BD00EB6-F41E-4F37-8015-0012FA20A3D6}" destId="{7B0815B6-EF8F-4FCD-AAF9-298C44D9D9AE}" srcOrd="7" destOrd="0" presId="urn:microsoft.com/office/officeart/2005/8/layout/cycle1"/>
    <dgm:cxn modelId="{C4CC96FB-D07C-4B6D-A862-EC2E38093E6D}" type="presParOf" srcId="{0BD00EB6-F41E-4F37-8015-0012FA20A3D6}" destId="{388A9B17-DD6C-4AAF-B73C-CAAD3F814B13}" srcOrd="8" destOrd="0" presId="urn:microsoft.com/office/officeart/2005/8/layout/cycle1"/>
    <dgm:cxn modelId="{AB9F110D-7F61-4308-A384-0E7F8D10E89C}" type="presParOf" srcId="{0BD00EB6-F41E-4F37-8015-0012FA20A3D6}" destId="{5C8C299D-184E-4469-B7FF-3A0B26201419}" srcOrd="9" destOrd="0" presId="urn:microsoft.com/office/officeart/2005/8/layout/cycle1"/>
    <dgm:cxn modelId="{69AAA428-323D-44F5-B74C-1A07F54C7D20}" type="presParOf" srcId="{0BD00EB6-F41E-4F37-8015-0012FA20A3D6}" destId="{795FBDD5-AA44-4735-9970-C7A304DDC853}" srcOrd="10" destOrd="0" presId="urn:microsoft.com/office/officeart/2005/8/layout/cycle1"/>
    <dgm:cxn modelId="{FF31A9F4-649C-43FC-9296-1AE575C1673F}" type="presParOf" srcId="{0BD00EB6-F41E-4F37-8015-0012FA20A3D6}" destId="{541EDF3E-C9B7-4C5A-977B-54E6487D58D7}" srcOrd="11" destOrd="0" presId="urn:microsoft.com/office/officeart/2005/8/layout/cycle1"/>
    <dgm:cxn modelId="{0F230F22-D1E3-4AD3-A8EF-54B1DC944C36}" type="presParOf" srcId="{0BD00EB6-F41E-4F37-8015-0012FA20A3D6}" destId="{7F8126C8-B241-45AE-A5B4-716B5A2BFF1A}" srcOrd="12" destOrd="0" presId="urn:microsoft.com/office/officeart/2005/8/layout/cycle1"/>
    <dgm:cxn modelId="{171A89DF-EDCE-4AB4-96BD-D06DDEA5DC81}" type="presParOf" srcId="{0BD00EB6-F41E-4F37-8015-0012FA20A3D6}" destId="{26BF0866-0262-4431-B7F8-A493D5CE1FED}" srcOrd="13" destOrd="0" presId="urn:microsoft.com/office/officeart/2005/8/layout/cycle1"/>
    <dgm:cxn modelId="{AEB09EB7-4765-46CF-825C-AE1B3FD62AB9}" type="presParOf" srcId="{0BD00EB6-F41E-4F37-8015-0012FA20A3D6}" destId="{6460F296-9460-454C-887F-9C951D3B5A4F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ECB78B-225E-4895-A5DE-64C1C79ED006}">
      <dsp:nvSpPr>
        <dsp:cNvPr id="0" name=""/>
        <dsp:cNvSpPr/>
      </dsp:nvSpPr>
      <dsp:spPr>
        <a:xfrm>
          <a:off x="1938533" y="334"/>
          <a:ext cx="4750944" cy="1893198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</a:rPr>
            <a:t>Муковисцидоз важная медико-социальная проблема</a:t>
          </a:r>
          <a:endParaRPr lang="ru-RU" sz="2800" b="1" kern="1200" dirty="0">
            <a:solidFill>
              <a:srgbClr val="002060"/>
            </a:solidFill>
          </a:endParaRPr>
        </a:p>
      </dsp:txBody>
      <dsp:txXfrm>
        <a:off x="2634293" y="277586"/>
        <a:ext cx="3359424" cy="1338694"/>
      </dsp:txXfrm>
    </dsp:sp>
    <dsp:sp modelId="{26CD07FD-6052-4C98-BD4D-BAC4CC060893}">
      <dsp:nvSpPr>
        <dsp:cNvPr id="0" name=""/>
        <dsp:cNvSpPr/>
      </dsp:nvSpPr>
      <dsp:spPr>
        <a:xfrm rot="1985376">
          <a:off x="5669567" y="1652830"/>
          <a:ext cx="435964" cy="638954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5680173" y="1744919"/>
        <a:ext cx="305175" cy="383372"/>
      </dsp:txXfrm>
    </dsp:sp>
    <dsp:sp modelId="{10E211E5-822D-4865-9247-3D6D2C19512C}">
      <dsp:nvSpPr>
        <dsp:cNvPr id="0" name=""/>
        <dsp:cNvSpPr/>
      </dsp:nvSpPr>
      <dsp:spPr>
        <a:xfrm>
          <a:off x="5821447" y="1924739"/>
          <a:ext cx="2891520" cy="1893198"/>
        </a:xfrm>
        <a:prstGeom prst="ellipse">
          <a:avLst/>
        </a:prstGeom>
        <a:solidFill>
          <a:schemeClr val="accent6">
            <a:lumMod val="75000"/>
          </a:schemeClr>
        </a:solidFill>
        <a:ln w="22225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Трудности выявления и диагностики</a:t>
          </a:r>
          <a:endParaRPr lang="ru-RU" sz="2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44900" y="2201991"/>
        <a:ext cx="2044614" cy="1338694"/>
      </dsp:txXfrm>
    </dsp:sp>
    <dsp:sp modelId="{CAF8105A-80EB-4913-80C4-7166FACAFD0E}">
      <dsp:nvSpPr>
        <dsp:cNvPr id="0" name=""/>
        <dsp:cNvSpPr/>
      </dsp:nvSpPr>
      <dsp:spPr>
        <a:xfrm rot="6028800">
          <a:off x="6890122" y="3766026"/>
          <a:ext cx="304983" cy="638954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 rot="10800000">
        <a:off x="6944191" y="3848833"/>
        <a:ext cx="213488" cy="383372"/>
      </dsp:txXfrm>
    </dsp:sp>
    <dsp:sp modelId="{C81E8EF1-B3D2-4A2D-B4A8-64E60921611F}">
      <dsp:nvSpPr>
        <dsp:cNvPr id="0" name=""/>
        <dsp:cNvSpPr/>
      </dsp:nvSpPr>
      <dsp:spPr>
        <a:xfrm>
          <a:off x="5184577" y="4371497"/>
          <a:ext cx="3260069" cy="1893198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75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Низкая продолжительности жизни больных</a:t>
          </a:r>
          <a:br>
            <a:rPr lang="ru-RU" sz="18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ранняя </a:t>
          </a:r>
          <a:r>
            <a:rPr lang="ru-RU" sz="1800" b="1" kern="1200" dirty="0" err="1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инвалидизация</a:t>
          </a:r>
          <a:endParaRPr lang="ru-RU" sz="18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662003" y="4648749"/>
        <a:ext cx="2305217" cy="1338694"/>
      </dsp:txXfrm>
    </dsp:sp>
    <dsp:sp modelId="{F8E4DF6F-20BC-4148-887C-585A905BE6EC}">
      <dsp:nvSpPr>
        <dsp:cNvPr id="0" name=""/>
        <dsp:cNvSpPr/>
      </dsp:nvSpPr>
      <dsp:spPr>
        <a:xfrm rot="10800293">
          <a:off x="4718795" y="4998454"/>
          <a:ext cx="329152" cy="638954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 rot="10800000">
        <a:off x="4817541" y="5126249"/>
        <a:ext cx="230406" cy="383372"/>
      </dsp:txXfrm>
    </dsp:sp>
    <dsp:sp modelId="{48892A24-A365-42F6-83C2-24722255B108}">
      <dsp:nvSpPr>
        <dsp:cNvPr id="0" name=""/>
        <dsp:cNvSpPr/>
      </dsp:nvSpPr>
      <dsp:spPr>
        <a:xfrm>
          <a:off x="1224140" y="4371162"/>
          <a:ext cx="3339394" cy="1893198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Необходимость постоянного </a:t>
          </a:r>
          <a:r>
            <a:rPr lang="ru-RU" sz="20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полимедикамен-тозного</a:t>
          </a: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лечения и диспансеризации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13183" y="4648414"/>
        <a:ext cx="2361308" cy="1338694"/>
      </dsp:txXfrm>
    </dsp:sp>
    <dsp:sp modelId="{50EF44A5-2016-4D6B-AC3B-FB39C3E9F901}">
      <dsp:nvSpPr>
        <dsp:cNvPr id="0" name=""/>
        <dsp:cNvSpPr/>
      </dsp:nvSpPr>
      <dsp:spPr>
        <a:xfrm rot="14344812">
          <a:off x="1978432" y="3795655"/>
          <a:ext cx="390163" cy="638954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 rot="10800000">
        <a:off x="2067029" y="3973653"/>
        <a:ext cx="273114" cy="383372"/>
      </dsp:txXfrm>
    </dsp:sp>
    <dsp:sp modelId="{07FC271D-E71C-4CFA-8BF3-5E98915BF140}">
      <dsp:nvSpPr>
        <dsp:cNvPr id="0" name=""/>
        <dsp:cNvSpPr/>
      </dsp:nvSpPr>
      <dsp:spPr>
        <a:xfrm>
          <a:off x="94541" y="1969499"/>
          <a:ext cx="2721605" cy="1893198"/>
        </a:xfrm>
        <a:prstGeom prst="ellipse">
          <a:avLst/>
        </a:prstGeom>
        <a:solidFill>
          <a:schemeClr val="accent3">
            <a:lumMod val="50000"/>
          </a:schemeClr>
        </a:solidFill>
        <a:ln w="9525" cap="flat" cmpd="sng" algn="ctr">
          <a:solidFill>
            <a:schemeClr val="accent6">
              <a:shade val="60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Дороговизна жизненно важных медикаментов</a:t>
          </a:r>
          <a:endParaRPr lang="ru-RU" sz="22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93111" y="2246751"/>
        <a:ext cx="1924465" cy="1338694"/>
      </dsp:txXfrm>
    </dsp:sp>
    <dsp:sp modelId="{0E3A07BA-45B6-4981-B732-36A3D90CF536}">
      <dsp:nvSpPr>
        <dsp:cNvPr id="0" name=""/>
        <dsp:cNvSpPr/>
      </dsp:nvSpPr>
      <dsp:spPr>
        <a:xfrm rot="19526359">
          <a:off x="2536889" y="1695950"/>
          <a:ext cx="451940" cy="638954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>
        <a:off x="2548852" y="1862197"/>
        <a:ext cx="316358" cy="3833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2E6EB-8A68-4AC2-92D0-EB52F9F88E68}">
      <dsp:nvSpPr>
        <dsp:cNvPr id="0" name=""/>
        <dsp:cNvSpPr/>
      </dsp:nvSpPr>
      <dsp:spPr>
        <a:xfrm>
          <a:off x="0" y="156169"/>
          <a:ext cx="6472649" cy="1604056"/>
        </a:xfrm>
        <a:prstGeom prst="chevron">
          <a:avLst/>
        </a:prstGeom>
        <a:solidFill>
          <a:schemeClr val="accent3">
            <a:lumMod val="60000"/>
            <a:lumOff val="40000"/>
          </a:schemeClr>
        </a:solidFill>
        <a:ln w="9525" cap="flat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rgbClr val="C00000"/>
              </a:solidFill>
            </a:rPr>
            <a:t>Отечно-анемическая</a:t>
          </a:r>
          <a:r>
            <a:rPr lang="ru-RU" sz="1800" b="1" kern="1200" baseline="0" dirty="0" smtClean="0">
              <a:solidFill>
                <a:srgbClr val="002060"/>
              </a:solidFill>
            </a:rPr>
            <a:t> - у детей периода новорожденности, проявляющаяся отеками, выраженной бледностью кожи и слизистых, желтухой, увеличением печени. несколько позже присоединяются кишечные расстройства.</a:t>
          </a:r>
          <a:endParaRPr lang="ru-RU" sz="1800" b="1" kern="1200" dirty="0">
            <a:solidFill>
              <a:srgbClr val="002060"/>
            </a:solidFill>
          </a:endParaRPr>
        </a:p>
      </dsp:txBody>
      <dsp:txXfrm>
        <a:off x="802028" y="156169"/>
        <a:ext cx="4868593" cy="1604056"/>
      </dsp:txXfrm>
    </dsp:sp>
    <dsp:sp modelId="{EBCE6F57-2878-4530-B3D2-678B8F7D5A83}">
      <dsp:nvSpPr>
        <dsp:cNvPr id="0" name=""/>
        <dsp:cNvSpPr/>
      </dsp:nvSpPr>
      <dsp:spPr>
        <a:xfrm>
          <a:off x="0" y="2109294"/>
          <a:ext cx="6480709" cy="1319724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75000"/>
            </a:schemeClr>
          </a:solidFill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rgbClr val="C00000"/>
              </a:solidFill>
            </a:rPr>
            <a:t>Печеночная форма</a:t>
          </a:r>
          <a:r>
            <a:rPr lang="ru-RU" sz="1800" kern="1200" baseline="0" dirty="0" smtClean="0">
              <a:solidFill>
                <a:schemeClr val="tx1"/>
              </a:solidFill>
            </a:rPr>
            <a:t> - сопровождается клиникой гепатита, цирроза печени.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659862" y="2109294"/>
        <a:ext cx="5160985" cy="1319724"/>
      </dsp:txXfrm>
    </dsp:sp>
    <dsp:sp modelId="{153A81B6-1A87-480F-B727-AC63AC7EF169}">
      <dsp:nvSpPr>
        <dsp:cNvPr id="0" name=""/>
        <dsp:cNvSpPr/>
      </dsp:nvSpPr>
      <dsp:spPr>
        <a:xfrm>
          <a:off x="0" y="3729473"/>
          <a:ext cx="6464589" cy="1434394"/>
        </a:xfrm>
        <a:prstGeom prst="chevron">
          <a:avLst/>
        </a:prstGeom>
        <a:solidFill>
          <a:schemeClr val="accent4">
            <a:lumMod val="40000"/>
            <a:lumOff val="60000"/>
          </a:schemeClr>
        </a:solidFill>
        <a:ln w="9525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rgbClr val="C00000"/>
              </a:solidFill>
            </a:rPr>
            <a:t>Дистрофическая форма</a:t>
          </a:r>
          <a:r>
            <a:rPr lang="ru-RU" sz="1800" b="1" kern="1200" baseline="0" dirty="0" smtClean="0">
              <a:solidFill>
                <a:srgbClr val="002060"/>
              </a:solidFill>
            </a:rPr>
            <a:t> у детей дошкольного возраста – значительное отставание в физическом развитии, дистрофия, анорексия при отсутствии явных поражений желудочно- кишечного тракта и органов дыхания.</a:t>
          </a:r>
          <a:endParaRPr lang="ru-RU" sz="1800" b="1" kern="1200" dirty="0">
            <a:solidFill>
              <a:srgbClr val="002060"/>
            </a:solidFill>
          </a:endParaRPr>
        </a:p>
      </dsp:txBody>
      <dsp:txXfrm>
        <a:off x="717197" y="3729473"/>
        <a:ext cx="5030195" cy="14343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FD56D7-784B-4524-95F0-13535A03BFB8}">
      <dsp:nvSpPr>
        <dsp:cNvPr id="0" name=""/>
        <dsp:cNvSpPr/>
      </dsp:nvSpPr>
      <dsp:spPr>
        <a:xfrm>
          <a:off x="4752186" y="36898"/>
          <a:ext cx="1916044" cy="1294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колорийность</a:t>
          </a:r>
          <a:r>
            <a:rPr lang="ru-RU" sz="1600" b="1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пищи на 30 % должна превышать энергетические потребности</a:t>
          </a:r>
          <a:endParaRPr lang="ru-RU" sz="1600" b="1" i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52186" y="36898"/>
        <a:ext cx="1916044" cy="1294878"/>
      </dsp:txXfrm>
    </dsp:sp>
    <dsp:sp modelId="{3899927A-CC72-44BA-87D0-177544C8EF26}">
      <dsp:nvSpPr>
        <dsp:cNvPr id="0" name=""/>
        <dsp:cNvSpPr/>
      </dsp:nvSpPr>
      <dsp:spPr>
        <a:xfrm>
          <a:off x="2016808" y="-554"/>
          <a:ext cx="4854794" cy="4854794"/>
        </a:xfrm>
        <a:prstGeom prst="circularArrow">
          <a:avLst>
            <a:gd name="adj1" fmla="val 5201"/>
            <a:gd name="adj2" fmla="val 335979"/>
            <a:gd name="adj3" fmla="val 21292971"/>
            <a:gd name="adj4" fmla="val 19766476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3CDB6A-A097-46C8-BEC0-A6FE2376A770}">
      <dsp:nvSpPr>
        <dsp:cNvPr id="0" name=""/>
        <dsp:cNvSpPr/>
      </dsp:nvSpPr>
      <dsp:spPr>
        <a:xfrm>
          <a:off x="5615135" y="2444981"/>
          <a:ext cx="1755013" cy="1294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энергетическая ценность пищи должна обеспечиваться за счет жиров</a:t>
          </a:r>
          <a:endParaRPr lang="ru-RU" sz="1700" b="1" i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15135" y="2444981"/>
        <a:ext cx="1755013" cy="1294878"/>
      </dsp:txXfrm>
    </dsp:sp>
    <dsp:sp modelId="{873A7991-C072-41A5-B800-B24F59B518DF}">
      <dsp:nvSpPr>
        <dsp:cNvPr id="0" name=""/>
        <dsp:cNvSpPr/>
      </dsp:nvSpPr>
      <dsp:spPr>
        <a:xfrm>
          <a:off x="2016808" y="-554"/>
          <a:ext cx="4854794" cy="4854794"/>
        </a:xfrm>
        <a:prstGeom prst="circularArrow">
          <a:avLst>
            <a:gd name="adj1" fmla="val 5201"/>
            <a:gd name="adj2" fmla="val 335979"/>
            <a:gd name="adj3" fmla="val 4014418"/>
            <a:gd name="adj4" fmla="val 2253690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0815B6-EF8F-4FCD-AAF9-298C44D9D9AE}">
      <dsp:nvSpPr>
        <dsp:cNvPr id="0" name=""/>
        <dsp:cNvSpPr/>
      </dsp:nvSpPr>
      <dsp:spPr>
        <a:xfrm>
          <a:off x="3796766" y="3933257"/>
          <a:ext cx="1294878" cy="1294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15 % за счет белков </a:t>
          </a:r>
          <a:endParaRPr lang="ru-RU" sz="2000" b="1" i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96766" y="3933257"/>
        <a:ext cx="1294878" cy="1294878"/>
      </dsp:txXfrm>
    </dsp:sp>
    <dsp:sp modelId="{388A9B17-DD6C-4AAF-B73C-CAAD3F814B13}">
      <dsp:nvSpPr>
        <dsp:cNvPr id="0" name=""/>
        <dsp:cNvSpPr/>
      </dsp:nvSpPr>
      <dsp:spPr>
        <a:xfrm>
          <a:off x="2016808" y="-554"/>
          <a:ext cx="4854794" cy="4854794"/>
        </a:xfrm>
        <a:prstGeom prst="circularArrow">
          <a:avLst>
            <a:gd name="adj1" fmla="val 5201"/>
            <a:gd name="adj2" fmla="val 335979"/>
            <a:gd name="adj3" fmla="val 8210331"/>
            <a:gd name="adj4" fmla="val 6449603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5FBDD5-AA44-4735-9970-C7A304DDC853}">
      <dsp:nvSpPr>
        <dsp:cNvPr id="0" name=""/>
        <dsp:cNvSpPr/>
      </dsp:nvSpPr>
      <dsp:spPr>
        <a:xfrm>
          <a:off x="1558843" y="2444981"/>
          <a:ext cx="1673850" cy="1294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45-50 % за счет углеводов</a:t>
          </a:r>
          <a:r>
            <a:rPr lang="ru-RU" sz="2000" kern="1200" dirty="0" smtClean="0"/>
            <a:t/>
          </a:r>
          <a:br>
            <a:rPr lang="ru-RU" sz="2000" kern="1200" dirty="0" smtClean="0"/>
          </a:br>
          <a:endParaRPr lang="ru-RU" sz="2000" kern="1200" dirty="0"/>
        </a:p>
      </dsp:txBody>
      <dsp:txXfrm>
        <a:off x="1558843" y="2444981"/>
        <a:ext cx="1673850" cy="1294878"/>
      </dsp:txXfrm>
    </dsp:sp>
    <dsp:sp modelId="{541EDF3E-C9B7-4C5A-977B-54E6487D58D7}">
      <dsp:nvSpPr>
        <dsp:cNvPr id="0" name=""/>
        <dsp:cNvSpPr/>
      </dsp:nvSpPr>
      <dsp:spPr>
        <a:xfrm>
          <a:off x="2016808" y="-554"/>
          <a:ext cx="4854794" cy="4854794"/>
        </a:xfrm>
        <a:prstGeom prst="circularArrow">
          <a:avLst>
            <a:gd name="adj1" fmla="val 5201"/>
            <a:gd name="adj2" fmla="val 335979"/>
            <a:gd name="adj3" fmla="val 12297545"/>
            <a:gd name="adj4" fmla="val 10771049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BF0866-0262-4431-B7F8-A493D5CE1FED}">
      <dsp:nvSpPr>
        <dsp:cNvPr id="0" name=""/>
        <dsp:cNvSpPr/>
      </dsp:nvSpPr>
      <dsp:spPr>
        <a:xfrm>
          <a:off x="2530762" y="36898"/>
          <a:ext cx="1294878" cy="1294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 5-6 раз в сутки</a:t>
          </a:r>
          <a:endParaRPr lang="ru-RU" sz="2000" b="1" i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30762" y="36898"/>
        <a:ext cx="1294878" cy="1294878"/>
      </dsp:txXfrm>
    </dsp:sp>
    <dsp:sp modelId="{6460F296-9460-454C-887F-9C951D3B5A4F}">
      <dsp:nvSpPr>
        <dsp:cNvPr id="0" name=""/>
        <dsp:cNvSpPr/>
      </dsp:nvSpPr>
      <dsp:spPr>
        <a:xfrm>
          <a:off x="2016808" y="-554"/>
          <a:ext cx="4854794" cy="4854794"/>
        </a:xfrm>
        <a:prstGeom prst="circularArrow">
          <a:avLst>
            <a:gd name="adj1" fmla="val 5201"/>
            <a:gd name="adj2" fmla="val 335979"/>
            <a:gd name="adj3" fmla="val 16357278"/>
            <a:gd name="adj4" fmla="val 15198613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1FF97-474D-46ED-B3E7-7B808D4F43E6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14B0F6-142B-4AE5-B42E-67649DC8E7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493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Причиной патологических изменений при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мутация гена трансмембранного регулятора муковисцидоза. Этот белок регулирует транспорт электролитов (главным образом хлора) через мембрану клеток, выстилающих выводные протоки экзокринных желез. Мутация приводит к нарушению структуры и функции синтезируемого белка, в результате чего секрет, выделяемый этими железами, становится чрезмерно густым и вязким.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B0F6-142B-4AE5-B42E-67649DC8E75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620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atin typeface="Comic Sans MS" pitchFamily="66" charset="0"/>
              </a:rPr>
              <a:t>В легких из-за скапливающейся вязкой мокроты развиваются воспалительные процессы. Нарушается вентиляция и кровоснабжение легких. Возникает мучительный кашель — это один из постоянных симптомов болезни. Легкие легко инфицируются, чаще всего стафилококком или синегнойной палочкой. У больных развиваются повторяющиеся бронхиты и пневмонии, иногда уже с первых месяцев жизни.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B0F6-142B-4AE5-B42E-67649DC8E75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279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Данная патология является важной медико-социальной проблемой, что связано с ранней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инвалидизацией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необходимостью ранней диагностики, постоянной коррекции лечебных и профилактических мероприятий, а также активного диспансерного наблюдения</a:t>
            </a:r>
            <a:b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B0F6-142B-4AE5-B42E-67649DC8E75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684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>
            <a:extLst>
              <a:ext uri="{FF2B5EF4-FFF2-40B4-BE49-F238E27FC236}">
                <a16:creationId xmlns:a16="http://schemas.microsoft.com/office/drawing/2014/main" id="{9492FA40-C1BD-4D23-B6D4-1016520F8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873DA1D8-855D-4F45-8646-4EE363AEC1D6}" type="slidenum">
              <a:rPr lang="en-GB" altLang="ru-RU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ahoma" panose="020B0604030504040204" pitchFamily="34" charset="0"/>
              </a:rPr>
              <a:pPr algn="r"/>
              <a:t>12</a:t>
            </a:fld>
            <a:endParaRPr lang="en-GB" altLang="ru-RU" sz="140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ahoma" panose="020B0604030504040204" pitchFamily="34" charset="0"/>
            </a:endParaRPr>
          </a:p>
        </p:txBody>
      </p:sp>
      <p:sp>
        <p:nvSpPr>
          <p:cNvPr id="3" name="Номер слайда 6">
            <a:extLst>
              <a:ext uri="{FF2B5EF4-FFF2-40B4-BE49-F238E27FC236}">
                <a16:creationId xmlns:a16="http://schemas.microsoft.com/office/drawing/2014/main" id="{8F4B1E2D-F696-415D-B210-FFB78DAD45C9}"/>
              </a:ext>
            </a:extLst>
          </p:cNvPr>
          <p:cNvSpPr txBox="1"/>
          <p:nvPr/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 cap="flat">
            <a:noFill/>
          </a:ln>
        </p:spPr>
        <p:txBody>
          <a:bodyPr lIns="0" tIns="0" rIns="0" bIns="0" anchor="b" compatLnSpc="0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80473F7-8041-44DA-BB03-1FF3471F41EC}" type="slidenum">
              <a:rPr lang="en-GB" sz="1400" kern="0">
                <a:solidFill>
                  <a:srgbClr val="000000"/>
                </a:solidFill>
                <a:latin typeface="Times New Roman" pitchFamily="18"/>
                <a:ea typeface="Arial Unicode MS" pitchFamily="2"/>
                <a:cs typeface="Tahoma" pitchFamily="2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12</a:t>
            </a:fld>
            <a:endParaRPr lang="en-GB" sz="1400" kern="0">
              <a:solidFill>
                <a:srgbClr val="000000"/>
              </a:solidFill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CFF632A0-16F9-4363-87BC-EA5296983E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790575"/>
            <a:ext cx="4572000" cy="3429000"/>
          </a:xfrm>
          <a:solidFill>
            <a:srgbClr val="5B9BD5"/>
          </a:solidFill>
          <a:ln w="12701" cap="flat">
            <a:solidFill>
              <a:srgbClr val="41719C"/>
            </a:solidFill>
          </a:ln>
        </p:spPr>
      </p:sp>
      <p:sp>
        <p:nvSpPr>
          <p:cNvPr id="16389" name="Rectangle 3">
            <a:extLst>
              <a:ext uri="{FF2B5EF4-FFF2-40B4-BE49-F238E27FC236}">
                <a16:creationId xmlns:a16="http://schemas.microsoft.com/office/drawing/2014/main" id="{45A72FAE-D6BD-4FA8-8F19-04E3DF59B273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701675" y="4365625"/>
            <a:ext cx="5484813" cy="4752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9505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Номер слайда 6">
            <a:extLst>
              <a:ext uri="{FF2B5EF4-FFF2-40B4-BE49-F238E27FC236}">
                <a16:creationId xmlns:a16="http://schemas.microsoft.com/office/drawing/2014/main" id="{988AEC89-DE68-48F4-A4DB-7BF6842A9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B70A646C-4760-47CB-8B33-011475CD37CF}" type="slidenum">
              <a:rPr lang="en-GB" altLang="ru-RU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ahoma" panose="020B0604030504040204" pitchFamily="34" charset="0"/>
              </a:rPr>
              <a:pPr algn="r"/>
              <a:t>25</a:t>
            </a:fld>
            <a:endParaRPr lang="en-GB" altLang="ru-RU" sz="140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ahoma" panose="020B0604030504040204" pitchFamily="34" charset="0"/>
            </a:endParaRPr>
          </a:p>
        </p:txBody>
      </p:sp>
      <p:sp>
        <p:nvSpPr>
          <p:cNvPr id="3" name="Номер слайда 6">
            <a:extLst>
              <a:ext uri="{FF2B5EF4-FFF2-40B4-BE49-F238E27FC236}">
                <a16:creationId xmlns:a16="http://schemas.microsoft.com/office/drawing/2014/main" id="{51AF9492-D81A-4E67-9F6F-01C84F4D50A8}"/>
              </a:ext>
            </a:extLst>
          </p:cNvPr>
          <p:cNvSpPr txBox="1"/>
          <p:nvPr/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 cap="flat">
            <a:noFill/>
          </a:ln>
        </p:spPr>
        <p:txBody>
          <a:bodyPr lIns="0" tIns="0" rIns="0" bIns="0" anchor="b" compatLnSpc="0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C2C3F53-4D42-417F-882D-6B6F45E753F8}" type="slidenum">
              <a:rPr lang="en-GB" sz="1400" kern="0">
                <a:solidFill>
                  <a:srgbClr val="000000"/>
                </a:solidFill>
                <a:latin typeface="Times New Roman" pitchFamily="18"/>
                <a:ea typeface="Arial Unicode MS" pitchFamily="2"/>
                <a:cs typeface="Tahoma" pitchFamily="2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en-GB" sz="1400" kern="0">
              <a:solidFill>
                <a:srgbClr val="000000"/>
              </a:solidFill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47108" name="Образ слайда 1">
            <a:extLst>
              <a:ext uri="{FF2B5EF4-FFF2-40B4-BE49-F238E27FC236}">
                <a16:creationId xmlns:a16="http://schemas.microsoft.com/office/drawing/2014/main" id="{D81AAF38-525F-4173-AF8A-C0B1DBE59B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12701" cap="flat">
            <a:solidFill>
              <a:srgbClr val="41719C"/>
            </a:solidFill>
          </a:ln>
        </p:spPr>
      </p:sp>
      <p:sp>
        <p:nvSpPr>
          <p:cNvPr id="47109" name="Заметки 2">
            <a:extLst>
              <a:ext uri="{FF2B5EF4-FFF2-40B4-BE49-F238E27FC236}">
                <a16:creationId xmlns:a16="http://schemas.microsoft.com/office/drawing/2014/main" id="{86502E02-21BD-4EBC-B9BE-8E1FFDAAF55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0849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Номер слайда 6">
            <a:extLst>
              <a:ext uri="{FF2B5EF4-FFF2-40B4-BE49-F238E27FC236}">
                <a16:creationId xmlns:a16="http://schemas.microsoft.com/office/drawing/2014/main" id="{CBF4B3F8-BA3C-4B73-820E-954FA8951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21DC8DDF-64E0-4128-8250-B7576BF75C23}" type="slidenum">
              <a:rPr lang="en-GB" altLang="ru-RU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ahoma" panose="020B0604030504040204" pitchFamily="34" charset="0"/>
              </a:rPr>
              <a:pPr algn="r"/>
              <a:t>26</a:t>
            </a:fld>
            <a:endParaRPr lang="en-GB" altLang="ru-RU" sz="140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ahoma" panose="020B0604030504040204" pitchFamily="34" charset="0"/>
            </a:endParaRPr>
          </a:p>
        </p:txBody>
      </p:sp>
      <p:sp>
        <p:nvSpPr>
          <p:cNvPr id="3" name="Номер слайда 6">
            <a:extLst>
              <a:ext uri="{FF2B5EF4-FFF2-40B4-BE49-F238E27FC236}">
                <a16:creationId xmlns:a16="http://schemas.microsoft.com/office/drawing/2014/main" id="{D8CA09AD-E998-4A1D-83FC-B27A75F867D6}"/>
              </a:ext>
            </a:extLst>
          </p:cNvPr>
          <p:cNvSpPr txBox="1"/>
          <p:nvPr/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 cap="flat">
            <a:noFill/>
          </a:ln>
        </p:spPr>
        <p:txBody>
          <a:bodyPr lIns="0" tIns="0" rIns="0" bIns="0" anchor="b" compatLnSpc="0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00712D0-90F1-42AD-800E-47164BDB340A}" type="slidenum">
              <a:rPr lang="en-GB" sz="1400" kern="0">
                <a:solidFill>
                  <a:srgbClr val="000000"/>
                </a:solidFill>
                <a:latin typeface="Times New Roman" pitchFamily="18"/>
                <a:ea typeface="Arial Unicode MS" pitchFamily="2"/>
                <a:cs typeface="Tahoma" pitchFamily="2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26</a:t>
            </a:fld>
            <a:endParaRPr lang="en-GB" sz="1400" kern="0">
              <a:solidFill>
                <a:srgbClr val="000000"/>
              </a:solidFill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51204" name="Образ слайда 1">
            <a:extLst>
              <a:ext uri="{FF2B5EF4-FFF2-40B4-BE49-F238E27FC236}">
                <a16:creationId xmlns:a16="http://schemas.microsoft.com/office/drawing/2014/main" id="{DCC0F508-8CBA-4392-8F7B-1BAAA4B0341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12701" cap="flat">
            <a:solidFill>
              <a:srgbClr val="41719C"/>
            </a:solidFill>
          </a:ln>
        </p:spPr>
      </p:sp>
      <p:sp>
        <p:nvSpPr>
          <p:cNvPr id="51205" name="Заметки 2">
            <a:extLst>
              <a:ext uri="{FF2B5EF4-FFF2-40B4-BE49-F238E27FC236}">
                <a16:creationId xmlns:a16="http://schemas.microsoft.com/office/drawing/2014/main" id="{F7D9D71A-9F66-4D2F-A7E5-83EB8B845B40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0948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3844925" y="9423400"/>
            <a:ext cx="2932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60" tIns="46080" rIns="92160" bIns="46080" anchor="b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E2664780-6C4C-4A65-A9BD-0E92D6090FE7}" type="slidenum">
              <a:rPr lang="ru-RU" altLang="ru-RU" sz="1200">
                <a:solidFill>
                  <a:srgbClr val="000000"/>
                </a:solidFill>
                <a:latin typeface="Arial Cyr" panose="020B0604020202020204" pitchFamily="34" charset="0"/>
                <a:ea typeface="ヒラギノ角ゴ Pro W3"/>
                <a:cs typeface="ヒラギノ角ゴ Pro W3"/>
              </a:rPr>
              <a:pPr algn="r" eaLnBrk="1" hangingPunct="1">
                <a:buSzPct val="100000"/>
              </a:pPr>
              <a:t>31</a:t>
            </a:fld>
            <a:endParaRPr lang="ru-RU" altLang="ru-RU" sz="1200">
              <a:solidFill>
                <a:srgbClr val="000000"/>
              </a:solidFill>
              <a:latin typeface="Arial Cyr" panose="020B0604020202020204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2228850" y="96838"/>
            <a:ext cx="2325688" cy="50133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ea typeface="ヒラギノ角ゴ Pro W3"/>
              <a:cs typeface="ヒラギノ角ゴ Pro W3"/>
            </a:endParaRP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903288" y="4711700"/>
            <a:ext cx="4964112" cy="4441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532365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Даже длительный прием препарата Креон не угнетает экзокринную функцию поджелудочной железы, которая остается, по крайней мере, на прежнем уровне, а в отдельных случаях даже повышается.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0C289AA-3C85-4E34-AD8A-B7222D39B1A7}" type="slidenum">
              <a:rPr lang="ru-RU" altLang="ru-RU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37</a:t>
            </a:fld>
            <a:endParaRPr lang="ru-RU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968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5680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166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6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7372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19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118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909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4663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6808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lvl1pPr>
              <a:defRPr lang="en-GB" sz="3200">
                <a:latin typeface="Arial" pitchFamily="18"/>
                <a:ea typeface="SimSun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Номер слайда 1">
            <a:extLst>
              <a:ext uri="{FF2B5EF4-FFF2-40B4-BE49-F238E27FC236}">
                <a16:creationId xmlns:a16="http://schemas.microsoft.com/office/drawing/2014/main" id="{C59C20D8-0DAB-4AB9-AB80-AFDB83A1948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6CB0-C817-4BED-8D6F-2B71476595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5237089"/>
      </p:ext>
    </p:extLst>
  </p:cSld>
  <p:clrMapOvr>
    <a:masterClrMapping/>
  </p:clrMapOvr>
  <p:transition spd="slow"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2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032A3-3A4F-4438-AF49-103FBBFBD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632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6530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3307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6692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5951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939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2235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7021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986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5AAE578-546F-4AE5-BEC4-95DBE50F0BEB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0E370EE-F059-48C8-8D92-6B563FB0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12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  <p:sldLayoutId id="2147483862" r:id="rId18"/>
    <p:sldLayoutId id="2147483863" r:id="rId19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old.smed.ru/guides/43917/doctor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old.smed.ru/guides/43599/doctor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old.smed.ru/guides/63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6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39552" y="142852"/>
            <a:ext cx="9175984" cy="364333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Муковисцидоз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детей:диагностика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лечения и реабилитация 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8" name="Прямоугольник 6"/>
          <p:cNvSpPr>
            <a:spLocks noChangeArrowheads="1"/>
          </p:cNvSpPr>
          <p:nvPr/>
        </p:nvSpPr>
        <p:spPr bwMode="auto">
          <a:xfrm>
            <a:off x="7767637" y="5799535"/>
            <a:ext cx="25680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050">
                <a:latin typeface="Calibri" panose="020F0502020204030204" pitchFamily="34" charset="0"/>
              </a:rPr>
              <a:t>- </a:t>
            </a:r>
            <a:endParaRPr lang="ru-RU" altLang="ru-RU" sz="1050">
              <a:latin typeface="Calibri" panose="020F0502020204030204" pitchFamily="34" charset="0"/>
            </a:endParaRPr>
          </a:p>
        </p:txBody>
      </p:sp>
      <p:sp>
        <p:nvSpPr>
          <p:cNvPr id="8199" name="Subtitle 2"/>
          <p:cNvSpPr>
            <a:spLocks/>
          </p:cNvSpPr>
          <p:nvPr/>
        </p:nvSpPr>
        <p:spPr bwMode="auto">
          <a:xfrm>
            <a:off x="71406" y="5373216"/>
            <a:ext cx="7000924" cy="162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tabLst>
                <a:tab pos="3998913" algn="r"/>
                <a:tab pos="8229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3998913" algn="r"/>
                <a:tab pos="8229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3998913" algn="r"/>
                <a:tab pos="8229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998913" algn="r"/>
                <a:tab pos="8229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998913" algn="r"/>
                <a:tab pos="8229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98913" algn="r"/>
                <a:tab pos="8229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98913" algn="r"/>
                <a:tab pos="8229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98913" algn="r"/>
                <a:tab pos="8229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98913" algn="r"/>
                <a:tab pos="8229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alt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Шамсиев</a:t>
            </a:r>
            <a:r>
              <a:rPr lang="ru-RU" alt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Фуркат</a:t>
            </a:r>
            <a:r>
              <a:rPr lang="ru-RU" alt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Мухитдинович</a:t>
            </a:r>
            <a:r>
              <a:rPr lang="ru-RU" alt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отдела пульмонологии РСНПМЦ Педиатрии МЗ </a:t>
            </a:r>
            <a:r>
              <a:rPr lang="ru-RU" alt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</a:t>
            </a:r>
            <a:r>
              <a:rPr lang="ru-RU" alt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д.м.н</a:t>
            </a:r>
            <a:r>
              <a:rPr lang="ru-RU" alt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alt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</a:t>
            </a:r>
          </a:p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alt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Узакова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Ш.Б. базовый докторант </a:t>
            </a:r>
            <a:r>
              <a:rPr lang="ru-RU" alt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РСНПМЦ Педиатрии МЗ </a:t>
            </a:r>
            <a:r>
              <a:rPr lang="ru-RU" altLang="uk-UA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</a:t>
            </a:r>
            <a:endParaRPr lang="en-US" alt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Пользователь\Рабочий стол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9486" y="2852936"/>
            <a:ext cx="3071834" cy="2286016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 descr="C:\Documents and Settings\Пользователь\Рабочий стол\c6dacb653fed7848011cea00434372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66" y="2240714"/>
            <a:ext cx="3071834" cy="24288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2498383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4005064"/>
            <a:ext cx="2915816" cy="2818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94976"/>
            <a:ext cx="3563888" cy="2325912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6347562"/>
              </p:ext>
            </p:extLst>
          </p:nvPr>
        </p:nvGraphicFramePr>
        <p:xfrm>
          <a:off x="467544" y="1505492"/>
          <a:ext cx="6480720" cy="5163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Овал 3"/>
          <p:cNvSpPr/>
          <p:nvPr/>
        </p:nvSpPr>
        <p:spPr>
          <a:xfrm>
            <a:off x="323528" y="94976"/>
            <a:ext cx="6120680" cy="141051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Редкие формы: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4"/>
          <p:cNvSpPr>
            <a:spLocks noGrp="1"/>
          </p:cNvSpPr>
          <p:nvPr>
            <p:ph type="ctrTitle"/>
          </p:nvPr>
        </p:nvSpPr>
        <p:spPr>
          <a:xfrm>
            <a:off x="817960" y="260648"/>
            <a:ext cx="8040320" cy="601365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15000"/>
              </a:lnSpc>
              <a:buFont typeface="Georgia" panose="02040502050405020303" pitchFamily="18" charset="0"/>
              <a:buNone/>
            </a:pPr>
            <a:r>
              <a:rPr lang="ru-RU" alt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больных по </a:t>
            </a:r>
            <a:r>
              <a:rPr lang="ru-RU" alt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областям (205)</a:t>
            </a:r>
            <a:endParaRPr lang="ru-RU" altLang="ru-RU" sz="27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4" name="Подзаголовок 5"/>
          <p:cNvSpPr>
            <a:spLocks noGrp="1"/>
          </p:cNvSpPr>
          <p:nvPr>
            <p:ph type="subTitle" idx="1"/>
          </p:nvPr>
        </p:nvSpPr>
        <p:spPr>
          <a:xfrm>
            <a:off x="-207169" y="1369219"/>
            <a:ext cx="7598569" cy="412432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mtClean="0"/>
              <a:t>                                                                                                     </a:t>
            </a:r>
          </a:p>
        </p:txBody>
      </p:sp>
      <p:graphicFrame>
        <p:nvGraphicFramePr>
          <p:cNvPr id="2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6307791"/>
              </p:ext>
            </p:extLst>
          </p:nvPr>
        </p:nvGraphicFramePr>
        <p:xfrm>
          <a:off x="395537" y="862013"/>
          <a:ext cx="8424936" cy="5995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57752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>
            <a:extLst>
              <a:ext uri="{FF2B5EF4-FFF2-40B4-BE49-F238E27FC236}">
                <a16:creationId xmlns:a16="http://schemas.microsoft.com/office/drawing/2014/main" id="{9AE82000-9731-4567-A216-5965D254C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9"/>
          <a:stretch>
            <a:fillRect/>
          </a:stretch>
        </p:blipFill>
        <p:spPr bwMode="auto">
          <a:xfrm>
            <a:off x="2971800" y="1447800"/>
            <a:ext cx="3276600" cy="45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4">
            <a:extLst>
              <a:ext uri="{FF2B5EF4-FFF2-40B4-BE49-F238E27FC236}">
                <a16:creationId xmlns:a16="http://schemas.microsoft.com/office/drawing/2014/main" id="{919086BF-957D-4750-ABDD-C2C36A5048C9}"/>
              </a:ext>
            </a:extLst>
          </p:cNvPr>
          <p:cNvSpPr>
            <a:spLocks/>
          </p:cNvSpPr>
          <p:nvPr/>
        </p:nvSpPr>
        <p:spPr bwMode="auto">
          <a:xfrm>
            <a:off x="107950" y="4760913"/>
            <a:ext cx="2352675" cy="1014203"/>
          </a:xfrm>
          <a:custGeom>
            <a:avLst/>
            <a:gdLst>
              <a:gd name="T0" fmla="*/ 1176338 w 21600"/>
              <a:gd name="T1" fmla="*/ 0 h 21600"/>
              <a:gd name="T2" fmla="*/ 2352675 w 21600"/>
              <a:gd name="T3" fmla="*/ 488950 h 21600"/>
              <a:gd name="T4" fmla="*/ 1176338 w 21600"/>
              <a:gd name="T5" fmla="*/ 977900 h 21600"/>
              <a:gd name="T6" fmla="*/ 0 w 21600"/>
              <a:gd name="T7" fmla="*/ 488950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ru-RU" sz="1500" b="1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Репродуктивные</a:t>
            </a:r>
            <a:r>
              <a:rPr lang="en-GB" altLang="ru-RU" sz="1500" b="1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altLang="ru-RU" sz="1500" b="1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устороннее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семявыносящих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протоков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бесплодие</a:t>
            </a:r>
            <a:endParaRPr lang="en-GB" altLang="ru-RU" sz="1500" dirty="0">
              <a:solidFill>
                <a:srgbClr val="01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Rectangle 8">
            <a:extLst>
              <a:ext uri="{FF2B5EF4-FFF2-40B4-BE49-F238E27FC236}">
                <a16:creationId xmlns:a16="http://schemas.microsoft.com/office/drawing/2014/main" id="{BB538474-2D12-49CD-8072-AAC114038BDE}"/>
              </a:ext>
            </a:extLst>
          </p:cNvPr>
          <p:cNvSpPr>
            <a:spLocks/>
          </p:cNvSpPr>
          <p:nvPr/>
        </p:nvSpPr>
        <p:spPr bwMode="auto">
          <a:xfrm rot="17395">
            <a:off x="6648450" y="1739140"/>
            <a:ext cx="2589213" cy="2316097"/>
          </a:xfrm>
          <a:custGeom>
            <a:avLst/>
            <a:gdLst>
              <a:gd name="T0" fmla="*/ 1294607 w 21600"/>
              <a:gd name="T1" fmla="*/ 0 h 21600"/>
              <a:gd name="T2" fmla="*/ 2589213 w 21600"/>
              <a:gd name="T3" fmla="*/ 1235075 h 21600"/>
              <a:gd name="T4" fmla="*/ 1294607 w 21600"/>
              <a:gd name="T5" fmla="*/ 2470150 h 21600"/>
              <a:gd name="T6" fmla="*/ 0 w 21600"/>
              <a:gd name="T7" fmla="*/ 1235075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hangingPunct="1">
              <a:lnSpc>
                <a:spcPct val="90000"/>
              </a:lnSpc>
            </a:pPr>
            <a:r>
              <a:rPr lang="en-GB" altLang="ru-RU" sz="1500" b="1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Печени</a:t>
            </a:r>
            <a:r>
              <a:rPr lang="en-GB" altLang="ru-RU" sz="1500" b="1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GB" altLang="ru-RU" sz="1500" b="1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поджелудочной</a:t>
            </a:r>
            <a:r>
              <a:rPr lang="en-GB" altLang="ru-RU" sz="1500" b="1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b="1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железы</a:t>
            </a:r>
            <a:endParaRPr lang="en-GB" altLang="ru-RU" sz="1500" b="1" dirty="0">
              <a:solidFill>
                <a:srgbClr val="01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Экзокринная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недостаточность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поджелудочной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железы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панкреатит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цирроз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портальная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гипертензия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желчнокаменная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болезнь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ожирение</a:t>
            </a:r>
            <a:endParaRPr lang="en-GB" altLang="ru-RU" sz="1500" dirty="0">
              <a:solidFill>
                <a:srgbClr val="01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lnSpc>
                <a:spcPct val="90000"/>
              </a:lnSpc>
            </a:pPr>
            <a:endParaRPr lang="en-GB" altLang="ru-RU" sz="1400" dirty="0">
              <a:solidFill>
                <a:srgbClr val="01458E"/>
              </a:solidFill>
              <a:latin typeface="Trebuchet MS" panose="020B0603020202020204" pitchFamily="34" charset="0"/>
            </a:endParaRPr>
          </a:p>
        </p:txBody>
      </p:sp>
      <p:sp>
        <p:nvSpPr>
          <p:cNvPr id="15366" name="Text Box 10">
            <a:extLst>
              <a:ext uri="{FF2B5EF4-FFF2-40B4-BE49-F238E27FC236}">
                <a16:creationId xmlns:a16="http://schemas.microsoft.com/office/drawing/2014/main" id="{8174A4C9-8D15-44BE-A327-959A71442CAD}"/>
              </a:ext>
            </a:extLst>
          </p:cNvPr>
          <p:cNvSpPr>
            <a:spLocks/>
          </p:cNvSpPr>
          <p:nvPr/>
        </p:nvSpPr>
        <p:spPr bwMode="auto">
          <a:xfrm>
            <a:off x="811213" y="2860675"/>
            <a:ext cx="2160587" cy="1221952"/>
          </a:xfrm>
          <a:custGeom>
            <a:avLst/>
            <a:gdLst>
              <a:gd name="T0" fmla="*/ 1080294 w 21600"/>
              <a:gd name="T1" fmla="*/ 0 h 21600"/>
              <a:gd name="T2" fmla="*/ 2160587 w 21600"/>
              <a:gd name="T3" fmla="*/ 711994 h 21600"/>
              <a:gd name="T4" fmla="*/ 1080294 w 21600"/>
              <a:gd name="T5" fmla="*/ 1423988 h 21600"/>
              <a:gd name="T6" fmla="*/ 0 w 21600"/>
              <a:gd name="T7" fmla="*/ 711994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hangingPunct="1">
              <a:lnSpc>
                <a:spcPct val="90000"/>
              </a:lnSpc>
            </a:pPr>
            <a:r>
              <a:rPr lang="en-GB" altLang="ru-RU" sz="1500" b="1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Желудочно-кишечные</a:t>
            </a:r>
            <a:endParaRPr lang="en-GB" altLang="ru-RU" sz="1500" b="1" dirty="0">
              <a:solidFill>
                <a:srgbClr val="01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Мекониевый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илеус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дистальной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интестинальной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обструкции</a:t>
            </a:r>
            <a:endParaRPr lang="en-GB" altLang="ru-RU" sz="1500" dirty="0">
              <a:solidFill>
                <a:srgbClr val="01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7" name="Rectangle 11">
            <a:extLst>
              <a:ext uri="{FF2B5EF4-FFF2-40B4-BE49-F238E27FC236}">
                <a16:creationId xmlns:a16="http://schemas.microsoft.com/office/drawing/2014/main" id="{224698E6-86F0-4DD1-A6B1-EAFDFFED15A4}"/>
              </a:ext>
            </a:extLst>
          </p:cNvPr>
          <p:cNvSpPr>
            <a:spLocks/>
          </p:cNvSpPr>
          <p:nvPr/>
        </p:nvSpPr>
        <p:spPr bwMode="auto">
          <a:xfrm>
            <a:off x="274638" y="596900"/>
            <a:ext cx="2349500" cy="2168365"/>
          </a:xfrm>
          <a:custGeom>
            <a:avLst/>
            <a:gdLst>
              <a:gd name="T0" fmla="*/ 1174750 w 21600"/>
              <a:gd name="T1" fmla="*/ 0 h 21600"/>
              <a:gd name="T2" fmla="*/ 2349500 w 21600"/>
              <a:gd name="T3" fmla="*/ 1036638 h 21600"/>
              <a:gd name="T4" fmla="*/ 1174750 w 21600"/>
              <a:gd name="T5" fmla="*/ 2073275 h 21600"/>
              <a:gd name="T6" fmla="*/ 0 w 21600"/>
              <a:gd name="T7" fmla="*/ 1036638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ru-RU" sz="1500" b="1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Синусно-пульмональные</a:t>
            </a:r>
            <a:endParaRPr lang="en-GB" altLang="ru-RU" sz="1500" b="1" dirty="0">
              <a:solidFill>
                <a:srgbClr val="01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Слизистая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пробка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хронические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инфекции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бронхоэктаз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экспираторное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закрытие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дыхательных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путей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ателектаз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пневмоторакс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синусит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полипы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носа</a:t>
            </a:r>
            <a:endParaRPr lang="en-GB" altLang="ru-RU" sz="1500" dirty="0">
              <a:solidFill>
                <a:srgbClr val="01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4411B920-76C3-45FC-9B05-48B334E853AB}"/>
              </a:ext>
            </a:extLst>
          </p:cNvPr>
          <p:cNvSpPr/>
          <p:nvPr/>
        </p:nvSpPr>
        <p:spPr>
          <a:xfrm>
            <a:off x="-1195388" y="-236538"/>
            <a:ext cx="184150" cy="3698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wrap="none" lIns="90004" tIns="44997" rIns="90004" bIns="44997" compatLnSpc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kern="0">
              <a:solidFill>
                <a:srgbClr val="000000"/>
              </a:solidFill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9" name="Line 98">
            <a:extLst>
              <a:ext uri="{FF2B5EF4-FFF2-40B4-BE49-F238E27FC236}">
                <a16:creationId xmlns:a16="http://schemas.microsoft.com/office/drawing/2014/main" id="{C816D633-7C05-4401-AA1B-38B5AF49FCD5}"/>
              </a:ext>
            </a:extLst>
          </p:cNvPr>
          <p:cNvSpPr/>
          <p:nvPr/>
        </p:nvSpPr>
        <p:spPr>
          <a:xfrm flipV="1">
            <a:off x="4419600" y="3390900"/>
            <a:ext cx="2133600" cy="381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0"/>
              <a:gd name="f8" fmla="abs f3"/>
              <a:gd name="f9" fmla="abs f4"/>
              <a:gd name="f10" fmla="abs f5"/>
              <a:gd name="f11" fmla="*/ f7 f0 1"/>
              <a:gd name="f12" fmla="?: f8 f3 1"/>
              <a:gd name="f13" fmla="?: f9 f4 1"/>
              <a:gd name="f14" fmla="?: f10 f5 1"/>
              <a:gd name="f15" fmla="*/ f11 1 f2"/>
              <a:gd name="f16" fmla="*/ f12 1 21600"/>
              <a:gd name="f17" fmla="*/ f13 1 21600"/>
              <a:gd name="f18" fmla="*/ 21600 f12 1"/>
              <a:gd name="f19" fmla="*/ 21600 f13 1"/>
              <a:gd name="f20" fmla="+- f15 0 f1"/>
              <a:gd name="f21" fmla="min f17 f16"/>
              <a:gd name="f22" fmla="*/ f18 1 f14"/>
              <a:gd name="f23" fmla="*/ f19 1 f14"/>
              <a:gd name="f24" fmla="val f22"/>
              <a:gd name="f25" fmla="val f23"/>
              <a:gd name="f26" fmla="*/ f6 f21 1"/>
              <a:gd name="f27" fmla="*/ f24 f21 1"/>
              <a:gd name="f28" fmla="*/ f25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">
                <a:pos x="f26" y="f26"/>
              </a:cxn>
              <a:cxn ang="f20">
                <a:pos x="f27" y="f28"/>
              </a:cxn>
            </a:cxnLst>
            <a:rect l="f26" t="f26" r="f27" b="f28"/>
            <a:pathLst>
              <a:path>
                <a:moveTo>
                  <a:pt x="f26" y="f26"/>
                </a:moveTo>
                <a:lnTo>
                  <a:pt x="f27" y="f28"/>
                </a:lnTo>
              </a:path>
            </a:pathLst>
          </a:custGeom>
          <a:noFill/>
          <a:ln w="19083" cap="flat">
            <a:solidFill>
              <a:srgbClr val="FF0000"/>
            </a:solidFill>
            <a:prstDash val="solid"/>
            <a:round/>
          </a:ln>
        </p:spPr>
        <p:txBody>
          <a:bodyPr lIns="90004" tIns="44997" rIns="90004" bIns="44997" anchorCtr="1" compatLnSpc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kern="0">
              <a:solidFill>
                <a:srgbClr val="000000"/>
              </a:solidFill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10" name="Line 145">
            <a:extLst>
              <a:ext uri="{FF2B5EF4-FFF2-40B4-BE49-F238E27FC236}">
                <a16:creationId xmlns:a16="http://schemas.microsoft.com/office/drawing/2014/main" id="{C618FD2D-86D6-455B-B7BC-70BC594FBC6A}"/>
              </a:ext>
            </a:extLst>
          </p:cNvPr>
          <p:cNvSpPr/>
          <p:nvPr/>
        </p:nvSpPr>
        <p:spPr>
          <a:xfrm flipH="1" flipV="1">
            <a:off x="2362200" y="4151313"/>
            <a:ext cx="2438400" cy="2286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0"/>
              <a:gd name="f8" fmla="abs f3"/>
              <a:gd name="f9" fmla="abs f4"/>
              <a:gd name="f10" fmla="abs f5"/>
              <a:gd name="f11" fmla="*/ f7 f0 1"/>
              <a:gd name="f12" fmla="?: f8 f3 1"/>
              <a:gd name="f13" fmla="?: f9 f4 1"/>
              <a:gd name="f14" fmla="?: f10 f5 1"/>
              <a:gd name="f15" fmla="*/ f11 1 f2"/>
              <a:gd name="f16" fmla="*/ f12 1 21600"/>
              <a:gd name="f17" fmla="*/ f13 1 21600"/>
              <a:gd name="f18" fmla="*/ 21600 f12 1"/>
              <a:gd name="f19" fmla="*/ 21600 f13 1"/>
              <a:gd name="f20" fmla="+- f15 0 f1"/>
              <a:gd name="f21" fmla="min f17 f16"/>
              <a:gd name="f22" fmla="*/ f18 1 f14"/>
              <a:gd name="f23" fmla="*/ f19 1 f14"/>
              <a:gd name="f24" fmla="val f22"/>
              <a:gd name="f25" fmla="val f23"/>
              <a:gd name="f26" fmla="*/ f6 f21 1"/>
              <a:gd name="f27" fmla="*/ f24 f21 1"/>
              <a:gd name="f28" fmla="*/ f25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">
                <a:pos x="f26" y="f26"/>
              </a:cxn>
              <a:cxn ang="f20">
                <a:pos x="f27" y="f28"/>
              </a:cxn>
            </a:cxnLst>
            <a:rect l="f26" t="f26" r="f27" b="f28"/>
            <a:pathLst>
              <a:path>
                <a:moveTo>
                  <a:pt x="f26" y="f26"/>
                </a:moveTo>
                <a:lnTo>
                  <a:pt x="f27" y="f28"/>
                </a:lnTo>
              </a:path>
            </a:pathLst>
          </a:custGeom>
          <a:noFill/>
          <a:ln w="19083" cap="flat">
            <a:solidFill>
              <a:srgbClr val="FF0000"/>
            </a:solidFill>
            <a:prstDash val="solid"/>
            <a:round/>
          </a:ln>
        </p:spPr>
        <p:txBody>
          <a:bodyPr lIns="90004" tIns="44997" rIns="90004" bIns="44997" anchorCtr="1" compatLnSpc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kern="0">
              <a:solidFill>
                <a:srgbClr val="000000"/>
              </a:solidFill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11" name="Line 146">
            <a:extLst>
              <a:ext uri="{FF2B5EF4-FFF2-40B4-BE49-F238E27FC236}">
                <a16:creationId xmlns:a16="http://schemas.microsoft.com/office/drawing/2014/main" id="{2B7126D5-CA53-44D1-A7BD-5B7E128F6403}"/>
              </a:ext>
            </a:extLst>
          </p:cNvPr>
          <p:cNvSpPr/>
          <p:nvPr/>
        </p:nvSpPr>
        <p:spPr>
          <a:xfrm>
            <a:off x="4953000" y="3924300"/>
            <a:ext cx="1524000" cy="457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0"/>
              <a:gd name="f8" fmla="abs f3"/>
              <a:gd name="f9" fmla="abs f4"/>
              <a:gd name="f10" fmla="abs f5"/>
              <a:gd name="f11" fmla="*/ f7 f0 1"/>
              <a:gd name="f12" fmla="?: f8 f3 1"/>
              <a:gd name="f13" fmla="?: f9 f4 1"/>
              <a:gd name="f14" fmla="?: f10 f5 1"/>
              <a:gd name="f15" fmla="*/ f11 1 f2"/>
              <a:gd name="f16" fmla="*/ f12 1 21600"/>
              <a:gd name="f17" fmla="*/ f13 1 21600"/>
              <a:gd name="f18" fmla="*/ 21600 f12 1"/>
              <a:gd name="f19" fmla="*/ 21600 f13 1"/>
              <a:gd name="f20" fmla="+- f15 0 f1"/>
              <a:gd name="f21" fmla="min f17 f16"/>
              <a:gd name="f22" fmla="*/ f18 1 f14"/>
              <a:gd name="f23" fmla="*/ f19 1 f14"/>
              <a:gd name="f24" fmla="val f22"/>
              <a:gd name="f25" fmla="val f23"/>
              <a:gd name="f26" fmla="*/ f6 f21 1"/>
              <a:gd name="f27" fmla="*/ f24 f21 1"/>
              <a:gd name="f28" fmla="*/ f25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">
                <a:pos x="f26" y="f26"/>
              </a:cxn>
              <a:cxn ang="f20">
                <a:pos x="f27" y="f28"/>
              </a:cxn>
            </a:cxnLst>
            <a:rect l="f26" t="f26" r="f27" b="f28"/>
            <a:pathLst>
              <a:path>
                <a:moveTo>
                  <a:pt x="f26" y="f26"/>
                </a:moveTo>
                <a:lnTo>
                  <a:pt x="f27" y="f28"/>
                </a:lnTo>
              </a:path>
            </a:pathLst>
          </a:custGeom>
          <a:noFill/>
          <a:ln w="19083" cap="flat">
            <a:solidFill>
              <a:srgbClr val="FF0000"/>
            </a:solidFill>
            <a:prstDash val="solid"/>
            <a:round/>
          </a:ln>
        </p:spPr>
        <p:txBody>
          <a:bodyPr lIns="90004" tIns="44997" rIns="90004" bIns="44997" anchorCtr="1" compatLnSpc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kern="0">
              <a:solidFill>
                <a:srgbClr val="000000"/>
              </a:solidFill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12" name="Line 150">
            <a:extLst>
              <a:ext uri="{FF2B5EF4-FFF2-40B4-BE49-F238E27FC236}">
                <a16:creationId xmlns:a16="http://schemas.microsoft.com/office/drawing/2014/main" id="{59DE8CEE-271D-4BA3-BC34-548901A83BB0}"/>
              </a:ext>
            </a:extLst>
          </p:cNvPr>
          <p:cNvSpPr/>
          <p:nvPr/>
        </p:nvSpPr>
        <p:spPr>
          <a:xfrm flipH="1">
            <a:off x="2590800" y="5143500"/>
            <a:ext cx="1981200" cy="1047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0"/>
              <a:gd name="f8" fmla="abs f3"/>
              <a:gd name="f9" fmla="abs f4"/>
              <a:gd name="f10" fmla="abs f5"/>
              <a:gd name="f11" fmla="*/ f7 f0 1"/>
              <a:gd name="f12" fmla="?: f8 f3 1"/>
              <a:gd name="f13" fmla="?: f9 f4 1"/>
              <a:gd name="f14" fmla="?: f10 f5 1"/>
              <a:gd name="f15" fmla="*/ f11 1 f2"/>
              <a:gd name="f16" fmla="*/ f12 1 21600"/>
              <a:gd name="f17" fmla="*/ f13 1 21600"/>
              <a:gd name="f18" fmla="*/ 21600 f12 1"/>
              <a:gd name="f19" fmla="*/ 21600 f13 1"/>
              <a:gd name="f20" fmla="+- f15 0 f1"/>
              <a:gd name="f21" fmla="min f17 f16"/>
              <a:gd name="f22" fmla="*/ f18 1 f14"/>
              <a:gd name="f23" fmla="*/ f19 1 f14"/>
              <a:gd name="f24" fmla="val f22"/>
              <a:gd name="f25" fmla="val f23"/>
              <a:gd name="f26" fmla="*/ f6 f21 1"/>
              <a:gd name="f27" fmla="*/ f24 f21 1"/>
              <a:gd name="f28" fmla="*/ f25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">
                <a:pos x="f26" y="f26"/>
              </a:cxn>
              <a:cxn ang="f20">
                <a:pos x="f27" y="f28"/>
              </a:cxn>
            </a:cxnLst>
            <a:rect l="f26" t="f26" r="f27" b="f28"/>
            <a:pathLst>
              <a:path>
                <a:moveTo>
                  <a:pt x="f26" y="f26"/>
                </a:moveTo>
                <a:lnTo>
                  <a:pt x="f27" y="f28"/>
                </a:lnTo>
              </a:path>
            </a:pathLst>
          </a:custGeom>
          <a:noFill/>
          <a:ln w="19083" cap="flat">
            <a:solidFill>
              <a:srgbClr val="FF0000"/>
            </a:solidFill>
            <a:prstDash val="solid"/>
            <a:round/>
          </a:ln>
        </p:spPr>
        <p:txBody>
          <a:bodyPr lIns="90004" tIns="44997" rIns="90004" bIns="44997" anchorCtr="1" compatLnSpc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kern="0">
              <a:solidFill>
                <a:srgbClr val="000000"/>
              </a:solidFill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15373" name="Text Box 158">
            <a:extLst>
              <a:ext uri="{FF2B5EF4-FFF2-40B4-BE49-F238E27FC236}">
                <a16:creationId xmlns:a16="http://schemas.microsoft.com/office/drawing/2014/main" id="{F1660EED-EA5A-4868-A4EF-29CCAE441BCE}"/>
              </a:ext>
            </a:extLst>
          </p:cNvPr>
          <p:cNvSpPr>
            <a:spLocks/>
          </p:cNvSpPr>
          <p:nvPr/>
        </p:nvSpPr>
        <p:spPr bwMode="auto">
          <a:xfrm>
            <a:off x="5387553" y="946150"/>
            <a:ext cx="1581572" cy="367872"/>
          </a:xfrm>
          <a:custGeom>
            <a:avLst/>
            <a:gdLst>
              <a:gd name="T0" fmla="*/ 846138 w 21600"/>
              <a:gd name="T1" fmla="*/ 0 h 21600"/>
              <a:gd name="T2" fmla="*/ 1692275 w 21600"/>
              <a:gd name="T3" fmla="*/ 177800 h 21600"/>
              <a:gd name="T4" fmla="*/ 846138 w 21600"/>
              <a:gd name="T5" fmla="*/ 355600 h 21600"/>
              <a:gd name="T6" fmla="*/ 0 w 21600"/>
              <a:gd name="T7" fmla="*/ 177800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4" tIns="44997" rIns="90004" bIns="4499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hangingPunct="1"/>
            <a:r>
              <a:rPr lang="en-GB" altLang="ru-RU" b="1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Потер</a:t>
            </a:r>
            <a:r>
              <a:rPr lang="ru-RU" altLang="ru-RU" b="1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en-GB" altLang="ru-RU" b="1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b="1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</a:t>
            </a:r>
            <a:r>
              <a:rPr lang="ru-RU" altLang="ru-RU" b="1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</a:t>
            </a:r>
          </a:p>
        </p:txBody>
      </p:sp>
      <p:sp>
        <p:nvSpPr>
          <p:cNvPr id="3" name="Rectangle 104">
            <a:extLst>
              <a:ext uri="{FF2B5EF4-FFF2-40B4-BE49-F238E27FC236}">
                <a16:creationId xmlns:a16="http://schemas.microsoft.com/office/drawing/2014/main" id="{32FED315-C1A0-4494-A5EF-8630003BED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7200" y="-356"/>
            <a:ext cx="8229243" cy="1142643"/>
          </a:xfrm>
        </p:spPr>
        <p:txBody>
          <a:bodyPr lIns="90004" tIns="44997" rIns="90004" bIns="44997" anchor="t">
            <a:normAutofit/>
          </a:bodyPr>
          <a:lstStyle/>
          <a:p>
            <a:pPr hangingPunct="1">
              <a:defRPr/>
            </a:pP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ＭＳ Ｐゴシック" pitchFamily="2"/>
                <a:cs typeface="Times New Roman" panose="02020603050405020304" pitchFamily="18" charset="0"/>
              </a:rPr>
              <a:t>Клинические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ＭＳ Ｐゴシック" pitchFamily="2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ＭＳ Ｐゴシック" pitchFamily="2"/>
                <a:cs typeface="Times New Roman" panose="02020603050405020304" pitchFamily="18" charset="0"/>
              </a:rPr>
              <a:t>проявления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ＭＳ Ｐゴシック" pitchFamily="2"/>
                <a:cs typeface="Times New Roman" panose="02020603050405020304" pitchFamily="18" charset="0"/>
              </a:rPr>
              <a:t> МВ</a:t>
            </a:r>
          </a:p>
        </p:txBody>
      </p:sp>
      <p:sp>
        <p:nvSpPr>
          <p:cNvPr id="15374" name="Text Box 16">
            <a:extLst>
              <a:ext uri="{FF2B5EF4-FFF2-40B4-BE49-F238E27FC236}">
                <a16:creationId xmlns:a16="http://schemas.microsoft.com/office/drawing/2014/main" id="{61668C6F-8100-43DF-A87F-4D2CE2F26083}"/>
              </a:ext>
            </a:extLst>
          </p:cNvPr>
          <p:cNvSpPr>
            <a:spLocks/>
          </p:cNvSpPr>
          <p:nvPr/>
        </p:nvSpPr>
        <p:spPr bwMode="auto">
          <a:xfrm>
            <a:off x="6189663" y="4525963"/>
            <a:ext cx="2951162" cy="727970"/>
          </a:xfrm>
          <a:custGeom>
            <a:avLst/>
            <a:gdLst>
              <a:gd name="T0" fmla="*/ 1475581 w 21600"/>
              <a:gd name="T1" fmla="*/ 0 h 21600"/>
              <a:gd name="T2" fmla="*/ 2951162 w 21600"/>
              <a:gd name="T3" fmla="*/ 457200 h 21600"/>
              <a:gd name="T4" fmla="*/ 1475581 w 21600"/>
              <a:gd name="T5" fmla="*/ 914400 h 21600"/>
              <a:gd name="T6" fmla="*/ 0 w 21600"/>
              <a:gd name="T7" fmla="*/ 457200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hangingPunct="1">
              <a:lnSpc>
                <a:spcPct val="90000"/>
              </a:lnSpc>
            </a:pPr>
            <a:r>
              <a:rPr lang="en-GB" altLang="ru-RU" sz="1500" b="1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Эндокринологические</a:t>
            </a:r>
            <a:r>
              <a:rPr lang="en-GB" altLang="ru-RU" sz="1500" b="1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altLang="ru-RU" sz="1500" b="1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резистентность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инсулину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hangingPunct="1">
              <a:lnSpc>
                <a:spcPct val="90000"/>
              </a:lnSpc>
            </a:pP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муковисцидозозависимы</a:t>
            </a:r>
            <a:r>
              <a:rPr lang="ru-RU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en-GB" altLang="ru-RU" sz="1500" dirty="0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1500" dirty="0" err="1">
                <a:solidFill>
                  <a:srgbClr val="01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диабет</a:t>
            </a:r>
            <a:endParaRPr lang="en-GB" altLang="ru-RU" sz="1500" dirty="0">
              <a:solidFill>
                <a:srgbClr val="01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ine 123">
            <a:extLst>
              <a:ext uri="{FF2B5EF4-FFF2-40B4-BE49-F238E27FC236}">
                <a16:creationId xmlns:a16="http://schemas.microsoft.com/office/drawing/2014/main" id="{2185E661-2840-45CF-AD1C-2A2468679A55}"/>
              </a:ext>
            </a:extLst>
          </p:cNvPr>
          <p:cNvSpPr/>
          <p:nvPr/>
        </p:nvSpPr>
        <p:spPr>
          <a:xfrm flipH="1" flipV="1">
            <a:off x="2514600" y="1712913"/>
            <a:ext cx="1981200" cy="7635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0"/>
              <a:gd name="f8" fmla="abs f3"/>
              <a:gd name="f9" fmla="abs f4"/>
              <a:gd name="f10" fmla="abs f5"/>
              <a:gd name="f11" fmla="*/ f7 f0 1"/>
              <a:gd name="f12" fmla="?: f8 f3 1"/>
              <a:gd name="f13" fmla="?: f9 f4 1"/>
              <a:gd name="f14" fmla="?: f10 f5 1"/>
              <a:gd name="f15" fmla="*/ f11 1 f2"/>
              <a:gd name="f16" fmla="*/ f12 1 21600"/>
              <a:gd name="f17" fmla="*/ f13 1 21600"/>
              <a:gd name="f18" fmla="*/ 21600 f12 1"/>
              <a:gd name="f19" fmla="*/ 21600 f13 1"/>
              <a:gd name="f20" fmla="+- f15 0 f1"/>
              <a:gd name="f21" fmla="min f17 f16"/>
              <a:gd name="f22" fmla="*/ f18 1 f14"/>
              <a:gd name="f23" fmla="*/ f19 1 f14"/>
              <a:gd name="f24" fmla="val f22"/>
              <a:gd name="f25" fmla="val f23"/>
              <a:gd name="f26" fmla="*/ f6 f21 1"/>
              <a:gd name="f27" fmla="*/ f24 f21 1"/>
              <a:gd name="f28" fmla="*/ f25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">
                <a:pos x="f26" y="f26"/>
              </a:cxn>
              <a:cxn ang="f20">
                <a:pos x="f27" y="f28"/>
              </a:cxn>
            </a:cxnLst>
            <a:rect l="f26" t="f26" r="f27" b="f28"/>
            <a:pathLst>
              <a:path>
                <a:moveTo>
                  <a:pt x="f26" y="f26"/>
                </a:moveTo>
                <a:lnTo>
                  <a:pt x="f27" y="f28"/>
                </a:lnTo>
              </a:path>
            </a:pathLst>
          </a:custGeom>
          <a:noFill/>
          <a:ln w="19083" cap="flat">
            <a:solidFill>
              <a:srgbClr val="FF0000"/>
            </a:solidFill>
            <a:prstDash val="solid"/>
            <a:round/>
          </a:ln>
        </p:spPr>
        <p:txBody>
          <a:bodyPr lIns="90004" tIns="44997" rIns="90004" bIns="44997" anchorCtr="1" compatLnSpc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kern="0">
              <a:solidFill>
                <a:srgbClr val="000000"/>
              </a:solidFill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16" name="Line 145">
            <a:extLst>
              <a:ext uri="{FF2B5EF4-FFF2-40B4-BE49-F238E27FC236}">
                <a16:creationId xmlns:a16="http://schemas.microsoft.com/office/drawing/2014/main" id="{42E2B386-7241-41B1-B8D3-358642682B1E}"/>
              </a:ext>
            </a:extLst>
          </p:cNvPr>
          <p:cNvSpPr/>
          <p:nvPr/>
        </p:nvSpPr>
        <p:spPr>
          <a:xfrm flipH="1">
            <a:off x="5257800" y="1484313"/>
            <a:ext cx="931863" cy="17541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0"/>
              <a:gd name="f8" fmla="abs f3"/>
              <a:gd name="f9" fmla="abs f4"/>
              <a:gd name="f10" fmla="abs f5"/>
              <a:gd name="f11" fmla="*/ f7 f0 1"/>
              <a:gd name="f12" fmla="?: f8 f3 1"/>
              <a:gd name="f13" fmla="?: f9 f4 1"/>
              <a:gd name="f14" fmla="?: f10 f5 1"/>
              <a:gd name="f15" fmla="*/ f11 1 f2"/>
              <a:gd name="f16" fmla="*/ f12 1 21600"/>
              <a:gd name="f17" fmla="*/ f13 1 21600"/>
              <a:gd name="f18" fmla="*/ 21600 f12 1"/>
              <a:gd name="f19" fmla="*/ 21600 f13 1"/>
              <a:gd name="f20" fmla="+- f15 0 f1"/>
              <a:gd name="f21" fmla="min f17 f16"/>
              <a:gd name="f22" fmla="*/ f18 1 f14"/>
              <a:gd name="f23" fmla="*/ f19 1 f14"/>
              <a:gd name="f24" fmla="val f22"/>
              <a:gd name="f25" fmla="val f23"/>
              <a:gd name="f26" fmla="*/ f6 f21 1"/>
              <a:gd name="f27" fmla="*/ f24 f21 1"/>
              <a:gd name="f28" fmla="*/ f25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">
                <a:pos x="f26" y="f26"/>
              </a:cxn>
              <a:cxn ang="f20">
                <a:pos x="f27" y="f28"/>
              </a:cxn>
            </a:cxnLst>
            <a:rect l="f26" t="f26" r="f27" b="f28"/>
            <a:pathLst>
              <a:path>
                <a:moveTo>
                  <a:pt x="f26" y="f26"/>
                </a:moveTo>
                <a:lnTo>
                  <a:pt x="f27" y="f28"/>
                </a:lnTo>
              </a:path>
            </a:pathLst>
          </a:custGeom>
          <a:noFill/>
          <a:ln w="19083" cap="flat">
            <a:solidFill>
              <a:srgbClr val="FF0000"/>
            </a:solidFill>
            <a:prstDash val="solid"/>
            <a:round/>
          </a:ln>
        </p:spPr>
        <p:txBody>
          <a:bodyPr lIns="90004" tIns="44997" rIns="90004" bIns="44997" anchorCtr="1" compatLnSpc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kern="0">
              <a:solidFill>
                <a:srgbClr val="000000"/>
              </a:solidFill>
              <a:latin typeface="Arial" pitchFamily="18"/>
              <a:ea typeface="SimSun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4891792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Заголовок 1">
            <a:extLst>
              <a:ext uri="{FF2B5EF4-FFF2-40B4-BE49-F238E27FC236}">
                <a16:creationId xmlns:a16="http://schemas.microsoft.com/office/drawing/2014/main" id="{4E3B86E9-3C53-40D3-9FFA-FFCD661BC1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1538" y="500050"/>
            <a:ext cx="7858148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/>
            </a:r>
            <a:b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</a:br>
            <a:r>
              <a:rPr lang="ru-RU" sz="2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сипмтомы</a:t>
            </a: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позволяющие предположить наличие </a:t>
            </a:r>
            <a:r>
              <a:rPr lang="ru-RU" sz="2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муковисцидоза</a:t>
            </a: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детей первого года жизни</a:t>
            </a:r>
            <a:r>
              <a:rPr lang="ru-RU" sz="2800" cap="none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cap="none" dirty="0"/>
              <a:t/>
            </a:r>
            <a:br>
              <a:rPr lang="ru-RU" sz="2600" cap="none" dirty="0"/>
            </a:br>
            <a:endParaRPr lang="ru-RU" sz="2600" cap="none" dirty="0"/>
          </a:p>
        </p:txBody>
      </p:sp>
      <p:sp>
        <p:nvSpPr>
          <p:cNvPr id="17411" name="Содержимое 2">
            <a:extLst>
              <a:ext uri="{FF2B5EF4-FFF2-40B4-BE49-F238E27FC236}">
                <a16:creationId xmlns:a16="http://schemas.microsoft.com/office/drawing/2014/main" id="{B3F66CAF-C7B2-4E6D-AD30-0E130A224A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71472" y="1708472"/>
            <a:ext cx="8532440" cy="5149552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Рецидивирующий или постоянный кашель или </a:t>
            </a:r>
            <a:endParaRPr lang="ru-RU" altLang="en-US" sz="2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одышка</a:t>
            </a: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Рецидивирующая </a:t>
            </a:r>
            <a:r>
              <a:rPr lang="ru-RU" altLang="en-US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пневмония</a:t>
            </a:r>
            <a:endParaRPr lang="en-US" altLang="en-US" sz="2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Отставание в физическом развитии.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Неоформленный, обильный, маслянистый и </a:t>
            </a:r>
            <a:endParaRPr lang="ru-RU" altLang="en-US" sz="2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зловонный </a:t>
            </a: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стул.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Хроническая диарея.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Выпадение прямой кишки.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Затяжная неонатальная желтуха.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Соленый вкус кожи.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Синдромом </a:t>
            </a:r>
            <a:r>
              <a:rPr lang="ru-RU" altLang="en-US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псевдо - </a:t>
            </a:r>
            <a:r>
              <a:rPr lang="ru-RU" altLang="en-US" sz="22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Барттера</a:t>
            </a:r>
            <a:endParaRPr lang="ru-RU" altLang="en-US" sz="2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Тепловой удар или дегидратация при жаркой </a:t>
            </a:r>
            <a:endParaRPr lang="ru-RU" altLang="en-US" sz="2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погоде</a:t>
            </a: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Хроническая </a:t>
            </a:r>
            <a:r>
              <a:rPr lang="ru-RU" altLang="en-US" sz="2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гипоэлектролитемия</a:t>
            </a: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Гипопротеинемия</a:t>
            </a: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Отеки. </a:t>
            </a:r>
          </a:p>
          <a:p>
            <a:pPr eaLnBrk="1" hangingPunct="1">
              <a:lnSpc>
                <a:spcPct val="80000"/>
              </a:lnSpc>
            </a:pPr>
            <a:endParaRPr lang="ru-RU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8193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34" y="4010042"/>
            <a:ext cx="2428860" cy="1990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1643050"/>
            <a:ext cx="2428892" cy="2000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9985" name="Заголовок 1">
            <a:extLst>
              <a:ext uri="{FF2B5EF4-FFF2-40B4-BE49-F238E27FC236}">
                <a16:creationId xmlns:a16="http://schemas.microsoft.com/office/drawing/2014/main" id="{9AF3892C-296F-4BAF-8D05-641BF5ED9D0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3568" y="571488"/>
            <a:ext cx="8460432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сипмтомы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позволяющие предположить наличие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муковисцидоза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дошкольного возраста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Содержимое 2">
            <a:extLst>
              <a:ext uri="{FF2B5EF4-FFF2-40B4-BE49-F238E27FC236}">
                <a16:creationId xmlns:a16="http://schemas.microsoft.com/office/drawing/2014/main" id="{05EE439F-8376-4C4D-BF10-9122901BD07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406" y="1605331"/>
            <a:ext cx="6786610" cy="4824065"/>
          </a:xfrm>
        </p:spPr>
        <p:txBody>
          <a:bodyPr>
            <a:normAutofit fontScale="325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Стойкий кашель, возможно с гнойной </a:t>
            </a:r>
            <a:endParaRPr lang="ru-RU" altLang="en-US" sz="59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мокротой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59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неясная </a:t>
            </a:r>
            <a:r>
              <a:rPr lang="ru-RU" altLang="en-US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рецидивирующая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или 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постоянная одышка.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массы тела, отставание в росте.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Выпадение прямой кишки, </a:t>
            </a:r>
            <a:r>
              <a:rPr lang="ru-RU" altLang="en-US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инвагинация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кишки, хроническая диарея.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Утолщение концевых фаланг пальцев по типу </a:t>
            </a:r>
            <a:endParaRPr lang="ru-RU" altLang="en-US" sz="59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«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барабанных палочек». </a:t>
            </a:r>
            <a:endParaRPr lang="ru-RU" altLang="en-US" sz="59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en-US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Кристаллы 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соли на коже.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Гипотоническая дегидратация.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59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Гипоэлекторолитемия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метаболический </a:t>
            </a:r>
            <a:endParaRPr lang="ru-RU" altLang="en-US" sz="59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алкалоз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59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Гепатомегалия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altLang="en-US" sz="59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неясное </a:t>
            </a:r>
            <a:endParaRPr lang="ru-RU" altLang="en-US" sz="59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нарушение </a:t>
            </a:r>
            <a:r>
              <a:rPr lang="ru-RU" altLang="en-US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печени. </a:t>
            </a:r>
          </a:p>
          <a:p>
            <a:pPr eaLnBrk="1" hangingPunct="1">
              <a:lnSpc>
                <a:spcPct val="80000"/>
              </a:lnSpc>
            </a:pPr>
            <a:endParaRPr lang="ru-RU" alt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117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9444" y="3429000"/>
            <a:ext cx="234315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1009" name="Заголовок 1">
            <a:extLst>
              <a:ext uri="{FF2B5EF4-FFF2-40B4-BE49-F238E27FC236}">
                <a16:creationId xmlns:a16="http://schemas.microsoft.com/office/drawing/2014/main" id="{C1DC9A3D-97AC-4AEB-B145-319C7D37A6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00100" y="642926"/>
            <a:ext cx="81439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сипмтомы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позволяющие предположить наличие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муковисцидоза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детей школьного возраста</a:t>
            </a:r>
            <a:r>
              <a:rPr lang="ru-RU" sz="2600" dirty="0"/>
              <a:t/>
            </a:r>
            <a:br>
              <a:rPr lang="ru-RU" sz="2600" dirty="0"/>
            </a:br>
            <a:endParaRPr lang="ru-RU" sz="2600" dirty="0"/>
          </a:p>
        </p:txBody>
      </p:sp>
      <p:sp>
        <p:nvSpPr>
          <p:cNvPr id="19459" name="Содержимое 2">
            <a:extLst>
              <a:ext uri="{FF2B5EF4-FFF2-40B4-BE49-F238E27FC236}">
                <a16:creationId xmlns:a16="http://schemas.microsoft.com/office/drawing/2014/main" id="{287E3350-B356-41BF-A7EC-12ECCEB596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14282" y="1628796"/>
            <a:ext cx="7072362" cy="4800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Хронические симптомы поражения нижних дыхательных путей неясной этиологии.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Хронический </a:t>
            </a:r>
            <a:r>
              <a:rPr lang="ru-RU" altLang="en-US" sz="2000" b="1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риносинусит</a:t>
            </a: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000" b="1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Полипоз</a:t>
            </a: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носа.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Бронхоэктазы.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Утолщение концевых фаланг пальцев по типу «барабанных палочек».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Хроническая диарея.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Обструкция дистальных отделов тонкой кишки. </a:t>
            </a:r>
          </a:p>
          <a:p>
            <a:pPr>
              <a:lnSpc>
                <a:spcPct val="80000"/>
              </a:lnSpc>
            </a:pPr>
            <a:r>
              <a:rPr lang="ru-RU" altLang="en-US" b="1" i="1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пАНКРЕАТИТ</a:t>
            </a:r>
            <a:r>
              <a:rPr lang="ru-RU" altLang="en-US" sz="2000" i="1" cap="none" dirty="0" smtClean="0">
                <a:solidFill>
                  <a:srgbClr val="C00000"/>
                </a:solidFill>
                <a:latin typeface="Times New Roman" panose="02020603050405020304" pitchFamily="18" charset="0"/>
                <a:hlinkClick r:id="rId3"/>
              </a:rPr>
              <a:t> </a:t>
            </a:r>
            <a:endParaRPr lang="ru-RU" altLang="en-US" sz="2000" i="1" cap="none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en-US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Выпадение прямой кишки.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Гепатомегалия</a:t>
            </a: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Заболевания печени неясной этиологии. </a:t>
            </a:r>
          </a:p>
          <a:p>
            <a:pPr marL="82296" indent="0" eaLnBrk="1" hangingPunct="1">
              <a:lnSpc>
                <a:spcPct val="80000"/>
              </a:lnSpc>
              <a:buNone/>
            </a:pPr>
            <a:endParaRPr lang="ru-RU" altLang="en-US" sz="16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en-US" sz="16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9279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4572008"/>
            <a:ext cx="2714612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2033" name="Rectangle 2">
            <a:extLst>
              <a:ext uri="{FF2B5EF4-FFF2-40B4-BE49-F238E27FC236}">
                <a16:creationId xmlns:a16="http://schemas.microsoft.com/office/drawing/2014/main" id="{C4859DA3-C123-4633-BB10-E0988FD411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99646" y="490351"/>
            <a:ext cx="8172948" cy="12241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сипмтомы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позволяющие 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предположить наличие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муковисцидоза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подростков и взрослых</a:t>
            </a:r>
            <a:r>
              <a:rPr lang="en-US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07C62ED-CC50-48EE-93F5-774929645145}"/>
              </a:ext>
            </a:extLst>
          </p:cNvPr>
          <p:cNvSpPr>
            <a:spLocks noGrp="1" noChangeArrowheads="1"/>
          </p:cNvSpPr>
          <p:nvPr>
            <p:ph sz="quarter" idx="13"/>
          </p:nvPr>
        </p:nvSpPr>
        <p:spPr>
          <a:xfrm>
            <a:off x="142844" y="1566735"/>
            <a:ext cx="6929486" cy="500553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alt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Гнойные заболевания легких неясной этиологии.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Утолщение концевых фаланг пальцев по типу «барабанных палочек». </a:t>
            </a:r>
          </a:p>
          <a:p>
            <a:pPr>
              <a:lnSpc>
                <a:spcPct val="80000"/>
              </a:lnSpc>
            </a:pPr>
            <a:r>
              <a:rPr lang="ru-RU" alt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пАНКРЕАТИТ</a:t>
            </a:r>
            <a:r>
              <a:rPr lang="ru-RU" alt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ru-RU" altLang="en-US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Обструкция дистальных отделов тонкой кишки.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Признаки</a:t>
            </a:r>
            <a:r>
              <a:rPr lang="ru-RU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цирроза печени </a:t>
            </a:r>
            <a:r>
              <a:rPr lang="ru-RU" alt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и</a:t>
            </a:r>
            <a:r>
              <a:rPr lang="ru-RU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портальной гипертензии.</a:t>
            </a:r>
            <a:r>
              <a:rPr lang="ru-RU" alt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hlinkClick r:id="rId3"/>
              </a:rPr>
              <a:t> </a:t>
            </a:r>
            <a:endParaRPr lang="ru-RU" altLang="en-US" sz="2400" b="1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Отставание в росте, задержка полового развития.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Стерильность с азооспермией у мужчин (в 97% случаев).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Снижение </a:t>
            </a:r>
            <a:r>
              <a:rPr lang="ru-RU" alt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фертильности</a:t>
            </a:r>
          </a:p>
          <a:p>
            <a:pPr marL="82296" indent="0" eaLnBrk="1" hangingPunct="1">
              <a:lnSpc>
                <a:spcPct val="80000"/>
              </a:lnSpc>
              <a:buNone/>
            </a:pPr>
            <a:r>
              <a:rPr lang="ru-RU" alt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у женщин с </a:t>
            </a:r>
            <a:r>
              <a:rPr lang="ru-RU" alt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муковисцидозом </a:t>
            </a:r>
          </a:p>
          <a:p>
            <a:pPr marL="82296" indent="0" eaLnBrk="1" hangingPunct="1">
              <a:lnSpc>
                <a:spcPct val="80000"/>
              </a:lnSpc>
              <a:buNone/>
            </a:pPr>
            <a:r>
              <a:rPr lang="ru-RU" alt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(</a:t>
            </a:r>
            <a:r>
              <a:rPr lang="ru-RU" alt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менее чем в 50% случаев). </a:t>
            </a:r>
          </a:p>
          <a:p>
            <a:pPr eaLnBrk="1" hangingPunct="1"/>
            <a:endParaRPr lang="ru-RU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12350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20" y="3624418"/>
            <a:ext cx="3829608" cy="3131834"/>
          </a:xfrm>
          <a:prstGeom prst="rect">
            <a:avLst/>
          </a:prstGeom>
        </p:spPr>
      </p:pic>
      <p:pic>
        <p:nvPicPr>
          <p:cNvPr id="10244" name="Picture 4" descr="ÐÐ°ÑÑÐ¸Ð½ÐºÐ¸ Ð¿Ð¾ Ð·Ð°Ð¿ÑÐ¾ÑÑ ÐºÐ°ÑÑÐ¸Ð½ÐºÐ¸ Ð½Ð¾Ð²Ð¾ÑÐ¾Ð¶Ð´ÐµÐ½Ð½Ð¾Ð³Ð¾ ÑÐµÐ±ÐµÐ½ÐºÐ°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3624420"/>
            <a:ext cx="3491880" cy="313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899592" y="-12754"/>
            <a:ext cx="7200800" cy="36371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и наиболее частым клиническим признаком муковисцидоза является поражение легких, которое наблюдается у 95% детей и в 90% случаев является непосредственной причиной смерти   </a:t>
            </a:r>
          </a:p>
        </p:txBody>
      </p:sp>
    </p:spTree>
    <p:extLst>
      <p:ext uri="{BB962C8B-B14F-4D97-AF65-F5344CB8AC3E}">
        <p14:creationId xmlns:p14="http://schemas.microsoft.com/office/powerpoint/2010/main" val="14176450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4E3A55B0-C059-4030-A621-F3D33A63371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188" y="188912"/>
            <a:ext cx="6985000" cy="244799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>
              <a:buFont typeface="Georgia" panose="02040502050405020303" pitchFamily="18" charset="0"/>
              <a:buNone/>
              <a:defRPr/>
            </a:pPr>
            <a:r>
              <a:rPr lang="ru-RU" altLang="ru-RU" dirty="0" smtClean="0">
                <a:solidFill>
                  <a:schemeClr val="tx1"/>
                </a:solidFill>
                <a:effectLst/>
              </a:rPr>
              <a:t> </a:t>
            </a:r>
            <a:endParaRPr lang="ru-RU" alt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39C05839-4ECE-4F19-AC49-C29E4463FD3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1188" y="1841906"/>
            <a:ext cx="7416800" cy="4179482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  <a:buFont typeface="Georgia" panose="02040502050405020303" pitchFamily="18" charset="0"/>
              <a:buNone/>
            </a:pPr>
            <a:endParaRPr lang="en-US" altLang="ru-RU" sz="1600" dirty="0">
              <a:solidFill>
                <a:srgbClr val="FF0000"/>
              </a:solidFill>
            </a:endParaRPr>
          </a:p>
        </p:txBody>
      </p:sp>
      <p:sp>
        <p:nvSpPr>
          <p:cNvPr id="7176" name="Oval 8">
            <a:extLst>
              <a:ext uri="{FF2B5EF4-FFF2-40B4-BE49-F238E27FC236}">
                <a16:creationId xmlns:a16="http://schemas.microsoft.com/office/drawing/2014/main" id="{A67F3D35-4F64-4A65-A354-603A8F4D8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141663"/>
            <a:ext cx="790575" cy="698500"/>
          </a:xfrm>
          <a:prstGeom prst="ellipse">
            <a:avLst/>
          </a:prstGeom>
          <a:noFill/>
          <a:ln w="57150">
            <a:noFill/>
            <a:round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1231132" y="188912"/>
            <a:ext cx="6912768" cy="100784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b="1" dirty="0">
                <a:solidFill>
                  <a:srgbClr val="002060"/>
                </a:solidFill>
              </a:rPr>
              <a:t>Критерии диагноза МВ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4230244" y="1232756"/>
            <a:ext cx="484632" cy="410294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63600" y="1643050"/>
            <a:ext cx="7596832" cy="473827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  <a:buFont typeface="Georgia" panose="02040502050405020303" pitchFamily="18" charset="0"/>
              <a:buNone/>
            </a:pPr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Положительная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потовая проба</a:t>
            </a:r>
          </a:p>
          <a:p>
            <a:pPr algn="ctr">
              <a:lnSpc>
                <a:spcPct val="110000"/>
              </a:lnSpc>
              <a:buFont typeface="Georgia" panose="02040502050405020303" pitchFamily="18" charset="0"/>
              <a:buNone/>
            </a:pPr>
            <a:r>
              <a:rPr lang="ru-RU" alt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и/</a:t>
            </a:r>
            <a:r>
              <a:rPr lang="ru-RU" alt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alt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10000"/>
              </a:lnSpc>
              <a:buFont typeface="Georgia" panose="02040502050405020303" pitchFamily="18" charset="0"/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мутации гена </a:t>
            </a:r>
            <a:r>
              <a:rPr lang="en-US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CFTR</a:t>
            </a: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вызывающие МВ</a:t>
            </a:r>
            <a:r>
              <a:rPr lang="en-US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0000"/>
              </a:lnSpc>
              <a:buFont typeface="Georgia" panose="02040502050405020303" pitchFamily="18" charset="0"/>
              <a:buNone/>
            </a:pPr>
            <a:r>
              <a:rPr lang="ru-RU" alt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>
              <a:lnSpc>
                <a:spcPct val="110000"/>
              </a:lnSpc>
              <a:buFont typeface="Georgia" panose="02040502050405020303" pitchFamily="18" charset="0"/>
              <a:buNone/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Неонатальная </a:t>
            </a:r>
            <a:r>
              <a:rPr lang="ru-RU" alt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гипертрипсиногенемия</a:t>
            </a:r>
            <a:endParaRPr lang="ru-RU" alt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0000"/>
              </a:lnSpc>
              <a:buFont typeface="Georgia" panose="02040502050405020303" pitchFamily="18" charset="0"/>
              <a:buNone/>
            </a:pPr>
            <a:r>
              <a:rPr lang="ru-RU" alt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</a:p>
          <a:p>
            <a:pPr algn="ctr">
              <a:lnSpc>
                <a:spcPct val="110000"/>
              </a:lnSpc>
              <a:buFont typeface="Georgia" panose="02040502050405020303" pitchFamily="18" charset="0"/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клинические признаки МВ </a:t>
            </a:r>
          </a:p>
          <a:p>
            <a:pPr algn="ctr">
              <a:lnSpc>
                <a:spcPct val="110000"/>
              </a:lnSpc>
              <a:buFont typeface="Georgia" panose="02040502050405020303" pitchFamily="18" charset="0"/>
              <a:buNone/>
            </a:pPr>
            <a:r>
              <a:rPr lang="ru-RU" altLang="ru-RU" sz="1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(диффузные бронхоэктазы, высев из мокроты значимой для МВ патогенной микрофлоры (особенно синегнойной палочки), экзокринная панкреатическая недостаточность, синдром потери солей, </a:t>
            </a:r>
            <a:r>
              <a:rPr lang="ru-RU" altLang="ru-RU" sz="16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обструктивная</a:t>
            </a:r>
            <a:r>
              <a:rPr lang="ru-RU" altLang="ru-RU" sz="1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азооспермия и др. )</a:t>
            </a:r>
            <a:endParaRPr lang="en-US" alt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8208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3214686"/>
            <a:ext cx="3929090" cy="3002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066" y="-24"/>
            <a:ext cx="7773338" cy="1152129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2910" y="1142984"/>
            <a:ext cx="7602638" cy="501491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Неонатальная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новорожденным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месяца жизни.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основан на определении уровня содержания в крови ребенка </a:t>
            </a:r>
            <a:r>
              <a:rPr 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иммунореактивного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трипсина (ИРТ — фермента поджелудочной железы. 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крови новорожденных,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страдающих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муковисцидозом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почти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5-10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повышено его 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Этот 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производят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подозрении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7559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28650" y="342890"/>
            <a:ext cx="7886700" cy="1585912"/>
          </a:xfrm>
        </p:spPr>
        <p:txBody>
          <a:bodyPr rtlCol="0"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Классификация экзокринной недостаточности поджелудочной железы у детей</a:t>
            </a:r>
          </a:p>
        </p:txBody>
      </p:sp>
      <p:sp>
        <p:nvSpPr>
          <p:cNvPr id="5" name="Rectangle: Diagonal Corners Snipped 4"/>
          <p:cNvSpPr/>
          <p:nvPr/>
        </p:nvSpPr>
        <p:spPr>
          <a:xfrm>
            <a:off x="628650" y="1628789"/>
            <a:ext cx="8072438" cy="3800475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1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происхождению: первичная (</a:t>
            </a:r>
            <a:r>
              <a:rPr lang="ru-RU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врожденная</a:t>
            </a:r>
            <a:r>
              <a:rPr lang="ru-RU" sz="21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вторичная</a:t>
            </a:r>
          </a:p>
          <a:p>
            <a:pPr>
              <a:defRPr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приобретенная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defRPr/>
            </a:pPr>
            <a:r>
              <a:rPr lang="ru-RU" sz="21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механизму: абсолютная и относительная.</a:t>
            </a:r>
          </a:p>
          <a:p>
            <a:pPr>
              <a:defRPr/>
            </a:pPr>
            <a:r>
              <a:rPr lang="ru-RU" sz="21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(врожденная) экзокринная панкреатическая</a:t>
            </a:r>
          </a:p>
          <a:p>
            <a:pPr>
              <a:defRPr/>
            </a:pPr>
            <a:r>
              <a:rPr lang="ru-RU" sz="21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недостаточность (ЭНПЖ) формируется во внутриутробном</a:t>
            </a:r>
          </a:p>
          <a:p>
            <a:pPr>
              <a:defRPr/>
            </a:pPr>
            <a:r>
              <a:rPr lang="ru-RU" sz="21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периоде и обусловлена нарушениями эмбриогенеза или/и</a:t>
            </a:r>
          </a:p>
          <a:p>
            <a:pPr>
              <a:defRPr/>
            </a:pPr>
            <a:r>
              <a:rPr lang="ru-RU" sz="21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генетическими дефектами.</a:t>
            </a:r>
          </a:p>
          <a:p>
            <a:pPr>
              <a:defRPr/>
            </a:pPr>
            <a:r>
              <a:rPr lang="ru-RU" sz="21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Вторичная (приобретенная) ЭНПЖ связана с заболеваниями,</a:t>
            </a:r>
          </a:p>
          <a:p>
            <a:pPr>
              <a:defRPr/>
            </a:pPr>
            <a:r>
              <a:rPr lang="ru-RU" sz="21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развивающимися в постнатальном периоде.</a:t>
            </a:r>
          </a:p>
        </p:txBody>
      </p:sp>
      <p:sp>
        <p:nvSpPr>
          <p:cNvPr id="9220" name="Title 1"/>
          <p:cNvSpPr txBox="1">
            <a:spLocks/>
          </p:cNvSpPr>
          <p:nvPr/>
        </p:nvSpPr>
        <p:spPr bwMode="auto">
          <a:xfrm>
            <a:off x="1328738" y="5443554"/>
            <a:ext cx="59150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900" dirty="0">
                <a:solidFill>
                  <a:srgbClr val="002060"/>
                </a:solidFill>
                <a:latin typeface="Calibri Light" panose="020F0302020204030204" pitchFamily="34" charset="0"/>
              </a:rPr>
              <a:t>Рекомендации Применение высокоактивных форм панкреатина в педиатрической практике. XXI Конгресс детских гастроэнтерологов России и стран СНГ//Вопросы детской диетологии, 2014, т. 12, №3, с. 65–70</a:t>
            </a:r>
          </a:p>
        </p:txBody>
      </p:sp>
      <p:sp>
        <p:nvSpPr>
          <p:cNvPr id="9221" name="Прямоугольник 6"/>
          <p:cNvSpPr>
            <a:spLocks noChangeArrowheads="1"/>
          </p:cNvSpPr>
          <p:nvPr/>
        </p:nvSpPr>
        <p:spPr bwMode="auto">
          <a:xfrm>
            <a:off x="7767637" y="5799535"/>
            <a:ext cx="25680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050">
                <a:latin typeface="Calibri" panose="020F0502020204030204" pitchFamily="34" charset="0"/>
              </a:rPr>
              <a:t>- </a:t>
            </a:r>
            <a:endParaRPr lang="ru-RU" altLang="ru-RU" sz="105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6162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466" y="578059"/>
            <a:ext cx="8322128" cy="922115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проводимости хлоридов пота— основной анализ</a:t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диагностики муковисцидоза. </a:t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MACRODUCT  3700-sys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447800"/>
            <a:ext cx="8538152" cy="4800600"/>
          </a:xfrm>
        </p:spPr>
        <p:txBody>
          <a:bodyPr>
            <a:normAutofit/>
          </a:bodyPr>
          <a:lstStyle/>
          <a:p>
            <a:r>
              <a:rPr lang="uz-Cyrl-UZ" sz="2000" dirty="0" smtClean="0"/>
              <a:t> </a:t>
            </a:r>
            <a:endParaRPr lang="ru-RU" sz="2000" dirty="0" smtClean="0"/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51600" y="2206392"/>
            <a:ext cx="4286280" cy="3873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2000240"/>
            <a:ext cx="3601540" cy="857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1333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81816" y="872552"/>
            <a:ext cx="8219340" cy="5699720"/>
          </a:xfrm>
        </p:spPr>
        <p:txBody>
          <a:bodyPr/>
          <a:lstStyle/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Генетическая диагностика гена </a:t>
            </a:r>
            <a:r>
              <a:rPr lang="en-US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CFTR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выявить </a:t>
            </a:r>
            <a:r>
              <a:rPr lang="en-US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часто встречающихся на территории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Узбекистан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мутаций гена CFTR, приводящих к развитию тяжелого наследственного заболевания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МУКОВИСЦИДОЗА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3140968"/>
            <a:ext cx="3570190" cy="2669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3140968"/>
            <a:ext cx="3816424" cy="2661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440193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1" y="332656"/>
            <a:ext cx="7763814" cy="100811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мутации гена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CFTR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Узбекистане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484784"/>
            <a:ext cx="2736304" cy="4752528"/>
          </a:xfrm>
        </p:spPr>
        <p:txBody>
          <a:bodyPr>
            <a:no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генетической ассоциации гена 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CFTR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детей с </a:t>
            </a:r>
            <a:r>
              <a:rPr lang="ru-RU" sz="1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муковисцидозом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наиболее частой и достоверной была мутация 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CFTR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508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55% детей. Другой рисковой мутацией была установлена 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CFTR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2143delT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20% детей. Все дети с идентифицированными мутациями CFTR-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508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CFTR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2143delT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клинически характеризовались тяжелым течением </a:t>
            </a:r>
            <a:r>
              <a:rPr lang="ru-RU" sz="1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муковисцидоза</a:t>
            </a:r>
            <a:r>
              <a:rPr lang="ru-RU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1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Гомозиготы</a:t>
            </a:r>
            <a:r>
              <a:rPr lang="ru-RU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CFTR-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508</a:t>
            </a:r>
            <a:r>
              <a:rPr lang="en-US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r>
              <a:rPr lang="ru-RU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2143delT</a:t>
            </a:r>
            <a:r>
              <a:rPr lang="ru-RU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Y569D</a:t>
            </a:r>
            <a:r>
              <a:rPr lang="ru-RU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R709X</a:t>
            </a:r>
            <a:r>
              <a:rPr lang="ru-RU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1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Гетерозитоты</a:t>
            </a:r>
            <a:r>
              <a:rPr lang="ru-RU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451del8/F508del</a:t>
            </a:r>
            <a:r>
              <a:rPr lang="ru-RU" sz="1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546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insCTA</a:t>
            </a:r>
            <a:r>
              <a:rPr lang="en-US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/F508del</a:t>
            </a:r>
            <a:endParaRPr lang="ru-RU" sz="1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30977428"/>
              </p:ext>
            </p:extLst>
          </p:nvPr>
        </p:nvGraphicFramePr>
        <p:xfrm>
          <a:off x="3131840" y="2132856"/>
          <a:ext cx="5904656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32935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1571612"/>
            <a:ext cx="2857520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4000504"/>
            <a:ext cx="2929240" cy="2740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2844" y="1500174"/>
            <a:ext cx="5143536" cy="464347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назначением </a:t>
            </a:r>
            <a:r>
              <a:rPr lang="ru-RU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лечения необходимо провести копрологическое исследование — кал исследуют на содержание в нем жира. Наиболее доступным и точным на сегодняшний день следует считать тест на определение эластазы-1 —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фермента</a:t>
            </a:r>
            <a:r>
              <a:rPr lang="ru-RU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вырабатываемого поджелудочной железой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571480"/>
            <a:ext cx="7643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Тесты на недостаточность</a:t>
            </a:r>
          </a:p>
          <a:p>
            <a:r>
              <a:rPr lang="ru-RU" sz="2800" b="1" cap="al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поджелудочной железы </a:t>
            </a:r>
          </a:p>
        </p:txBody>
      </p:sp>
    </p:spTree>
    <p:extLst>
      <p:ext uri="{BB962C8B-B14F-4D97-AF65-F5344CB8AC3E}">
        <p14:creationId xmlns:p14="http://schemas.microsoft.com/office/powerpoint/2010/main" val="11588273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Бактериологическое исследование (%)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3250704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Бронхолегочные изменения у детей играют решающую роль в клинической картине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муковисцидоза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в 90% случаях определяют течение и прогноз заболевания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При бактериологическом исследовании мазка из зева было установлено, что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</a:p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32% случаев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превалирует                   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taf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ureus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26%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taf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pyogenes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5" name="Object 2"/>
          <p:cNvGraphicFramePr>
            <a:graphicFrameLocks noGrp="1" noChangeAspect="1"/>
          </p:cNvGraphicFramePr>
          <p:nvPr>
            <p:ph type="chart" sz="half" idx="2"/>
            <p:extLst>
              <p:ext uri="{D42A27DB-BD31-4B8C-83A1-F6EECF244321}">
                <p14:modId xmlns:p14="http://schemas.microsoft.com/office/powerpoint/2010/main" val="2928938544"/>
              </p:ext>
            </p:extLst>
          </p:nvPr>
        </p:nvGraphicFramePr>
        <p:xfrm>
          <a:off x="2915816" y="1556792"/>
          <a:ext cx="597666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425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EC0B32B7-6B83-426D-B25F-C61DB68C3B8A}"/>
              </a:ext>
            </a:extLst>
          </p:cNvPr>
          <p:cNvSpPr/>
          <p:nvPr/>
        </p:nvSpPr>
        <p:spPr>
          <a:xfrm>
            <a:off x="1763713" y="361950"/>
            <a:ext cx="6084887" cy="56515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lIns="0" tIns="0" rIns="0" bIns="0" anchorCtr="1" compatLnSpc="0"/>
          <a:lstStyle/>
          <a:p>
            <a:pPr algn="ctr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Рекоммендации</a:t>
            </a:r>
            <a:r>
              <a:rPr lang="en-GB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8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консенсуса</a:t>
            </a:r>
            <a:r>
              <a:rPr lang="en-GB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8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по</a:t>
            </a:r>
            <a:r>
              <a:rPr lang="en-GB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8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диагностике</a:t>
            </a:r>
            <a:endParaRPr lang="en-GB" sz="2800" b="1" kern="0" dirty="0">
              <a:solidFill>
                <a:srgbClr val="C00000"/>
              </a:solidFill>
              <a:latin typeface="Times New Roman" panose="02020603050405020304" pitchFamily="18" charset="0"/>
              <a:ea typeface="SimSun" pitchFamily="2"/>
              <a:cs typeface="Times New Roman" panose="02020603050405020304" pitchFamily="18" charset="0"/>
            </a:endParaRPr>
          </a:p>
        </p:txBody>
      </p:sp>
      <p:sp>
        <p:nvSpPr>
          <p:cNvPr id="3" name="Textfeld 1">
            <a:extLst>
              <a:ext uri="{FF2B5EF4-FFF2-40B4-BE49-F238E27FC236}">
                <a16:creationId xmlns:a16="http://schemas.microsoft.com/office/drawing/2014/main" id="{B1EC3701-25C7-423C-A03F-139CF69789C9}"/>
              </a:ext>
            </a:extLst>
          </p:cNvPr>
          <p:cNvSpPr/>
          <p:nvPr/>
        </p:nvSpPr>
        <p:spPr>
          <a:xfrm>
            <a:off x="1684338" y="1393825"/>
            <a:ext cx="927100" cy="50323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wrap="none" lIns="90004" tIns="44997" rIns="90004" bIns="44997" compatLnSpc="0">
            <a:spAutoFit/>
          </a:bodyPr>
          <a:lstStyle/>
          <a:p>
            <a:pPr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kern="0">
                <a:solidFill>
                  <a:srgbClr val="01458E"/>
                </a:solidFill>
                <a:latin typeface="Trebuchet MS" pitchFamily="18"/>
                <a:ea typeface="SimSun" pitchFamily="2"/>
                <a:cs typeface="Lucida Sans" pitchFamily="2"/>
              </a:rPr>
              <a:t>2008</a:t>
            </a:r>
          </a:p>
        </p:txBody>
      </p:sp>
      <p:sp>
        <p:nvSpPr>
          <p:cNvPr id="4" name="Textfeld 2">
            <a:extLst>
              <a:ext uri="{FF2B5EF4-FFF2-40B4-BE49-F238E27FC236}">
                <a16:creationId xmlns:a16="http://schemas.microsoft.com/office/drawing/2014/main" id="{32DBDF1C-FEB7-4230-BA59-DAA327372535}"/>
              </a:ext>
            </a:extLst>
          </p:cNvPr>
          <p:cNvSpPr/>
          <p:nvPr/>
        </p:nvSpPr>
        <p:spPr>
          <a:xfrm>
            <a:off x="6343650" y="1393825"/>
            <a:ext cx="927100" cy="50323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wrap="none" lIns="90004" tIns="44997" rIns="90004" bIns="44997" compatLnSpc="0">
            <a:spAutoFit/>
          </a:bodyPr>
          <a:lstStyle/>
          <a:p>
            <a:pPr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kern="0">
                <a:solidFill>
                  <a:srgbClr val="01458E"/>
                </a:solidFill>
                <a:latin typeface="Trebuchet MS" pitchFamily="18"/>
                <a:ea typeface="SimSun" pitchFamily="2"/>
                <a:cs typeface="Lucida Sans" pitchFamily="2"/>
              </a:rPr>
              <a:t>2017</a:t>
            </a:r>
          </a:p>
        </p:txBody>
      </p:sp>
      <p:pic>
        <p:nvPicPr>
          <p:cNvPr id="46085" name="Рисунок 7">
            <a:extLst>
              <a:ext uri="{FF2B5EF4-FFF2-40B4-BE49-F238E27FC236}">
                <a16:creationId xmlns:a16="http://schemas.microsoft.com/office/drawing/2014/main" id="{FF14E2F1-58F6-40F1-A462-13F83969B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928812"/>
            <a:ext cx="4419600" cy="4380507"/>
          </a:xfrm>
          <a:prstGeom prst="rect">
            <a:avLst/>
          </a:prstGeom>
          <a:noFill/>
          <a:ln w="34920">
            <a:solidFill>
              <a:srgbClr val="0055F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Рисунок 9">
            <a:extLst>
              <a:ext uri="{FF2B5EF4-FFF2-40B4-BE49-F238E27FC236}">
                <a16:creationId xmlns:a16="http://schemas.microsoft.com/office/drawing/2014/main" id="{BFE8FA04-17A4-40D7-8F3E-3745F82F79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" r="1418"/>
          <a:stretch>
            <a:fillRect/>
          </a:stretch>
        </p:blipFill>
        <p:spPr bwMode="auto">
          <a:xfrm>
            <a:off x="4610100" y="1928813"/>
            <a:ext cx="4451350" cy="4380506"/>
          </a:xfrm>
          <a:prstGeom prst="rect">
            <a:avLst/>
          </a:prstGeom>
          <a:noFill/>
          <a:ln w="38103">
            <a:solidFill>
              <a:srgbClr val="0055F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771800" y="1268760"/>
            <a:ext cx="108012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148064" y="1268760"/>
            <a:ext cx="1008112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3821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Skupina 39">
            <a:extLst>
              <a:ext uri="{FF2B5EF4-FFF2-40B4-BE49-F238E27FC236}">
                <a16:creationId xmlns:a16="http://schemas.microsoft.com/office/drawing/2014/main" id="{AD49F8BE-3E74-4B56-BC91-071DC76B93C3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128713"/>
            <a:ext cx="8391525" cy="5553075"/>
            <a:chOff x="228289" y="1129091"/>
            <a:chExt cx="8391347" cy="5552685"/>
          </a:xfrm>
        </p:grpSpPr>
        <p:sp>
          <p:nvSpPr>
            <p:cNvPr id="3" name="Text Box 3">
              <a:extLst>
                <a:ext uri="{FF2B5EF4-FFF2-40B4-BE49-F238E27FC236}">
                  <a16:creationId xmlns:a16="http://schemas.microsoft.com/office/drawing/2014/main" id="{21ECC306-623F-467E-B415-ED88C1E3BDBC}"/>
                </a:ext>
              </a:extLst>
            </p:cNvPr>
            <p:cNvSpPr/>
            <p:nvPr/>
          </p:nvSpPr>
          <p:spPr>
            <a:xfrm>
              <a:off x="1480800" y="1129091"/>
              <a:ext cx="6192706" cy="5206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600"/>
                <a:gd name="f4" fmla="*/ f0 1 21600"/>
                <a:gd name="f5" fmla="*/ f1 1 21600"/>
                <a:gd name="f6" fmla="+- f3 0 f2"/>
                <a:gd name="f7" fmla="*/ f6 1 21600"/>
                <a:gd name="f8" fmla="*/ f2 1 f7"/>
                <a:gd name="f9" fmla="*/ f3 1 f7"/>
                <a:gd name="f10" fmla="*/ f8 f4 1"/>
                <a:gd name="f11" fmla="*/ f9 f4 1"/>
                <a:gd name="f12" fmla="*/ f9 f5 1"/>
                <a:gd name="f13" fmla="*/ f8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" t="f13" r="f11" b="f12"/>
              <a:pathLst>
                <a:path w="21600" h="21600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FFFFFF"/>
            </a:solidFill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anchorCtr="1" compatLnSpc="0"/>
            <a:lstStyle/>
            <a:p>
              <a:pPr algn="ctr" fontAlgn="auto" hangingPunct="1">
                <a:spcBef>
                  <a:spcPts val="0"/>
                </a:spcBef>
                <a:spcAft>
                  <a:spcPts val="100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400" b="1" kern="0" dirty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Н</a:t>
              </a:r>
              <a:r>
                <a:rPr lang="en-GB" sz="1400" b="1" kern="0" dirty="0" err="1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еопределенный</a:t>
              </a:r>
              <a:r>
                <a:rPr lang="en-GB" sz="1400" b="1" kern="0" dirty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</a:t>
              </a:r>
              <a:r>
                <a:rPr lang="en-GB" sz="1400" b="1" kern="0" dirty="0" err="1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диагноз</a:t>
              </a:r>
              <a:r>
                <a:rPr lang="en-GB" sz="1400" b="1" kern="0" dirty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</a:t>
              </a:r>
              <a:r>
                <a:rPr lang="en-GB" sz="1400" b="1" kern="0" dirty="0" err="1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при</a:t>
              </a:r>
              <a:r>
                <a:rPr lang="en-GB" sz="1400" b="1" kern="0" dirty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</a:t>
              </a:r>
              <a:r>
                <a:rPr lang="en-GB" sz="1400" b="1" kern="0" dirty="0" err="1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положительном</a:t>
              </a:r>
              <a:r>
                <a:rPr lang="en-GB" sz="1400" b="1" kern="0" dirty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</a:t>
              </a:r>
              <a:r>
                <a:rPr lang="en-GB" sz="1400" b="1" kern="0" dirty="0" err="1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неонатальном</a:t>
              </a:r>
              <a:r>
                <a:rPr lang="en-GB" sz="1400" b="1" kern="0" dirty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</a:t>
              </a:r>
              <a:r>
                <a:rPr lang="en-GB" sz="1400" b="1" kern="0" dirty="0" err="1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скрининге</a:t>
              </a:r>
              <a:r>
                <a:rPr lang="en-GB" sz="1400" b="1" kern="0" dirty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</a:t>
              </a:r>
              <a:r>
                <a:rPr lang="en-GB" sz="1400" b="1" kern="0" dirty="0" err="1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на</a:t>
              </a:r>
              <a:r>
                <a:rPr lang="en-GB" sz="1400" b="1" kern="0" dirty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</a:t>
              </a:r>
              <a:r>
                <a:rPr lang="en-GB" sz="1400" b="1" kern="0" dirty="0" err="1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муковисцидоз</a:t>
              </a:r>
              <a:r>
                <a:rPr lang="en-GB" sz="1400" b="1" kern="0" dirty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(CFSPID)</a:t>
              </a:r>
            </a:p>
          </p:txBody>
        </p:sp>
        <p:sp>
          <p:nvSpPr>
            <p:cNvPr id="4" name="Text Box 4">
              <a:extLst>
                <a:ext uri="{FF2B5EF4-FFF2-40B4-BE49-F238E27FC236}">
                  <a16:creationId xmlns:a16="http://schemas.microsoft.com/office/drawing/2014/main" id="{ACBDB0CB-CF59-4DF0-B272-33DF17A031B1}"/>
                </a:ext>
              </a:extLst>
            </p:cNvPr>
            <p:cNvSpPr/>
            <p:nvPr/>
          </p:nvSpPr>
          <p:spPr>
            <a:xfrm>
              <a:off x="1199818" y="2016441"/>
              <a:ext cx="1701764" cy="314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600"/>
                <a:gd name="f4" fmla="*/ f0 1 21600"/>
                <a:gd name="f5" fmla="*/ f1 1 21600"/>
                <a:gd name="f6" fmla="+- f3 0 f2"/>
                <a:gd name="f7" fmla="*/ f6 1 21600"/>
                <a:gd name="f8" fmla="*/ f2 1 f7"/>
                <a:gd name="f9" fmla="*/ f3 1 f7"/>
                <a:gd name="f10" fmla="*/ f8 f4 1"/>
                <a:gd name="f11" fmla="*/ f9 f4 1"/>
                <a:gd name="f12" fmla="*/ f9 f5 1"/>
                <a:gd name="f13" fmla="*/ f8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" t="f13" r="f11" b="f12"/>
              <a:pathLst>
                <a:path w="21600" h="21600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FFFFFF"/>
            </a:solidFill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anchorCtr="1" compatLnSpc="0"/>
            <a:lstStyle/>
            <a:p>
              <a:pPr algn="ctr" fontAlgn="auto" hangingPunct="1">
                <a:spcBef>
                  <a:spcPts val="0"/>
                </a:spcBef>
                <a:spcAft>
                  <a:spcPts val="100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Группа A</a:t>
              </a:r>
            </a:p>
          </p:txBody>
        </p:sp>
        <p:sp>
          <p:nvSpPr>
            <p:cNvPr id="5" name="Text Box 5">
              <a:extLst>
                <a:ext uri="{FF2B5EF4-FFF2-40B4-BE49-F238E27FC236}">
                  <a16:creationId xmlns:a16="http://schemas.microsoft.com/office/drawing/2014/main" id="{A2BD5C96-D265-4945-BC24-8D6641987411}"/>
                </a:ext>
              </a:extLst>
            </p:cNvPr>
            <p:cNvSpPr/>
            <p:nvPr/>
          </p:nvSpPr>
          <p:spPr>
            <a:xfrm>
              <a:off x="5692348" y="2002155"/>
              <a:ext cx="1701764" cy="314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600"/>
                <a:gd name="f4" fmla="*/ f0 1 21600"/>
                <a:gd name="f5" fmla="*/ f1 1 21600"/>
                <a:gd name="f6" fmla="+- f3 0 f2"/>
                <a:gd name="f7" fmla="*/ f6 1 21600"/>
                <a:gd name="f8" fmla="*/ f2 1 f7"/>
                <a:gd name="f9" fmla="*/ f3 1 f7"/>
                <a:gd name="f10" fmla="*/ f8 f4 1"/>
                <a:gd name="f11" fmla="*/ f9 f4 1"/>
                <a:gd name="f12" fmla="*/ f9 f5 1"/>
                <a:gd name="f13" fmla="*/ f8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" t="f13" r="f11" b="f12"/>
              <a:pathLst>
                <a:path w="21600" h="21600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FFFFFF"/>
            </a:solidFill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anchorCtr="1" compatLnSpc="0"/>
            <a:lstStyle/>
            <a:p>
              <a:pPr algn="ctr" fontAlgn="auto" hangingPunct="1">
                <a:spcBef>
                  <a:spcPts val="0"/>
                </a:spcBef>
                <a:spcAft>
                  <a:spcPts val="100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Группа B</a:t>
              </a:r>
            </a:p>
          </p:txBody>
        </p:sp>
        <p:sp>
          <p:nvSpPr>
            <p:cNvPr id="6" name="Text Box 6">
              <a:extLst>
                <a:ext uri="{FF2B5EF4-FFF2-40B4-BE49-F238E27FC236}">
                  <a16:creationId xmlns:a16="http://schemas.microsoft.com/office/drawing/2014/main" id="{655BC787-9D01-4687-9BD9-9F8DADB129C0}"/>
                </a:ext>
              </a:extLst>
            </p:cNvPr>
            <p:cNvSpPr/>
            <p:nvPr/>
          </p:nvSpPr>
          <p:spPr>
            <a:xfrm>
              <a:off x="228289" y="2727591"/>
              <a:ext cx="4059152" cy="1188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600"/>
                <a:gd name="f4" fmla="*/ f0 1 21600"/>
                <a:gd name="f5" fmla="*/ f1 1 21600"/>
                <a:gd name="f6" fmla="+- f3 0 f2"/>
                <a:gd name="f7" fmla="*/ f6 1 21600"/>
                <a:gd name="f8" fmla="*/ f2 1 f7"/>
                <a:gd name="f9" fmla="*/ f3 1 f7"/>
                <a:gd name="f10" fmla="*/ f8 f4 1"/>
                <a:gd name="f11" fmla="*/ f9 f4 1"/>
                <a:gd name="f12" fmla="*/ f9 f5 1"/>
                <a:gd name="f13" fmla="*/ f8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" t="f13" r="f11" b="f12"/>
              <a:pathLst>
                <a:path w="21600" h="21600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FFFFFF"/>
            </a:solidFill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anchorCtr="1" compatLnSpc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179999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Нормальн</a:t>
              </a:r>
              <a:r>
                <a:rPr lang="ru-RU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ы</a:t>
              </a:r>
              <a:r>
                <a:rPr lang="en-GB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е значени</a:t>
              </a:r>
              <a:r>
                <a:rPr lang="ru-RU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я</a:t>
              </a:r>
              <a:r>
                <a:rPr lang="en-GB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потового теста </a:t>
              </a:r>
              <a:endParaRPr lang="ru-RU" sz="1400" kern="0">
                <a:solidFill>
                  <a:srgbClr val="002060"/>
                </a:solidFill>
                <a:latin typeface="Calibri" pitchFamily="34"/>
                <a:ea typeface="SimSun" pitchFamily="2"/>
                <a:cs typeface="Lucida Sans" pitchFamily="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179999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(Cl &lt;30 mmol/l)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179999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GB" sz="1400" kern="0">
                <a:solidFill>
                  <a:srgbClr val="002060"/>
                </a:solidFill>
                <a:latin typeface="Calibri" pitchFamily="34"/>
                <a:ea typeface="SimSun" pitchFamily="2"/>
                <a:cs typeface="Lucida Sans" pitchFamily="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179999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2 CFTR мутации, хотя бы одна с неопределенной фенотипической последовательностью</a:t>
              </a:r>
            </a:p>
          </p:txBody>
        </p:sp>
        <p:sp>
          <p:nvSpPr>
            <p:cNvPr id="7" name="Text Box 7">
              <a:extLst>
                <a:ext uri="{FF2B5EF4-FFF2-40B4-BE49-F238E27FC236}">
                  <a16:creationId xmlns:a16="http://schemas.microsoft.com/office/drawing/2014/main" id="{CD96D9A2-E4AE-4307-823F-F14BC6712042}"/>
                </a:ext>
              </a:extLst>
            </p:cNvPr>
            <p:cNvSpPr/>
            <p:nvPr/>
          </p:nvSpPr>
          <p:spPr>
            <a:xfrm>
              <a:off x="5051012" y="2714892"/>
              <a:ext cx="3362254" cy="103656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600"/>
                <a:gd name="f4" fmla="*/ f0 1 21600"/>
                <a:gd name="f5" fmla="*/ f1 1 21600"/>
                <a:gd name="f6" fmla="+- f3 0 f2"/>
                <a:gd name="f7" fmla="*/ f6 1 21600"/>
                <a:gd name="f8" fmla="*/ f2 1 f7"/>
                <a:gd name="f9" fmla="*/ f3 1 f7"/>
                <a:gd name="f10" fmla="*/ f8 f4 1"/>
                <a:gd name="f11" fmla="*/ f9 f4 1"/>
                <a:gd name="f12" fmla="*/ f9 f5 1"/>
                <a:gd name="f13" fmla="*/ f8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" t="f13" r="f11" b="f12"/>
              <a:pathLst>
                <a:path w="21600" h="21600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FFFFFF"/>
            </a:solidFill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anchorCtr="1" compatLnSpc="0"/>
            <a:lstStyle/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Пограничные результаты потового теста (30-59 mmol/l)</a:t>
              </a:r>
            </a:p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GB" sz="1400" kern="0">
                <a:solidFill>
                  <a:srgbClr val="002060"/>
                </a:solidFill>
                <a:latin typeface="Calibri" pitchFamily="34"/>
                <a:ea typeface="SimSun" pitchFamily="2"/>
                <a:cs typeface="Lucida Sans" pitchFamily="2"/>
              </a:endParaRPr>
            </a:p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1 </a:t>
              </a:r>
              <a:r>
                <a:rPr lang="ru-RU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или нет</a:t>
              </a:r>
              <a:r>
                <a:rPr lang="en-GB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мутаций</a:t>
              </a:r>
              <a:r>
                <a:rPr lang="ru-RU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гена</a:t>
              </a:r>
              <a:r>
                <a:rPr lang="en-GB" sz="1400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</a:t>
              </a:r>
              <a:r>
                <a:rPr lang="en-GB" sz="1400" i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CFTR</a:t>
              </a:r>
            </a:p>
          </p:txBody>
        </p:sp>
        <p:sp>
          <p:nvSpPr>
            <p:cNvPr id="8" name="Text Box 8">
              <a:extLst>
                <a:ext uri="{FF2B5EF4-FFF2-40B4-BE49-F238E27FC236}">
                  <a16:creationId xmlns:a16="http://schemas.microsoft.com/office/drawing/2014/main" id="{99D538C7-83FE-4556-963C-B6A92A2E5E30}"/>
                </a:ext>
              </a:extLst>
            </p:cNvPr>
            <p:cNvSpPr/>
            <p:nvPr/>
          </p:nvSpPr>
          <p:spPr>
            <a:xfrm>
              <a:off x="499746" y="4295931"/>
              <a:ext cx="3341616" cy="22413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600"/>
                <a:gd name="f4" fmla="*/ f0 1 21600"/>
                <a:gd name="f5" fmla="*/ f1 1 21600"/>
                <a:gd name="f6" fmla="+- f3 0 f2"/>
                <a:gd name="f7" fmla="*/ f6 1 21600"/>
                <a:gd name="f8" fmla="*/ f2 1 f7"/>
                <a:gd name="f9" fmla="*/ f3 1 f7"/>
                <a:gd name="f10" fmla="*/ f8 f4 1"/>
                <a:gd name="f11" fmla="*/ f9 f4 1"/>
                <a:gd name="f12" fmla="*/ f9 f5 1"/>
                <a:gd name="f13" fmla="*/ f8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" t="f13" r="f11" b="f12"/>
              <a:pathLst>
                <a:path w="21600" h="21600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FFFFFF"/>
            </a:solidFill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compatLnSpc="0"/>
            <a:lstStyle/>
            <a:p>
              <a:pPr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tabLst>
                  <a:tab pos="179999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Обязательна</a:t>
              </a:r>
              <a:r>
                <a:rPr lang="ru-RU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я</a:t>
              </a: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консультация в Центре муковисцидоза, если нет, то консультация у  квалифицированного врача</a:t>
              </a:r>
              <a:r>
                <a:rPr lang="ru-RU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по муковисцидозу</a:t>
              </a:r>
            </a:p>
            <a:p>
              <a:pPr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tabLst>
                  <a:tab pos="179999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Повторные потовые пробы в возрасте 6-12 мес</a:t>
              </a:r>
            </a:p>
            <a:p>
              <a:pPr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tabLst>
                  <a:tab pos="179999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Осмотры в возрасте 6-12 мес</a:t>
              </a:r>
            </a:p>
            <a:p>
              <a:pPr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tabLst>
                  <a:tab pos="179999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Ежегодны</a:t>
              </a:r>
              <a:r>
                <a:rPr lang="ru-RU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е</a:t>
              </a: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осмотры впоследствии</a:t>
              </a:r>
            </a:p>
          </p:txBody>
        </p:sp>
        <p:sp>
          <p:nvSpPr>
            <p:cNvPr id="9" name="Text Box 9">
              <a:extLst>
                <a:ext uri="{FF2B5EF4-FFF2-40B4-BE49-F238E27FC236}">
                  <a16:creationId xmlns:a16="http://schemas.microsoft.com/office/drawing/2014/main" id="{771CF4DF-A891-4272-AE9F-C50DE6290AAA}"/>
                </a:ext>
              </a:extLst>
            </p:cNvPr>
            <p:cNvSpPr/>
            <p:nvPr/>
          </p:nvSpPr>
          <p:spPr>
            <a:xfrm>
              <a:off x="4577947" y="4149891"/>
              <a:ext cx="4041689" cy="2531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600"/>
                <a:gd name="f4" fmla="*/ f0 1 21600"/>
                <a:gd name="f5" fmla="*/ f1 1 21600"/>
                <a:gd name="f6" fmla="+- f3 0 f2"/>
                <a:gd name="f7" fmla="*/ f6 1 21600"/>
                <a:gd name="f8" fmla="*/ f2 1 f7"/>
                <a:gd name="f9" fmla="*/ f3 1 f7"/>
                <a:gd name="f10" fmla="*/ f8 f4 1"/>
                <a:gd name="f11" fmla="*/ f9 f4 1"/>
                <a:gd name="f12" fmla="*/ f9 f5 1"/>
                <a:gd name="f13" fmla="*/ f8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" t="f13" r="f11" b="f12"/>
              <a:pathLst>
                <a:path w="21600" h="21600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FFFFFF"/>
            </a:solidFill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compatLnSpc="0"/>
            <a:lstStyle/>
            <a:p>
              <a:pPr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Обязательная консультация в Центре муковисцидоза, если нет, то консультация у  квалифицированного врача</a:t>
              </a:r>
            </a:p>
            <a:p>
              <a:pPr algn="just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Повторные потовые пробы в возрасте 6-12 мес</a:t>
              </a:r>
            </a:p>
            <a:p>
              <a:pPr algn="just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П</a:t>
              </a: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ри необходимости</a:t>
              </a:r>
              <a:r>
                <a:rPr lang="ru-RU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 е</a:t>
              </a: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жеквартальные осмотры пациента </a:t>
              </a:r>
              <a:endParaRPr lang="ru-RU" sz="1400" b="1" kern="0">
                <a:solidFill>
                  <a:srgbClr val="002060"/>
                </a:solidFill>
                <a:latin typeface="Calibri" pitchFamily="34"/>
                <a:ea typeface="SimSun" pitchFamily="2"/>
                <a:cs typeface="Lucida Sans" pitchFamily="2"/>
              </a:endParaRPr>
            </a:p>
            <a:p>
              <a:pPr algn="just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Ежегодный осмотры по минимальным стандартам</a:t>
              </a:r>
            </a:p>
            <a:p>
              <a:pPr algn="just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Посев мокроты не реже 1 раза в год</a:t>
              </a:r>
            </a:p>
            <a:p>
              <a:pPr algn="just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Пероральные антибиотики </a:t>
              </a:r>
              <a:r>
                <a:rPr lang="ru-RU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при ОРЗ</a:t>
              </a:r>
            </a:p>
            <a:p>
              <a:pPr algn="just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1458E"/>
                </a:buClr>
                <a:buSzPct val="100000"/>
                <a:buFont typeface="Wingdings"/>
                <a:buChar char="ü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b="1" kern="0">
                  <a:solidFill>
                    <a:srgbClr val="002060"/>
                  </a:solidFill>
                  <a:latin typeface="Calibri" pitchFamily="34"/>
                  <a:ea typeface="SimSun" pitchFamily="2"/>
                  <a:cs typeface="Lucida Sans" pitchFamily="2"/>
                </a:rPr>
                <a:t>Ежегодная вакцинация против гриппа</a:t>
              </a:r>
            </a:p>
          </p:txBody>
        </p:sp>
        <p:cxnSp>
          <p:nvCxnSpPr>
            <p:cNvPr id="50187" name="AutoShape 10">
              <a:extLst>
                <a:ext uri="{FF2B5EF4-FFF2-40B4-BE49-F238E27FC236}">
                  <a16:creationId xmlns:a16="http://schemas.microsoft.com/office/drawing/2014/main" id="{3119CEB5-A6BF-4E18-92BB-86FB7736DE6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123538" y="1681700"/>
              <a:ext cx="1195569" cy="277914"/>
            </a:xfrm>
            <a:prstGeom prst="bentConnector3">
              <a:avLst>
                <a:gd name="adj1" fmla="val 50000"/>
              </a:avLst>
            </a:prstGeom>
            <a:noFill/>
            <a:ln w="9363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88" name="AutoShape 11">
              <a:extLst>
                <a:ext uri="{FF2B5EF4-FFF2-40B4-BE49-F238E27FC236}">
                  <a16:creationId xmlns:a16="http://schemas.microsoft.com/office/drawing/2014/main" id="{386739C4-5D49-489E-A4F5-DA298EF38DB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626632" y="1681700"/>
              <a:ext cx="1105199" cy="277914"/>
            </a:xfrm>
            <a:prstGeom prst="bentConnector3">
              <a:avLst>
                <a:gd name="adj1" fmla="val 50000"/>
              </a:avLst>
            </a:prstGeom>
            <a:noFill/>
            <a:ln w="9363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89" name="AutoShape 12">
              <a:extLst>
                <a:ext uri="{FF2B5EF4-FFF2-40B4-BE49-F238E27FC236}">
                  <a16:creationId xmlns:a16="http://schemas.microsoft.com/office/drawing/2014/main" id="{74E92949-06F3-48E1-B0AF-670A7D8C92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61103" y="2376479"/>
              <a:ext cx="0" cy="333363"/>
            </a:xfrm>
            <a:prstGeom prst="bentConnector3">
              <a:avLst>
                <a:gd name="adj1" fmla="val 50000"/>
              </a:avLst>
            </a:prstGeom>
            <a:noFill/>
            <a:ln w="9363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90" name="AutoShape 13">
              <a:extLst>
                <a:ext uri="{FF2B5EF4-FFF2-40B4-BE49-F238E27FC236}">
                  <a16:creationId xmlns:a16="http://schemas.microsoft.com/office/drawing/2014/main" id="{E308B7E7-A4D4-4525-9A08-6C86219B0C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567284" y="2367637"/>
              <a:ext cx="0" cy="333006"/>
            </a:xfrm>
            <a:prstGeom prst="bentConnector3">
              <a:avLst>
                <a:gd name="adj1" fmla="val 50000"/>
              </a:avLst>
            </a:prstGeom>
            <a:noFill/>
            <a:ln w="9363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91" name="AutoShape 14">
              <a:extLst>
                <a:ext uri="{FF2B5EF4-FFF2-40B4-BE49-F238E27FC236}">
                  <a16:creationId xmlns:a16="http://schemas.microsoft.com/office/drawing/2014/main" id="{7A81DF6B-2C1D-45E5-8B26-B5D771CCCCB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50459" y="3884636"/>
              <a:ext cx="0" cy="388437"/>
            </a:xfrm>
            <a:prstGeom prst="bentConnector3">
              <a:avLst>
                <a:gd name="adj1" fmla="val 50000"/>
              </a:avLst>
            </a:prstGeom>
            <a:noFill/>
            <a:ln w="9363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192" name="AutoShape 15">
              <a:extLst>
                <a:ext uri="{FF2B5EF4-FFF2-40B4-BE49-F238E27FC236}">
                  <a16:creationId xmlns:a16="http://schemas.microsoft.com/office/drawing/2014/main" id="{91179B1B-B3A0-47B8-B899-BF045C54858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611313" y="3761887"/>
              <a:ext cx="0" cy="388437"/>
            </a:xfrm>
            <a:prstGeom prst="bentConnector3">
              <a:avLst>
                <a:gd name="adj1" fmla="val 50000"/>
              </a:avLst>
            </a:prstGeom>
            <a:noFill/>
            <a:ln w="9363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A96F2149-1E35-4C85-9FAB-1E544E8D9E07}"/>
              </a:ext>
            </a:extLst>
          </p:cNvPr>
          <p:cNvSpPr/>
          <p:nvPr/>
        </p:nvSpPr>
        <p:spPr>
          <a:xfrm>
            <a:off x="214283" y="71438"/>
            <a:ext cx="8929718" cy="98137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wrap="square" lIns="90004" tIns="44997" rIns="90004" bIns="44997" anchorCtr="1" compatLnSpc="0">
            <a:spAutoFit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Европейское</a:t>
            </a:r>
            <a:r>
              <a:rPr lang="en-GB" sz="2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общество</a:t>
            </a:r>
            <a:r>
              <a:rPr lang="en-GB" sz="2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по</a:t>
            </a:r>
            <a:r>
              <a:rPr lang="en-GB" sz="2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муковисцидозу</a:t>
            </a:r>
            <a:r>
              <a:rPr lang="en-GB" sz="2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(ECFS) </a:t>
            </a:r>
            <a:r>
              <a:rPr lang="en-GB" sz="2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Рекомендации</a:t>
            </a:r>
            <a:r>
              <a:rPr lang="en-GB" sz="2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по</a:t>
            </a:r>
            <a:r>
              <a:rPr lang="en-GB" sz="2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диагностике</a:t>
            </a:r>
            <a:r>
              <a:rPr lang="en-GB" sz="2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после</a:t>
            </a:r>
            <a:r>
              <a:rPr lang="en-GB" sz="2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</a:t>
            </a:r>
            <a:r>
              <a:rPr lang="en-GB" sz="2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проведения</a:t>
            </a:r>
            <a:r>
              <a:rPr lang="en-GB" sz="2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SimSun" pitchFamily="2"/>
                <a:cs typeface="Times New Roman" panose="02020603050405020304" pitchFamily="18" charset="0"/>
              </a:rPr>
              <a:t> НС</a:t>
            </a:r>
          </a:p>
        </p:txBody>
      </p:sp>
    </p:spTree>
    <p:extLst>
      <p:ext uri="{BB962C8B-B14F-4D97-AF65-F5344CB8AC3E}">
        <p14:creationId xmlns:p14="http://schemas.microsoft.com/office/powerpoint/2010/main" val="24929900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3" y="0"/>
            <a:ext cx="3225860" cy="21466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46" y="4527910"/>
            <a:ext cx="3019794" cy="23300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8855220" cy="6122850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6" name="Овал 5"/>
          <p:cNvSpPr/>
          <p:nvPr/>
        </p:nvSpPr>
        <p:spPr>
          <a:xfrm>
            <a:off x="3286116" y="285728"/>
            <a:ext cx="5572164" cy="1928826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Поддержания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образа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 пациента, максимально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приближенного к жизни здоровых людей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74091" y="2450567"/>
            <a:ext cx="5706273" cy="190712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Эффективный контроль над респираторными инфекциями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86116" y="4628821"/>
            <a:ext cx="5643602" cy="165618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адекватного питания и физического развития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125144" y="1772816"/>
            <a:ext cx="3089533" cy="3149643"/>
          </a:xfrm>
          <a:prstGeom prst="notched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</a:p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8802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4381520"/>
            <a:ext cx="2510980" cy="1905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679" y="928670"/>
            <a:ext cx="2456540" cy="23574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734" y="911001"/>
            <a:ext cx="2428860" cy="23036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-988568"/>
            <a:ext cx="7773338" cy="7560840"/>
          </a:xfrm>
        </p:spPr>
        <p:txBody>
          <a:bodyPr>
            <a:normAutofit/>
          </a:bodyPr>
          <a:lstStyle/>
          <a:p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составляющие лечения больных МВ</a:t>
            </a: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лечебная физкультура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кинезотерапия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физиотерапия)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Ингаляционная терапия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Адекватная антибиотикотерапия по показаниям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заместительная терапия ферментами поджелудочной железы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витаминотерапия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диетотерапия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2985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1428728" y="408197"/>
            <a:ext cx="6572297" cy="949101"/>
          </a:xfrm>
        </p:spPr>
        <p:txBody>
          <a:bodyPr/>
          <a:lstStyle/>
          <a:p>
            <a:pPr algn="ctr"/>
            <a:r>
              <a:rPr lang="ru-RU" alt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ФИЗИОТЕРАПЕВТИЧЕСКИЕ ПРОЦЕДУРЫ ПРИ МВ</a:t>
            </a:r>
          </a:p>
        </p:txBody>
      </p:sp>
      <p:sp>
        <p:nvSpPr>
          <p:cNvPr id="57347" name="Текст 2"/>
          <p:cNvSpPr>
            <a:spLocks noGrp="1"/>
          </p:cNvSpPr>
          <p:nvPr>
            <p:ph type="body" idx="1"/>
          </p:nvPr>
        </p:nvSpPr>
        <p:spPr>
          <a:xfrm>
            <a:off x="629842" y="1728788"/>
            <a:ext cx="3868340" cy="391716"/>
          </a:xfrm>
        </p:spPr>
        <p:txBody>
          <a:bodyPr/>
          <a:lstStyle/>
          <a:p>
            <a:pPr algn="ctr"/>
            <a:r>
              <a:rPr lang="ru-RU" altLang="ru-RU" sz="2800" b="1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физиотерапии </a:t>
            </a:r>
          </a:p>
        </p:txBody>
      </p:sp>
      <p:sp>
        <p:nvSpPr>
          <p:cNvPr id="57348" name="Текст 4"/>
          <p:cNvSpPr>
            <a:spLocks noGrp="1"/>
          </p:cNvSpPr>
          <p:nvPr>
            <p:ph type="body" sz="quarter" idx="3"/>
          </p:nvPr>
        </p:nvSpPr>
        <p:spPr>
          <a:xfrm>
            <a:off x="4857750" y="1052737"/>
            <a:ext cx="4286250" cy="1067768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ингаляционной терапии</a:t>
            </a:r>
          </a:p>
        </p:txBody>
      </p:sp>
      <p:pic>
        <p:nvPicPr>
          <p:cNvPr id="63494" name="Picture 3" descr="C:\Users\user\Desktop\фотки\IMG_20180424_10432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43174" y="2214554"/>
            <a:ext cx="2357454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63495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92867" y="2121691"/>
            <a:ext cx="2228856" cy="2386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3496" name="Рисунок 8" descr="IMG_20180426_09130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579418"/>
            <a:ext cx="4745831" cy="2135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07340" y="2579220"/>
            <a:ext cx="4573904" cy="3701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385126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85750"/>
            <a:ext cx="8458200" cy="9144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35896" y="2924944"/>
            <a:ext cx="5112568" cy="338437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457200" dist="50800" dir="5400000" algn="ctr" rotWithShape="0">
              <a:srgbClr val="000000">
                <a:alpha val="43137"/>
              </a:srgbClr>
            </a:outerShdw>
            <a:reflection blurRad="12700" stA="26000" endPos="32000" dist="12700" dir="5400000" sy="-100000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наследственная болезнь, характеризующаяся системным поражением экзокринных желез (внешней секреции) и проявляющаяся тяжелыми нарушениями функций органов дыхания, желудочно-кишечного тракта и других органов и систем.</a:t>
            </a:r>
          </a:p>
        </p:txBody>
      </p:sp>
      <p:sp>
        <p:nvSpPr>
          <p:cNvPr id="8" name="Овал 7"/>
          <p:cNvSpPr/>
          <p:nvPr/>
        </p:nvSpPr>
        <p:spPr>
          <a:xfrm>
            <a:off x="3815916" y="380458"/>
            <a:ext cx="4752528" cy="163082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457200" dist="50800" dir="5400000" sx="115000" sy="115000" algn="ctr" rotWithShape="0">
              <a:srgbClr val="000000">
                <a:alpha val="43137"/>
              </a:srgbClr>
            </a:outerShdw>
            <a:reflection blurRad="12700" stA="26000" endPos="32000" dist="12700" dir="5400000" sy="-100000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sx="1000" sy="1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</a:t>
            </a:r>
            <a:endParaRPr lang="ru-RU" sz="3600" dirty="0">
              <a:effectLst>
                <a:outerShdw blurRad="38100" dist="38100" dir="2700000" sx="1000" sy="1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5750581" y="2070307"/>
            <a:ext cx="360040" cy="8174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441" y="2348880"/>
            <a:ext cx="3096344" cy="359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6382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 idx="4294967295"/>
          </p:nvPr>
        </p:nvSpPr>
        <p:spPr>
          <a:xfrm>
            <a:off x="144463" y="357165"/>
            <a:ext cx="8999537" cy="126208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Ингаляционная терапия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4294967295"/>
          </p:nvPr>
        </p:nvSpPr>
        <p:spPr>
          <a:xfrm>
            <a:off x="0" y="2181884"/>
            <a:ext cx="4260850" cy="3262312"/>
          </a:xfrm>
        </p:spPr>
        <p:txBody>
          <a:bodyPr>
            <a:normAutofit/>
          </a:bodyPr>
          <a:lstStyle/>
          <a:p>
            <a:pPr eaLnBrk="1" hangingPunct="1"/>
            <a:endParaRPr lang="ru-RU" alt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alt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857250"/>
            <a:ext cx="99893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357430"/>
            <a:ext cx="3275410" cy="28302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Блок-схема: решение 1"/>
          <p:cNvSpPr/>
          <p:nvPr/>
        </p:nvSpPr>
        <p:spPr>
          <a:xfrm>
            <a:off x="147019" y="1662113"/>
            <a:ext cx="5142503" cy="1001812"/>
          </a:xfrm>
          <a:prstGeom prst="flowChartDecisi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Бронхолитики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7" name="Блок-схема: решение 6"/>
          <p:cNvSpPr/>
          <p:nvPr/>
        </p:nvSpPr>
        <p:spPr>
          <a:xfrm>
            <a:off x="144463" y="2706787"/>
            <a:ext cx="5147617" cy="1038580"/>
          </a:xfrm>
          <a:prstGeom prst="flowChartDecisi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Муколитики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8" name="Блок-схема: решение 7"/>
          <p:cNvSpPr/>
          <p:nvPr/>
        </p:nvSpPr>
        <p:spPr>
          <a:xfrm>
            <a:off x="144463" y="3817690"/>
            <a:ext cx="5251531" cy="1296109"/>
          </a:xfrm>
          <a:prstGeom prst="flowChartDecisi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Антибактериальные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препараты</a:t>
            </a:r>
          </a:p>
          <a:p>
            <a:pPr algn="ctr"/>
            <a:endParaRPr lang="ru-RU" dirty="0"/>
          </a:p>
        </p:txBody>
      </p:sp>
      <p:sp>
        <p:nvSpPr>
          <p:cNvPr id="9" name="Блок-схема: решение 8"/>
          <p:cNvSpPr/>
          <p:nvPr/>
        </p:nvSpPr>
        <p:spPr>
          <a:xfrm>
            <a:off x="0" y="5186122"/>
            <a:ext cx="5652120" cy="1081442"/>
          </a:xfrm>
          <a:prstGeom prst="flowChartDecisi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Глюкокортикоиды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9076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272654" y="1863329"/>
            <a:ext cx="7108031" cy="388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/>
          <a:lstStyle>
            <a:lvl1pPr marL="414338" indent="-414338" defTabSz="449263" eaLnBrk="0" hangingPunct="0">
              <a:tabLst>
                <a:tab pos="414338" algn="l"/>
                <a:tab pos="862013" algn="l"/>
                <a:tab pos="1311275" algn="l"/>
                <a:tab pos="1760538" algn="l"/>
                <a:tab pos="2209800" algn="l"/>
                <a:tab pos="2659063" algn="l"/>
                <a:tab pos="3108325" algn="l"/>
                <a:tab pos="3557588" algn="l"/>
                <a:tab pos="4006850" algn="l"/>
                <a:tab pos="4456113" algn="l"/>
                <a:tab pos="4905375" algn="l"/>
                <a:tab pos="5354638" algn="l"/>
                <a:tab pos="5803900" algn="l"/>
                <a:tab pos="6253163" algn="l"/>
                <a:tab pos="6702425" algn="l"/>
                <a:tab pos="7151688" algn="l"/>
                <a:tab pos="7600950" algn="l"/>
                <a:tab pos="8050213" algn="l"/>
                <a:tab pos="8499475" algn="l"/>
                <a:tab pos="8948738" algn="l"/>
                <a:tab pos="9398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414338" algn="l"/>
                <a:tab pos="862013" algn="l"/>
                <a:tab pos="1311275" algn="l"/>
                <a:tab pos="1760538" algn="l"/>
                <a:tab pos="2209800" algn="l"/>
                <a:tab pos="2659063" algn="l"/>
                <a:tab pos="3108325" algn="l"/>
                <a:tab pos="3557588" algn="l"/>
                <a:tab pos="4006850" algn="l"/>
                <a:tab pos="4456113" algn="l"/>
                <a:tab pos="4905375" algn="l"/>
                <a:tab pos="5354638" algn="l"/>
                <a:tab pos="5803900" algn="l"/>
                <a:tab pos="6253163" algn="l"/>
                <a:tab pos="6702425" algn="l"/>
                <a:tab pos="7151688" algn="l"/>
                <a:tab pos="7600950" algn="l"/>
                <a:tab pos="8050213" algn="l"/>
                <a:tab pos="8499475" algn="l"/>
                <a:tab pos="8948738" algn="l"/>
                <a:tab pos="9398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414338" algn="l"/>
                <a:tab pos="862013" algn="l"/>
                <a:tab pos="1311275" algn="l"/>
                <a:tab pos="1760538" algn="l"/>
                <a:tab pos="2209800" algn="l"/>
                <a:tab pos="2659063" algn="l"/>
                <a:tab pos="3108325" algn="l"/>
                <a:tab pos="3557588" algn="l"/>
                <a:tab pos="4006850" algn="l"/>
                <a:tab pos="4456113" algn="l"/>
                <a:tab pos="4905375" algn="l"/>
                <a:tab pos="5354638" algn="l"/>
                <a:tab pos="5803900" algn="l"/>
                <a:tab pos="6253163" algn="l"/>
                <a:tab pos="6702425" algn="l"/>
                <a:tab pos="7151688" algn="l"/>
                <a:tab pos="7600950" algn="l"/>
                <a:tab pos="8050213" algn="l"/>
                <a:tab pos="8499475" algn="l"/>
                <a:tab pos="8948738" algn="l"/>
                <a:tab pos="9398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414338" algn="l"/>
                <a:tab pos="862013" algn="l"/>
                <a:tab pos="1311275" algn="l"/>
                <a:tab pos="1760538" algn="l"/>
                <a:tab pos="2209800" algn="l"/>
                <a:tab pos="2659063" algn="l"/>
                <a:tab pos="3108325" algn="l"/>
                <a:tab pos="3557588" algn="l"/>
                <a:tab pos="4006850" algn="l"/>
                <a:tab pos="4456113" algn="l"/>
                <a:tab pos="4905375" algn="l"/>
                <a:tab pos="5354638" algn="l"/>
                <a:tab pos="5803900" algn="l"/>
                <a:tab pos="6253163" algn="l"/>
                <a:tab pos="6702425" algn="l"/>
                <a:tab pos="7151688" algn="l"/>
                <a:tab pos="7600950" algn="l"/>
                <a:tab pos="8050213" algn="l"/>
                <a:tab pos="8499475" algn="l"/>
                <a:tab pos="8948738" algn="l"/>
                <a:tab pos="9398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414338" algn="l"/>
                <a:tab pos="862013" algn="l"/>
                <a:tab pos="1311275" algn="l"/>
                <a:tab pos="1760538" algn="l"/>
                <a:tab pos="2209800" algn="l"/>
                <a:tab pos="2659063" algn="l"/>
                <a:tab pos="3108325" algn="l"/>
                <a:tab pos="3557588" algn="l"/>
                <a:tab pos="4006850" algn="l"/>
                <a:tab pos="4456113" algn="l"/>
                <a:tab pos="4905375" algn="l"/>
                <a:tab pos="5354638" algn="l"/>
                <a:tab pos="5803900" algn="l"/>
                <a:tab pos="6253163" algn="l"/>
                <a:tab pos="6702425" algn="l"/>
                <a:tab pos="7151688" algn="l"/>
                <a:tab pos="7600950" algn="l"/>
                <a:tab pos="8050213" algn="l"/>
                <a:tab pos="8499475" algn="l"/>
                <a:tab pos="8948738" algn="l"/>
                <a:tab pos="9398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8" algn="l"/>
                <a:tab pos="862013" algn="l"/>
                <a:tab pos="1311275" algn="l"/>
                <a:tab pos="1760538" algn="l"/>
                <a:tab pos="2209800" algn="l"/>
                <a:tab pos="2659063" algn="l"/>
                <a:tab pos="3108325" algn="l"/>
                <a:tab pos="3557588" algn="l"/>
                <a:tab pos="4006850" algn="l"/>
                <a:tab pos="4456113" algn="l"/>
                <a:tab pos="4905375" algn="l"/>
                <a:tab pos="5354638" algn="l"/>
                <a:tab pos="5803900" algn="l"/>
                <a:tab pos="6253163" algn="l"/>
                <a:tab pos="6702425" algn="l"/>
                <a:tab pos="7151688" algn="l"/>
                <a:tab pos="7600950" algn="l"/>
                <a:tab pos="8050213" algn="l"/>
                <a:tab pos="8499475" algn="l"/>
                <a:tab pos="8948738" algn="l"/>
                <a:tab pos="9398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8" algn="l"/>
                <a:tab pos="862013" algn="l"/>
                <a:tab pos="1311275" algn="l"/>
                <a:tab pos="1760538" algn="l"/>
                <a:tab pos="2209800" algn="l"/>
                <a:tab pos="2659063" algn="l"/>
                <a:tab pos="3108325" algn="l"/>
                <a:tab pos="3557588" algn="l"/>
                <a:tab pos="4006850" algn="l"/>
                <a:tab pos="4456113" algn="l"/>
                <a:tab pos="4905375" algn="l"/>
                <a:tab pos="5354638" algn="l"/>
                <a:tab pos="5803900" algn="l"/>
                <a:tab pos="6253163" algn="l"/>
                <a:tab pos="6702425" algn="l"/>
                <a:tab pos="7151688" algn="l"/>
                <a:tab pos="7600950" algn="l"/>
                <a:tab pos="8050213" algn="l"/>
                <a:tab pos="8499475" algn="l"/>
                <a:tab pos="8948738" algn="l"/>
                <a:tab pos="9398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8" algn="l"/>
                <a:tab pos="862013" algn="l"/>
                <a:tab pos="1311275" algn="l"/>
                <a:tab pos="1760538" algn="l"/>
                <a:tab pos="2209800" algn="l"/>
                <a:tab pos="2659063" algn="l"/>
                <a:tab pos="3108325" algn="l"/>
                <a:tab pos="3557588" algn="l"/>
                <a:tab pos="4006850" algn="l"/>
                <a:tab pos="4456113" algn="l"/>
                <a:tab pos="4905375" algn="l"/>
                <a:tab pos="5354638" algn="l"/>
                <a:tab pos="5803900" algn="l"/>
                <a:tab pos="6253163" algn="l"/>
                <a:tab pos="6702425" algn="l"/>
                <a:tab pos="7151688" algn="l"/>
                <a:tab pos="7600950" algn="l"/>
                <a:tab pos="8050213" algn="l"/>
                <a:tab pos="8499475" algn="l"/>
                <a:tab pos="8948738" algn="l"/>
                <a:tab pos="9398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8" algn="l"/>
                <a:tab pos="862013" algn="l"/>
                <a:tab pos="1311275" algn="l"/>
                <a:tab pos="1760538" algn="l"/>
                <a:tab pos="2209800" algn="l"/>
                <a:tab pos="2659063" algn="l"/>
                <a:tab pos="3108325" algn="l"/>
                <a:tab pos="3557588" algn="l"/>
                <a:tab pos="4006850" algn="l"/>
                <a:tab pos="4456113" algn="l"/>
                <a:tab pos="4905375" algn="l"/>
                <a:tab pos="5354638" algn="l"/>
                <a:tab pos="5803900" algn="l"/>
                <a:tab pos="6253163" algn="l"/>
                <a:tab pos="6702425" algn="l"/>
                <a:tab pos="7151688" algn="l"/>
                <a:tab pos="7600950" algn="l"/>
                <a:tab pos="8050213" algn="l"/>
                <a:tab pos="8499475" algn="l"/>
                <a:tab pos="8948738" algn="l"/>
                <a:tab pos="9398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525"/>
              </a:spcBef>
              <a:spcAft>
                <a:spcPts val="1050"/>
              </a:spcAft>
              <a:buClr>
                <a:srgbClr val="000066"/>
              </a:buClr>
              <a:buFont typeface="Verdana" panose="020B0604030504040204" pitchFamily="34" charset="0"/>
              <a:buChar char="•"/>
            </a:pPr>
            <a:r>
              <a:rPr lang="en-US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Рекомбинантная</a:t>
            </a:r>
            <a:r>
              <a:rPr lang="en-US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человеческая  </a:t>
            </a:r>
            <a:r>
              <a:rPr lang="ru-RU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ДНаза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</a:t>
            </a:r>
            <a:r>
              <a:rPr lang="en-US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орназа</a:t>
            </a:r>
            <a:r>
              <a:rPr lang="en-US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альфа</a:t>
            </a:r>
            <a:r>
              <a:rPr lang="en-US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(Пульмозим)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120000"/>
              </a:lnSpc>
              <a:spcBef>
                <a:spcPts val="525"/>
              </a:spcBef>
              <a:spcAft>
                <a:spcPts val="1050"/>
              </a:spcAft>
              <a:buClr>
                <a:srgbClr val="000066"/>
              </a:buClr>
              <a:buFont typeface="Verdana" panose="020B0604030504040204" pitchFamily="34" charset="0"/>
              <a:buChar char="•"/>
            </a:pP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Гипертонический раствор (</a:t>
            </a:r>
            <a:r>
              <a:rPr lang="ru-RU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Гианеб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eaLnBrk="1" hangingPunct="1">
              <a:lnSpc>
                <a:spcPct val="120000"/>
              </a:lnSpc>
              <a:spcBef>
                <a:spcPts val="525"/>
              </a:spcBef>
              <a:spcAft>
                <a:spcPts val="1050"/>
              </a:spcAft>
              <a:buClr>
                <a:srgbClr val="000066"/>
              </a:buClr>
              <a:buFont typeface="Verdana" panose="020B0604030504040204" pitchFamily="34" charset="0"/>
              <a:buChar char="•"/>
            </a:pPr>
            <a:r>
              <a:rPr lang="ru-RU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Маннитол</a:t>
            </a:r>
            <a:endParaRPr lang="en-US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ts val="525"/>
              </a:spcBef>
              <a:spcAft>
                <a:spcPts val="1050"/>
              </a:spcAft>
              <a:buClr>
                <a:srgbClr val="000066"/>
              </a:buClr>
              <a:buFont typeface="Verdana" panose="020B0604030504040204" pitchFamily="34" charset="0"/>
              <a:buChar char="•"/>
            </a:pPr>
            <a:r>
              <a:rPr lang="ru-RU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Амброксола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гидрохлорид</a:t>
            </a:r>
          </a:p>
          <a:p>
            <a:pPr eaLnBrk="1" hangingPunct="1">
              <a:lnSpc>
                <a:spcPct val="120000"/>
              </a:lnSpc>
              <a:spcBef>
                <a:spcPts val="525"/>
              </a:spcBef>
              <a:spcAft>
                <a:spcPts val="1050"/>
              </a:spcAft>
              <a:buClr>
                <a:srgbClr val="000066"/>
              </a:buClr>
              <a:buFont typeface="Verdana" panose="020B0604030504040204" pitchFamily="34" charset="0"/>
              <a:buChar char="•"/>
            </a:pPr>
            <a:r>
              <a:rPr lang="en-US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ru-RU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ацетилцистеин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785786" y="928670"/>
            <a:ext cx="7122319" cy="48220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 defTabSz="336947">
              <a:lnSpc>
                <a:spcPct val="110000"/>
              </a:lnSpc>
              <a:buSzPct val="100000"/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  <a:defRPr/>
            </a:pP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Муколит</a:t>
            </a:r>
            <a:r>
              <a:rPr 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ическая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терапия</a:t>
            </a:r>
          </a:p>
        </p:txBody>
      </p:sp>
      <p:pic>
        <p:nvPicPr>
          <p:cNvPr id="6042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753" y="756048"/>
            <a:ext cx="2667000" cy="1725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81264"/>
            <a:ext cx="2160239" cy="1532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9682" y="4214814"/>
            <a:ext cx="3678782" cy="264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066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4143380"/>
            <a:ext cx="3286116" cy="2714644"/>
          </a:xfrm>
          <a:prstGeom prst="rect">
            <a:avLst/>
          </a:prstGeom>
        </p:spPr>
      </p:pic>
      <p:sp>
        <p:nvSpPr>
          <p:cNvPr id="5529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14282" y="2214554"/>
            <a:ext cx="7761685" cy="338613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Антибактериальная </a:t>
            </a:r>
            <a:r>
              <a:rPr lang="ru-RU" alt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терапия назначается:</a:t>
            </a:r>
            <a:endParaRPr lang="ru-RU" altLang="ru-RU" sz="28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профилактической целью </a:t>
            </a:r>
          </a:p>
          <a:p>
            <a:pPr eaLnBrk="1" hangingPunct="1"/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для  первичной </a:t>
            </a:r>
            <a:r>
              <a:rPr lang="ru-RU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эрадикации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лечения хронической инфекции</a:t>
            </a:r>
          </a:p>
          <a:p>
            <a:pPr eaLnBrk="1" hangingPunct="1"/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лечения обострений </a:t>
            </a: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332" y="500042"/>
            <a:ext cx="7773338" cy="1596177"/>
          </a:xfrm>
        </p:spPr>
        <p:txBody>
          <a:bodyPr/>
          <a:lstStyle/>
          <a:p>
            <a:pPr algn="ctr" eaLnBrk="1" hangingPunct="1"/>
            <a:r>
              <a:rPr lang="ru-RU" altLang="ru-RU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Показания для назначения антибиотиков при </a:t>
            </a:r>
            <a:r>
              <a:rPr lang="ru-RU" altLang="ru-RU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муковисцидозе</a:t>
            </a:r>
            <a:endParaRPr lang="ru-RU" alt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1491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838232" y="320261"/>
            <a:ext cx="8305800" cy="751284"/>
          </a:xfrm>
        </p:spPr>
        <p:txBody>
          <a:bodyPr rtlCol="0"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Особенности антибактериальной терапии  при МВ (продолжение):</a:t>
            </a:r>
            <a:r>
              <a:rPr lang="ru-RU" sz="21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1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35801" y="854807"/>
            <a:ext cx="8708231" cy="4217267"/>
          </a:xfrm>
        </p:spPr>
        <p:txBody>
          <a:bodyPr>
            <a:noAutofit/>
          </a:bodyPr>
          <a:lstStyle/>
          <a:p>
            <a:pPr marL="273844" indent="-191691">
              <a:lnSpc>
                <a:spcPct val="100000"/>
              </a:lnSpc>
              <a:buFont typeface="Wingdings 3" panose="05040102010807070707" pitchFamily="18" charset="2"/>
              <a:buChar char=""/>
            </a:pPr>
            <a:r>
              <a:rPr lang="ru-RU" alt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Максимальные возрастные дозы препаратов</a:t>
            </a: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73844" indent="-191691">
              <a:lnSpc>
                <a:spcPct val="100000"/>
              </a:lnSpc>
              <a:buFont typeface="Wingdings 3" panose="05040102010807070707" pitchFamily="18" charset="2"/>
              <a:buChar char=""/>
            </a:pPr>
            <a:r>
              <a:rPr lang="ru-RU" alt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обострении </a:t>
            </a: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предпочтительно использовать </a:t>
            </a:r>
            <a:r>
              <a:rPr lang="ru-RU" alt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внутривенный путь доставки препарата</a:t>
            </a: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Внутривенное введение антибиотиков начинается в стационаре, после появления  положительной клинической динамики лечение может быть продолжено в амбулаторных условиях. </a:t>
            </a:r>
          </a:p>
          <a:p>
            <a:pPr marL="273844" indent="-191691">
              <a:lnSpc>
                <a:spcPct val="100000"/>
              </a:lnSpc>
              <a:buFont typeface="Wingdings 3" panose="05040102010807070707" pitchFamily="18" charset="2"/>
              <a:buChar char="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исключительных случаях </a:t>
            </a:r>
            <a:r>
              <a:rPr lang="ru-RU" alt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назначение ингаляционной и внутривенной терапии одновременно по решению консилиума </a:t>
            </a: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и с учетом фармакологической группы препарата </a:t>
            </a:r>
          </a:p>
          <a:p>
            <a:pPr marL="273844" indent="-191691">
              <a:lnSpc>
                <a:spcPct val="100000"/>
              </a:lnSpc>
              <a:buFont typeface="Wingdings 3" panose="05040102010807070707" pitchFamily="18" charset="2"/>
              <a:buChar char="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Профилактическое применение ингаляционных антибиотиков рекомендуется после окончания курса или терапевтическое на фоне внутривенной  терапии. </a:t>
            </a:r>
          </a:p>
          <a:p>
            <a:pPr marL="273844" indent="-191691">
              <a:lnSpc>
                <a:spcPct val="100000"/>
              </a:lnSpc>
              <a:buFont typeface="Wingdings 3" panose="05040102010807070707" pitchFamily="18" charset="2"/>
              <a:buChar char="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alt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базисной терапии хронического </a:t>
            </a:r>
            <a:r>
              <a:rPr lang="ru-RU" altLang="ru-RU" sz="17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микробно</a:t>
            </a:r>
            <a:r>
              <a:rPr lang="ru-RU" alt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-воспалительного заболевания легких используется ингаляционная терапия</a:t>
            </a: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73844" indent="-191691">
              <a:lnSpc>
                <a:spcPct val="100000"/>
              </a:lnSpc>
              <a:buFont typeface="Wingdings 3" panose="05040102010807070707" pitchFamily="18" charset="2"/>
              <a:buChar char="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Антимикробное лечение необходимо сочетать с активной </a:t>
            </a:r>
            <a:r>
              <a:rPr lang="ru-RU" alt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кинезитерапией</a:t>
            </a: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73844" indent="-191691">
              <a:lnSpc>
                <a:spcPct val="100000"/>
              </a:lnSpc>
              <a:buFont typeface="Wingdings 3" panose="05040102010807070707" pitchFamily="18" charset="2"/>
              <a:buChar char=""/>
            </a:pPr>
            <a:r>
              <a:rPr lang="ru-RU" alt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 составляет в среднем 14 -21 день и более.</a:t>
            </a:r>
          </a:p>
        </p:txBody>
      </p:sp>
    </p:spTree>
    <p:extLst>
      <p:ext uri="{BB962C8B-B14F-4D97-AF65-F5344CB8AC3E}">
        <p14:creationId xmlns:p14="http://schemas.microsoft.com/office/powerpoint/2010/main" val="12923497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4081" y="1895159"/>
            <a:ext cx="2228850" cy="2057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46106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применяются во время еды или непосредственно перед приемом пищи</a:t>
            </a:r>
            <a: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необходимо:</a:t>
            </a:r>
            <a: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исключить перекусы, принимать ферменты вместе с пищей, не держать во рту и не разжевывать их, изменять количество ферментов в зависимости от объема и характера пищи.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Блок-схема: решение 3"/>
          <p:cNvSpPr/>
          <p:nvPr/>
        </p:nvSpPr>
        <p:spPr>
          <a:xfrm>
            <a:off x="179512" y="0"/>
            <a:ext cx="8712968" cy="1340768"/>
          </a:xfrm>
          <a:prstGeom prst="flowChartDecisi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Ферментные препараты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278629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6575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628650" y="1000108"/>
            <a:ext cx="7886700" cy="454819"/>
          </a:xfrm>
        </p:spPr>
        <p:txBody>
          <a:bodyPr rtlCol="0">
            <a:no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Значение размера частиц </a:t>
            </a:r>
            <a:r>
              <a:rPr lang="ru-RU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минимикросферических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препаратов  панкреатических ферментов </a:t>
            </a:r>
          </a:p>
        </p:txBody>
      </p:sp>
      <p:sp>
        <p:nvSpPr>
          <p:cNvPr id="4" name="Rectangle: Diagonal Corners Snipped 3"/>
          <p:cNvSpPr/>
          <p:nvPr/>
        </p:nvSpPr>
        <p:spPr>
          <a:xfrm>
            <a:off x="628650" y="1793082"/>
            <a:ext cx="3924300" cy="3159919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</a:rPr>
              <a:t>Высокая активность этих препаратов определяется размером частиц панкреатина (минимикросферы размером 0,7–1,6 мм), обеспечивающим равномерное перемешивание с желудочным содержимым и синхронное прохождение вместе с химусом в ДПК.</a:t>
            </a:r>
            <a:r>
              <a:rPr lang="en-US" baseline="30000" dirty="0">
                <a:solidFill>
                  <a:srgbClr val="002060"/>
                </a:solidFill>
              </a:rPr>
              <a:t>1</a:t>
            </a:r>
            <a:endParaRPr lang="ru-RU" baseline="300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21519" y="5416154"/>
            <a:ext cx="7508081" cy="342900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900" dirty="0"/>
              <a:t>1.</a:t>
            </a:r>
            <a:r>
              <a:rPr lang="ru-RU" sz="900" dirty="0"/>
              <a:t>Рекомендации. Применение высокоактивных форм панкреатина в педиатрической практике. XXI Конгресс детских гастроэнтерологов России и стран СНГ//Вопросы детской диетологии, 2014, т. 12, №3, с. 65–70</a:t>
            </a:r>
            <a:endParaRPr lang="en-US" sz="900" dirty="0"/>
          </a:p>
          <a:p>
            <a:pPr>
              <a:defRPr/>
            </a:pPr>
            <a:r>
              <a:rPr lang="en-US" sz="900" dirty="0"/>
              <a:t>2. 2.Löhr J.-M. et al. Properties of different pancreatin preparations used in pancreatic exocrine insufficiency // Eur. J. Gastroenterol. Hepatol. - 2009. - Vol. 21. - P. 1024-1031.</a:t>
            </a:r>
            <a:endParaRPr lang="ru-RU" sz="900" dirty="0"/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721519" y="5023247"/>
            <a:ext cx="57583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50">
                <a:latin typeface="Calibri" panose="020F0502020204030204" pitchFamily="34" charset="0"/>
              </a:rPr>
              <a:t> ДПК- двенадцатиперстная кишка, ЭНПЖ- экзокринная недостаточность поджелудочной железы</a:t>
            </a:r>
          </a:p>
          <a:p>
            <a:pPr eaLnBrk="1" hangingPunct="1"/>
            <a:r>
              <a:rPr lang="ru-RU" altLang="ru-RU" sz="1050">
                <a:latin typeface="Calibri" panose="020F0502020204030204" pitchFamily="34" charset="0"/>
              </a:rPr>
              <a:t> </a:t>
            </a:r>
          </a:p>
        </p:txBody>
      </p:sp>
      <p:pic>
        <p:nvPicPr>
          <p:cNvPr id="38918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1947863"/>
            <a:ext cx="1389460" cy="225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: Rounded Corners 12"/>
          <p:cNvSpPr/>
          <p:nvPr/>
        </p:nvSpPr>
        <p:spPr>
          <a:xfrm>
            <a:off x="6497241" y="1947862"/>
            <a:ext cx="2130028" cy="92987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500" dirty="0"/>
          </a:p>
          <a:p>
            <a:pPr algn="ctr">
              <a:defRPr/>
            </a:pPr>
            <a:r>
              <a:rPr lang="ru-RU" sz="1500" dirty="0">
                <a:solidFill>
                  <a:srgbClr val="002060"/>
                </a:solidFill>
              </a:rPr>
              <a:t>Размер </a:t>
            </a:r>
            <a:r>
              <a:rPr lang="ru-RU" sz="1500" dirty="0" err="1">
                <a:solidFill>
                  <a:srgbClr val="002060"/>
                </a:solidFill>
              </a:rPr>
              <a:t>минимикросфер</a:t>
            </a:r>
            <a:r>
              <a:rPr lang="ru-RU" sz="1500" dirty="0">
                <a:solidFill>
                  <a:srgbClr val="002060"/>
                </a:solidFill>
              </a:rPr>
              <a:t> препарата </a:t>
            </a:r>
            <a:r>
              <a:rPr lang="ru-RU" sz="1500" dirty="0" err="1">
                <a:solidFill>
                  <a:srgbClr val="002060"/>
                </a:solidFill>
              </a:rPr>
              <a:t>Креон</a:t>
            </a:r>
            <a:r>
              <a:rPr lang="ru-RU" sz="1500" baseline="30000" dirty="0" err="1">
                <a:solidFill>
                  <a:srgbClr val="002060"/>
                </a:solidFill>
              </a:rPr>
              <a:t>©</a:t>
            </a:r>
            <a:r>
              <a:rPr lang="ru-RU" sz="1500" dirty="0">
                <a:solidFill>
                  <a:srgbClr val="002060"/>
                </a:solidFill>
              </a:rPr>
              <a:t> – 1,2 мм.</a:t>
            </a:r>
            <a:r>
              <a:rPr lang="ru-RU" sz="1500" baseline="30000" dirty="0">
                <a:solidFill>
                  <a:srgbClr val="002060"/>
                </a:solidFill>
              </a:rPr>
              <a:t>2</a:t>
            </a:r>
          </a:p>
          <a:p>
            <a:pPr algn="ctr">
              <a:defRPr/>
            </a:pPr>
            <a:endParaRPr lang="ru-RU" sz="1350" dirty="0"/>
          </a:p>
        </p:txBody>
      </p:sp>
      <p:sp>
        <p:nvSpPr>
          <p:cNvPr id="14" name="Arrow: Bent 13"/>
          <p:cNvSpPr/>
          <p:nvPr/>
        </p:nvSpPr>
        <p:spPr>
          <a:xfrm rot="10800000">
            <a:off x="6305551" y="2877742"/>
            <a:ext cx="1365647" cy="754856"/>
          </a:xfrm>
          <a:prstGeom prst="bentArrow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schemeClr val="tx1"/>
              </a:solidFill>
            </a:endParaRPr>
          </a:p>
        </p:txBody>
      </p:sp>
      <p:sp>
        <p:nvSpPr>
          <p:cNvPr id="38921" name="Прямоугольник 6"/>
          <p:cNvSpPr>
            <a:spLocks noChangeArrowheads="1"/>
          </p:cNvSpPr>
          <p:nvPr/>
        </p:nvSpPr>
        <p:spPr bwMode="auto">
          <a:xfrm>
            <a:off x="7766447" y="5643563"/>
            <a:ext cx="25680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050">
                <a:latin typeface="Calibri" panose="020F0502020204030204" pitchFamily="34" charset="0"/>
              </a:rPr>
              <a:t>- </a:t>
            </a:r>
            <a:endParaRPr lang="ru-RU" altLang="ru-RU" sz="105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242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Прямоугольник 4"/>
          <p:cNvSpPr>
            <a:spLocks noChangeArrowheads="1"/>
          </p:cNvSpPr>
          <p:nvPr/>
        </p:nvSpPr>
        <p:spPr bwMode="auto">
          <a:xfrm rot="16200000">
            <a:off x="8291399" y="3894608"/>
            <a:ext cx="1221809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900">
                <a:solidFill>
                  <a:srgbClr val="000000"/>
                </a:solidFill>
                <a:latin typeface="Calibri" panose="020F0502020204030204" pitchFamily="34" charset="0"/>
              </a:rPr>
              <a:t>UZ-3UZ-KRE160058(1)</a:t>
            </a:r>
            <a:endParaRPr lang="ru-RU" altLang="ru-RU" sz="9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147323" y="4856560"/>
            <a:ext cx="1858565" cy="10239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pic>
        <p:nvPicPr>
          <p:cNvPr id="430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056" y="5595938"/>
            <a:ext cx="942975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0011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463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7626"/>
            <a:ext cx="9144000" cy="300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20942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054" y="600060"/>
            <a:ext cx="8968978" cy="1185866"/>
          </a:xfrm>
        </p:spPr>
        <p:txBody>
          <a:bodyPr rtlCol="0">
            <a:no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витамины необходимо назначать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дополнительно, в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каких дозах и лекарственных формах?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39316" y="1571612"/>
          <a:ext cx="8589168" cy="4988757"/>
        </p:xfrm>
        <a:graphic>
          <a:graphicData uri="http://schemas.openxmlformats.org/drawingml/2006/table">
            <a:tbl>
              <a:tblPr/>
              <a:tblGrid>
                <a:gridCol w="18502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7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1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35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Витамины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Пациенты с муковисцидозом которым показаны витамины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4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4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4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4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4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4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Дозы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с панкреатической недостаточностью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4000-10 000 М Е* в сутки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с панкреатической недостаточностью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400-800М Е** в сутки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2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0-6 месяцев</a:t>
                      </a:r>
                    </a:p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6-12 месяцев</a:t>
                      </a:r>
                    </a:p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1-4 года</a:t>
                      </a:r>
                    </a:p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4-10 лет</a:t>
                      </a:r>
                    </a:p>
                    <a:p>
                      <a:pPr marL="0" marR="0" lvl="0" indent="358775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 10 лет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ME***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сутки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сутки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сутки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100-200 М Е в сутки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200-400 М Е в сутки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01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358775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начальных признаках поражения   печени, длительном приеме антибиотиков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1 мг в сутки до 10 мг в неделю;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мг в сутки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29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В12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877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Больные, у которых тест Шиллинга &lt;45 % после резекции подвздошной кишки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мкг в/м в месяц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0898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0" y="55419"/>
            <a:ext cx="9143999" cy="69019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4653137"/>
            <a:ext cx="5112568" cy="20882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67944" y="1340199"/>
            <a:ext cx="4790336" cy="2160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800"/>
              </a:spcAft>
              <a:tabLst>
                <a:tab pos="1200150" algn="l"/>
              </a:tabLst>
            </a:pPr>
            <a:r>
              <a:rPr lang="ru-RU" sz="2400" b="1" dirty="0">
                <a:solidFill>
                  <a:schemeClr val="tx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основе заболевания лежит генная мутация. Патологический ген локализуется в середине длинного плеча 7-й хромосомы</a:t>
            </a:r>
          </a:p>
        </p:txBody>
      </p:sp>
    </p:spTree>
    <p:extLst>
      <p:ext uri="{BB962C8B-B14F-4D97-AF65-F5344CB8AC3E}">
        <p14:creationId xmlns:p14="http://schemas.microsoft.com/office/powerpoint/2010/main" val="3117110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57232"/>
            <a:ext cx="7886700" cy="994172"/>
          </a:xfrm>
        </p:spPr>
        <p:txBody>
          <a:bodyPr rtlCol="0">
            <a:normAutofit fontScale="90000"/>
          </a:bodyPr>
          <a:lstStyle/>
          <a:p>
            <a:pPr algn="l">
              <a:buClr>
                <a:schemeClr val="accent6">
                  <a:lumMod val="75000"/>
                </a:schemeClr>
              </a:buClr>
              <a:defRPr/>
            </a:pPr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минералы и </a:t>
            </a: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микроэлементы</a:t>
            </a:r>
            <a:b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вводить дополнительно?</a:t>
            </a:r>
          </a:p>
        </p:txBody>
      </p:sp>
      <p:sp>
        <p:nvSpPr>
          <p:cNvPr id="49155" name="Содержимое 2"/>
          <p:cNvSpPr>
            <a:spLocks noGrp="1"/>
          </p:cNvSpPr>
          <p:nvPr>
            <p:ph idx="4294967295"/>
          </p:nvPr>
        </p:nvSpPr>
        <p:spPr>
          <a:xfrm>
            <a:off x="71406" y="1928802"/>
            <a:ext cx="5929354" cy="4429156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физических нагрузок, при высокой температуре окружающей среды и повышении температуры тела рекомендуется заместительная терапия натрием и хлоридами.</a:t>
            </a:r>
          </a:p>
          <a:p>
            <a:pPr eaLnBrk="1" hangingPunct="1"/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длительном лечении </a:t>
            </a:r>
            <a:r>
              <a:rPr lang="ru-RU" alt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аминогликозидами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пациенты с МВ могут нуждаться в заместительная терапии магнием.</a:t>
            </a:r>
          </a:p>
          <a:p>
            <a:pPr eaLnBrk="1" hangingPunct="1"/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Показана коррекция дефицита железа и цинка с соответствующим контролем результатов.</a:t>
            </a:r>
          </a:p>
          <a:p>
            <a:pPr eaLnBrk="1" hangingPunct="1"/>
            <a:endParaRPr lang="ru-RU" altLang="ru-RU" sz="2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Documents and Settings\Пользователь\Рабочий стол\depositphotos_25168529-stock-photo-healthy-lif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714488"/>
            <a:ext cx="3428992" cy="2409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87809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460" y="1825402"/>
            <a:ext cx="2619375" cy="1743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2708920"/>
            <a:ext cx="2664296" cy="26642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5258754"/>
          </a:xfrm>
        </p:spPr>
        <p:txBody>
          <a:bodyPr>
            <a:normAutofit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03669480"/>
              </p:ext>
            </p:extLst>
          </p:nvPr>
        </p:nvGraphicFramePr>
        <p:xfrm>
          <a:off x="107504" y="1628800"/>
          <a:ext cx="8928992" cy="52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Блок-схема: решение 4"/>
          <p:cNvSpPr/>
          <p:nvPr/>
        </p:nvSpPr>
        <p:spPr>
          <a:xfrm>
            <a:off x="827584" y="332656"/>
            <a:ext cx="7704856" cy="1152128"/>
          </a:xfrm>
          <a:prstGeom prst="flowChartDecision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520" y="1196752"/>
            <a:ext cx="19335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6911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48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Ð°ÑÑÐ¸Ð½ÐºÐ¸ Ð¿Ð¾ Ð·Ð°Ð¿ÑÐ¾ÑÑ Ð»Ð¸Ð·Ð° Ð±ÐµÐ½ÑÐ»Ð¸ Ð¼ÑÐºÐ¾Ð²Ð¸ÑÑÐ¸Ð´Ð¾Ð·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6762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628" y="259937"/>
            <a:ext cx="7773338" cy="2026055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Больные 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муковисцидозом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могут создавать семьи. Если второй супруг не является носителем дефектного гена, такие пары могут иметь здоровых детей.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16c4407a60fbdfc8930637b47cd2a1a.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000240"/>
            <a:ext cx="5474156" cy="4309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32" y="2037907"/>
            <a:ext cx="2143125" cy="21431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268758"/>
            <a:ext cx="3528392" cy="26642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260649"/>
            <a:ext cx="7773338" cy="100811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330" y="1268760"/>
            <a:ext cx="7772870" cy="518457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для диагностики: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Пилогелевые диски  Для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потового теста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Генотипирование для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мутации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тяжелая, мягкая мутация)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Массовый скрининг новорожденных 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Дорназа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альфа для ингаляции на постоянной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Препараты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колистин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бромитоб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3-7% гипертонический раствор или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гианеб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7%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Физиотерапия и (или)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кинезотерапия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30783044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9 Schüttelungen 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16632"/>
            <a:ext cx="8839882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752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7074"/>
            <a:ext cx="2019281" cy="22521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88906"/>
            <a:ext cx="7746063" cy="142564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</a:t>
            </a:r>
            <a:b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ВНИМАНИЯ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4" name="Picture 2" descr="ÐÐ°ÑÑÐ¸Ð½ÐºÐ¸ Ð¿Ð¾ Ð·Ð°Ð¿ÑÐ¾ÑÑ ÐºÐ°ÑÑÐ¸Ð½ÐºÐ¸ Ð½Ð¾Ð²Ð¾ÑÐ¾Ð¶Ð´ÐµÐ½Ð½Ð¾Ð³Ð¾ ÑÐµÐ±ÐµÐ½ÐºÐ°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2966" y="2366963"/>
            <a:ext cx="5978067" cy="342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4390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691879" y="640539"/>
            <a:ext cx="5873353" cy="35956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Мутация гена 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муковисцидоза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1199883"/>
            <a:ext cx="8610600" cy="586043"/>
          </a:xfrm>
          <a:prstGeom prst="roundRect">
            <a:avLst>
              <a:gd name="adj" fmla="val 19542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100" b="1" dirty="0">
                <a:solidFill>
                  <a:schemeClr val="bg1"/>
                </a:solidFill>
              </a:rPr>
              <a:t>Дисфункция кодируемого белка (</a:t>
            </a:r>
            <a:r>
              <a:rPr lang="en-US" sz="2100" b="1" dirty="0" err="1">
                <a:solidFill>
                  <a:schemeClr val="bg1"/>
                </a:solidFill>
              </a:rPr>
              <a:t>Cl</a:t>
            </a:r>
            <a:r>
              <a:rPr lang="ru-RU" sz="2100" b="1" dirty="0">
                <a:solidFill>
                  <a:schemeClr val="bg1"/>
                </a:solidFill>
              </a:rPr>
              <a:t>-канала) МВТР</a:t>
            </a:r>
          </a:p>
          <a:p>
            <a:pPr algn="ctr">
              <a:defRPr/>
            </a:pPr>
            <a:endParaRPr lang="ru-RU" sz="21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" y="2025673"/>
            <a:ext cx="9111513" cy="617509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Нарушение </a:t>
            </a:r>
            <a:r>
              <a:rPr lang="ru-RU" sz="21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водно-элктролитного</a:t>
            </a:r>
            <a:r>
              <a:rPr lang="ru-RU" sz="2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баланса в эпителиальных клетках БЛС</a:t>
            </a:r>
          </a:p>
          <a:p>
            <a:pPr algn="ctr">
              <a:defRPr/>
            </a:pPr>
            <a:endParaRPr lang="ru-RU" sz="2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6" y="2857496"/>
            <a:ext cx="8858280" cy="428628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00" b="1" dirty="0"/>
          </a:p>
          <a:p>
            <a:pPr algn="ctr">
              <a:defRPr/>
            </a:pPr>
            <a:r>
              <a:rPr lang="ru-RU" sz="2100" b="1" dirty="0"/>
              <a:t>Изменение вязко-эластических свойств бронхиального секрета</a:t>
            </a:r>
          </a:p>
          <a:p>
            <a:pPr algn="ctr">
              <a:defRPr/>
            </a:pPr>
            <a:endParaRPr lang="ru-RU" sz="21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43042" y="5765025"/>
            <a:ext cx="5473304" cy="378619"/>
          </a:xfrm>
          <a:prstGeom prst="round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Деструкция тканевых структур БРЛ аппарата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27988" y="4381517"/>
            <a:ext cx="1794272" cy="6858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100" dirty="0"/>
              <a:t>Обструкция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04026" y="3518314"/>
            <a:ext cx="1418034" cy="6858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100" dirty="0"/>
              <a:t>Продукт</a:t>
            </a:r>
          </a:p>
          <a:p>
            <a:pPr algn="ctr">
              <a:defRPr/>
            </a:pPr>
            <a:r>
              <a:rPr lang="ru-RU" sz="2100" dirty="0"/>
              <a:t>слизи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86976" y="4381517"/>
            <a:ext cx="1767058" cy="6858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Инфекция</a:t>
            </a:r>
          </a:p>
        </p:txBody>
      </p:sp>
      <p:sp>
        <p:nvSpPr>
          <p:cNvPr id="15" name="Круговая стрелка 14"/>
          <p:cNvSpPr/>
          <p:nvPr/>
        </p:nvSpPr>
        <p:spPr>
          <a:xfrm rot="2938306">
            <a:off x="5141268" y="3532602"/>
            <a:ext cx="946547" cy="1001316"/>
          </a:xfrm>
          <a:prstGeom prst="circularArrow">
            <a:avLst/>
          </a:prstGeom>
          <a:solidFill>
            <a:srgbClr val="FFFF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7" name="Круговая стрелка 16"/>
          <p:cNvSpPr/>
          <p:nvPr/>
        </p:nvSpPr>
        <p:spPr>
          <a:xfrm rot="18787119">
            <a:off x="2935380" y="3537365"/>
            <a:ext cx="929878" cy="977504"/>
          </a:xfrm>
          <a:prstGeom prst="circularArrow">
            <a:avLst/>
          </a:prstGeom>
          <a:solidFill>
            <a:srgbClr val="FFFF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8" name="Круговая стрелка 17"/>
          <p:cNvSpPr/>
          <p:nvPr/>
        </p:nvSpPr>
        <p:spPr>
          <a:xfrm rot="10470301">
            <a:off x="3787357" y="4685127"/>
            <a:ext cx="1247775" cy="733425"/>
          </a:xfrm>
          <a:prstGeom prst="circularArrow">
            <a:avLst/>
          </a:prstGeom>
          <a:solidFill>
            <a:srgbClr val="FFFF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4283870" y="1000108"/>
            <a:ext cx="413147" cy="175872"/>
          </a:xfrm>
          <a:prstGeom prst="downArrow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20" name="Стрелка вниз 19"/>
          <p:cNvSpPr/>
          <p:nvPr/>
        </p:nvSpPr>
        <p:spPr>
          <a:xfrm>
            <a:off x="4286248" y="1784737"/>
            <a:ext cx="411956" cy="215503"/>
          </a:xfrm>
          <a:prstGeom prst="downArrow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21" name="Стрелка вниз 20"/>
          <p:cNvSpPr/>
          <p:nvPr/>
        </p:nvSpPr>
        <p:spPr>
          <a:xfrm>
            <a:off x="4236224" y="5462607"/>
            <a:ext cx="359569" cy="269081"/>
          </a:xfrm>
          <a:prstGeom prst="downArrow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22" name="Стрелка вниз 21"/>
          <p:cNvSpPr/>
          <p:nvPr/>
        </p:nvSpPr>
        <p:spPr>
          <a:xfrm>
            <a:off x="4283337" y="3283744"/>
            <a:ext cx="413147" cy="216694"/>
          </a:xfrm>
          <a:prstGeom prst="downArrow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23" name="Стрелка вниз 22"/>
          <p:cNvSpPr/>
          <p:nvPr/>
        </p:nvSpPr>
        <p:spPr>
          <a:xfrm>
            <a:off x="4286248" y="2640802"/>
            <a:ext cx="411956" cy="216694"/>
          </a:xfrm>
          <a:prstGeom prst="downArrow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22170159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357290" y="142852"/>
            <a:ext cx="7498080" cy="28541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    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44665"/>
            <a:ext cx="5003450" cy="43204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1908" y="512676"/>
            <a:ext cx="3600400" cy="30243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4077072"/>
            <a:ext cx="6840760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63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-54769" y="1000108"/>
            <a:ext cx="5388769" cy="5357850"/>
          </a:xfrm>
        </p:spPr>
        <p:txBody>
          <a:bodyPr rtlCol="0">
            <a:normAutofit fontScale="90000"/>
          </a:bodyPr>
          <a:lstStyle/>
          <a:p>
            <a:pPr marL="240030" indent="-240030" algn="l">
              <a:buClr>
                <a:schemeClr val="accent6">
                  <a:lumMod val="75000"/>
                </a:schemeClr>
              </a:buClr>
              <a:defRPr/>
            </a:pPr>
            <a:r>
              <a:rPr lang="en-US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Ребенок 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наследует МВ только в том случае, если получает его гены от обоих родителей. Если ген МВ есть только у одного из родителей, то ребенок неизбежно становится его носителем. </a:t>
            </a:r>
            <a:b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Муковисцидоз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чаще всего поражает дыхательную систему и желудочно-кишечный тракт. Из-за мутации (дефекта) гена секреты во всех органах вязкие, густые, поэтому их выделение затруднено. В легких из-за вязкого, часто гнойного секрета (мокроты), трудноотделяемого и скапливающегося в бронхах, довольно быстро (иногда уже в первые месяцы жизни), развиваются воспалительные процессы - повторные бронхиты и/или пневмонии с постепенным формированием хронического бронхолегочного процесса, которые характеризуется выраженным иммунным ответом с интенсивной миграцией нейтрофилов, продуцирующих свободные радикалы и протеолитические ферменты (</a:t>
            </a:r>
            <a:r>
              <a:rPr lang="ru-RU" sz="1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эластазу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5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500" dirty="0">
                <a:latin typeface="Times New Roman" pitchFamily="18" charset="0"/>
                <a:cs typeface="Times New Roman" pitchFamily="18" charset="0"/>
              </a:rPr>
            </a:b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article17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0458" y="2628900"/>
            <a:ext cx="3657600" cy="3371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pic>
        <p:nvPicPr>
          <p:cNvPr id="1026" name="Picture 2" descr="C:\Users\dsre\Desktop\mucoviscidos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9297" y="1074965"/>
            <a:ext cx="2578894" cy="1285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143056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4149080"/>
            <a:ext cx="7773338" cy="2448272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13326210"/>
              </p:ext>
            </p:extLst>
          </p:nvPr>
        </p:nvGraphicFramePr>
        <p:xfrm>
          <a:off x="179512" y="285728"/>
          <a:ext cx="871296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9833" y="2566987"/>
            <a:ext cx="2880320" cy="208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741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456" y="396365"/>
            <a:ext cx="9030890" cy="1032371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Клиническая классификация </a:t>
            </a: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муковисцидоза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(рекомендаций ВОЗ и Европейской ассоциации </a:t>
            </a: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муковисцидоза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14381" name="Group 45"/>
          <p:cNvGraphicFramePr>
            <a:graphicFrameLocks noGrp="1"/>
          </p:cNvGraphicFramePr>
          <p:nvPr/>
        </p:nvGraphicFramePr>
        <p:xfrm>
          <a:off x="0" y="1288257"/>
          <a:ext cx="9144000" cy="5372090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26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 болезни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Характеристика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бронхолегочных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изменений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 проявления заболевания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Осложнения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Клиническая</a:t>
                      </a:r>
                    </a:p>
                  </a:txBody>
                  <a:tcPr marL="68580" marR="68580" marT="34289" marB="34289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Фаза и активность процесса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 ДН**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1777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Классический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муковисцидоз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Смешанная или легочно-кишечная форма заболевания  (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муковисцидоз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 панкреатической недостаточностью – Е84.8)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Легочная форма   заболевания  (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муковисцидоз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 ненарушенной функцией поджелудочной железы – Е84.0)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Хронический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обструктивный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бронхит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Бронхоэктазы (локализованные и диссеминированные) с указанием локализации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Пневмофиброз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1.Вне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обострения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2.Обострение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обострения: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Обострение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хронического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бронхита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Пневмония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 указанием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локализации)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Смешанный тип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Синусит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Синдром псевдо-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Барттера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Рецидивирующий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панкреатит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Абсцессы, ателектазы, пневмопиопневмоторакс, кровохаркание, кровотечение (легочное, желудочное), аллергический бронхолегочный аспергиллез (АБЛА), легочная гипертензия, полипоз носа Мекониевый илеус, эквиваленты мекониевого илеуса, выпадение прямой кишки Цирроз печени (без и с портальной гипертензией)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ЖКБ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Отставание в физическом развитии. Белково-энергетическая недостаточность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86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Генотип (мутации гена 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CFTR)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Указать согласно базе данных </a:t>
                      </a:r>
                      <a:r>
                        <a:rPr kumimoji="0" lang="en-US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CFTR</a:t>
                      </a: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org 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Консенсусу по клиническим эффектам генетических вариантов (база данных 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SeqDBhttp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:// 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seqdb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med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gen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ru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/)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4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Микробиологический статус (указывается дата первичного высева микробного патогена (патогенов) и, если есть, последнего)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Стафилококковая инфекция. Синегнойная инфекция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Инфекция, вызванная </a:t>
                      </a: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В. </a:t>
                      </a:r>
                      <a:r>
                        <a:rPr kumimoji="0" lang="en-US" sz="9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cepacia</a:t>
                      </a:r>
                      <a:r>
                        <a:rPr kumimoji="0" lang="en-US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инфекции Микробные ассоциации</a:t>
                      </a:r>
                    </a:p>
                  </a:txBody>
                  <a:tcPr marL="68580" marR="68580" marT="34289" marB="342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2204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2906</TotalTime>
  <Words>1986</Words>
  <Application>Microsoft Office PowerPoint</Application>
  <PresentationFormat>Экран (4:3)</PresentationFormat>
  <Paragraphs>372</Paragraphs>
  <Slides>47</Slides>
  <Notes>8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68" baseType="lpstr">
      <vt:lpstr>ＭＳ Ｐゴシック</vt:lpstr>
      <vt:lpstr>SimSun</vt:lpstr>
      <vt:lpstr>Arial</vt:lpstr>
      <vt:lpstr>Arial</vt:lpstr>
      <vt:lpstr>Arial Cyr</vt:lpstr>
      <vt:lpstr>Arial Unicode MS</vt:lpstr>
      <vt:lpstr>Calibri</vt:lpstr>
      <vt:lpstr>Calibri Light</vt:lpstr>
      <vt:lpstr>Comic Sans MS</vt:lpstr>
      <vt:lpstr>Georgia</vt:lpstr>
      <vt:lpstr>Lucida Sans</vt:lpstr>
      <vt:lpstr>Tahoma</vt:lpstr>
      <vt:lpstr>Times New Roman</vt:lpstr>
      <vt:lpstr>Trebuchet MS</vt:lpstr>
      <vt:lpstr>Tw Cen MT</vt:lpstr>
      <vt:lpstr>Verdana</vt:lpstr>
      <vt:lpstr>Wingdings</vt:lpstr>
      <vt:lpstr>Wingdings 2</vt:lpstr>
      <vt:lpstr>Wingdings 3</vt:lpstr>
      <vt:lpstr>ヒラギノ角ゴ Pro W3</vt:lpstr>
      <vt:lpstr>Капля</vt:lpstr>
      <vt:lpstr>Презентация PowerPoint</vt:lpstr>
      <vt:lpstr>Классификация экзокринной недостаточности поджелудочной железы у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      Ребенок наследует МВ только в том случае, если получает его гены от обоих родителей. Если ген МВ есть только у одного из родителей, то ребенок неизбежно становится его носителем.  Муковисцидоз чаще всего поражает дыхательную систему и желудочно-кишечный тракт. Из-за мутации (дефекта) гена секреты во всех органах вязкие, густые, поэтому их выделение затруднено. В легких из-за вязкого, часто гнойного секрета (мокроты), трудноотделяемого и скапливающегося в бронхах, довольно быстро (иногда уже в первые месяцы жизни), развиваются воспалительные процессы - повторные бронхиты и/или пневмонии с постепенным формированием хронического бронхолегочного процесса, которые характеризуется выраженным иммунным ответом с интенсивной миграцией нейтрофилов, продуцирующих свободные радикалы и протеолитические ферменты (эластазу).   </vt:lpstr>
      <vt:lpstr>    </vt:lpstr>
      <vt:lpstr>Клиническая классификация муковисцидоза  (рекомендаций ВОЗ и Европейской ассоциации муковисцидоза)</vt:lpstr>
      <vt:lpstr>Презентация PowerPoint</vt:lpstr>
      <vt:lpstr>Количество больных по областям (205)</vt:lpstr>
      <vt:lpstr>Клинические проявления МВ</vt:lpstr>
      <vt:lpstr> сипмтомы, позволяющие предположить наличие муковисцидоза у детей первого года жизни  </vt:lpstr>
      <vt:lpstr>сипмтомы, позволяющие предположить наличие муковисцидоза у детей дошкольного возраста </vt:lpstr>
      <vt:lpstr>сипмтомы, позволяющие предположить наличие муковисцидоза у детей школьного возраста </vt:lpstr>
      <vt:lpstr>сипмтомы, позволяющие  предположить наличие муковисцидоза у подростков и взрослых </vt:lpstr>
      <vt:lpstr>Презентация PowerPoint</vt:lpstr>
      <vt:lpstr> </vt:lpstr>
      <vt:lpstr>Диагностика</vt:lpstr>
      <vt:lpstr>  Определения проводимости хлоридов пота— основной анализ для диагностики муковисцидоза.  MACRODUCT  3700-sys</vt:lpstr>
      <vt:lpstr>Презентация PowerPoint</vt:lpstr>
      <vt:lpstr>Результаты мутации гена CFTR в Узбекистане</vt:lpstr>
      <vt:lpstr>Презентация PowerPoint</vt:lpstr>
      <vt:lpstr>Бактериологическое исследование (%)</vt:lpstr>
      <vt:lpstr>Презентация PowerPoint</vt:lpstr>
      <vt:lpstr>Презентация PowerPoint</vt:lpstr>
      <vt:lpstr> </vt:lpstr>
      <vt:lpstr>   основные составляющие лечения больных МВ  лечебная физкультура (кинезотерапия,  физиотерапия)  Ингаляционная терапия                   Адекватная антибиотикотерапия по показаниям  заместительная терапия ферментами поджелудочной железы  витаминотерапия  диетотерапия </vt:lpstr>
      <vt:lpstr>ФИЗИОТЕРАПЕВТИЧЕСКИЕ ПРОЦЕДУРЫ ПРИ МВ</vt:lpstr>
      <vt:lpstr>Ингаляционная терапия</vt:lpstr>
      <vt:lpstr>Презентация PowerPoint</vt:lpstr>
      <vt:lpstr>Показания для назначения антибиотиков при муковисцидозе</vt:lpstr>
      <vt:lpstr>Особенности антибактериальной терапии  при МВ (продолжение): </vt:lpstr>
      <vt:lpstr>   применяются во время еды или непосредственно перед приемом пищи необходимо:  исключить перекусы, принимать ферменты вместе с пищей, не держать во рту и не разжевывать их, изменять количество ферментов в зависимости от объема и характера пищи.</vt:lpstr>
      <vt:lpstr>Презентация PowerPoint</vt:lpstr>
      <vt:lpstr>Значение размера частиц минимикросферических препаратов  панкреатических ферментов </vt:lpstr>
      <vt:lpstr>Презентация PowerPoint</vt:lpstr>
      <vt:lpstr>Презентация PowerPoint</vt:lpstr>
      <vt:lpstr>Какие витамины необходимо назначать дополнительно, в каких дозах и лекарственных формах? </vt:lpstr>
      <vt:lpstr>Какие минералы и микроэлементы необходимо вводить дополнительно?</vt:lpstr>
      <vt:lpstr>   </vt:lpstr>
      <vt:lpstr>Презентация PowerPoint</vt:lpstr>
      <vt:lpstr>Презентация PowerPoint</vt:lpstr>
      <vt:lpstr>Больные муковисцидозом могут создавать семьи. Если второй супруг не является носителем дефектного гена, такие пары могут иметь здоровых детей.</vt:lpstr>
      <vt:lpstr>Предложение:</vt:lpstr>
      <vt:lpstr>Презентация PowerPoint</vt:lpstr>
      <vt:lpstr>БЛАГОДАРЮ ЗА ВНИМАНИЯ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Asus</cp:lastModifiedBy>
  <cp:revision>166</cp:revision>
  <dcterms:created xsi:type="dcterms:W3CDTF">2012-06-04T17:56:41Z</dcterms:created>
  <dcterms:modified xsi:type="dcterms:W3CDTF">2020-03-05T03:38:09Z</dcterms:modified>
</cp:coreProperties>
</file>