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40" r:id="rId4"/>
  </p:sldMasterIdLst>
  <p:notesMasterIdLst>
    <p:notesMasterId r:id="rId52"/>
  </p:notesMasterIdLst>
  <p:sldIdLst>
    <p:sldId id="366" r:id="rId5"/>
    <p:sldId id="435" r:id="rId6"/>
    <p:sldId id="443" r:id="rId7"/>
    <p:sldId id="487" r:id="rId8"/>
    <p:sldId id="442" r:id="rId9"/>
    <p:sldId id="439" r:id="rId10"/>
    <p:sldId id="471" r:id="rId11"/>
    <p:sldId id="440" r:id="rId12"/>
    <p:sldId id="441" r:id="rId13"/>
    <p:sldId id="444" r:id="rId14"/>
    <p:sldId id="445" r:id="rId15"/>
    <p:sldId id="446" r:id="rId16"/>
    <p:sldId id="449" r:id="rId17"/>
    <p:sldId id="450" r:id="rId18"/>
    <p:sldId id="452" r:id="rId19"/>
    <p:sldId id="474" r:id="rId20"/>
    <p:sldId id="453" r:id="rId21"/>
    <p:sldId id="455" r:id="rId22"/>
    <p:sldId id="473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6" r:id="rId33"/>
    <p:sldId id="467" r:id="rId34"/>
    <p:sldId id="469" r:id="rId35"/>
    <p:sldId id="472" r:id="rId36"/>
    <p:sldId id="468" r:id="rId37"/>
    <p:sldId id="371" r:id="rId38"/>
    <p:sldId id="470" r:id="rId39"/>
    <p:sldId id="475" r:id="rId40"/>
    <p:sldId id="476" r:id="rId41"/>
    <p:sldId id="477" r:id="rId42"/>
    <p:sldId id="478" r:id="rId43"/>
    <p:sldId id="479" r:id="rId44"/>
    <p:sldId id="480" r:id="rId45"/>
    <p:sldId id="484" r:id="rId46"/>
    <p:sldId id="481" r:id="rId47"/>
    <p:sldId id="482" r:id="rId48"/>
    <p:sldId id="483" r:id="rId49"/>
    <p:sldId id="486" r:id="rId50"/>
    <p:sldId id="485" r:id="rId51"/>
  </p:sldIdLst>
  <p:sldSz cx="9144000" cy="5143500" type="screen16x9"/>
  <p:notesSz cx="6858000" cy="9144000"/>
  <p:custDataLst>
    <p:tags r:id="rId53"/>
  </p:custDataLst>
  <p:defaultTextStyle>
    <a:defPPr>
      <a:defRPr lang="en-US"/>
    </a:defPPr>
    <a:lvl1pPr marL="0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494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073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594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144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2637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9131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5680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2217" algn="l" defTabSz="91307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35" userDrawn="1">
          <p15:clr>
            <a:srgbClr val="A4A3A4"/>
          </p15:clr>
        </p15:guide>
        <p15:guide id="2" pos="2313" userDrawn="1">
          <p15:clr>
            <a:srgbClr val="A4A3A4"/>
          </p15:clr>
        </p15:guide>
        <p15:guide id="3" orient="horz" pos="214" userDrawn="1">
          <p15:clr>
            <a:srgbClr val="A4A3A4"/>
          </p15:clr>
        </p15:guide>
        <p15:guide id="4" pos="249" userDrawn="1">
          <p15:clr>
            <a:srgbClr val="A4A3A4"/>
          </p15:clr>
        </p15:guide>
        <p15:guide id="5" pos="2472" userDrawn="1">
          <p15:clr>
            <a:srgbClr val="A4A3A4"/>
          </p15:clr>
        </p15:guide>
        <p15:guide id="6" orient="horz" pos="713" userDrawn="1">
          <p15:clr>
            <a:srgbClr val="A4A3A4"/>
          </p15:clr>
        </p15:guide>
        <p15:guide id="7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ylor, Samantha" initials="ST" lastIdx="6" clrIdx="0"/>
  <p:cmAuthor id="1" name="Delorme, Guillaume {MDAO~Basel}" initials="DG" lastIdx="19" clrIdx="1"/>
  <p:cmAuthor id="2" name="McAteer, Meg" initials="MM" lastIdx="11" clrIdx="2">
    <p:extLst/>
  </p:cmAuthor>
  <p:cmAuthor id="3" name="Serroen, Yves {MGI.~Basel}" initials="SY" lastIdx="39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6D5F2"/>
    <a:srgbClr val="66CCFF"/>
    <a:srgbClr val="437BEB"/>
    <a:srgbClr val="0099FF"/>
    <a:srgbClr val="0066CC"/>
    <a:srgbClr val="CFDEE6"/>
    <a:srgbClr val="E2F0FA"/>
    <a:srgbClr val="435363"/>
    <a:srgbClr val="FFCC99"/>
    <a:srgbClr val="F5822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5684" autoAdjust="0"/>
    <p:restoredTop sz="84706" autoAdjust="0"/>
  </p:normalViewPr>
  <p:slideViewPr>
    <p:cSldViewPr snapToGrid="0" snapToObjects="1">
      <p:cViewPr>
        <p:scale>
          <a:sx n="70" d="100"/>
          <a:sy n="70" d="100"/>
        </p:scale>
        <p:origin x="-1788" y="-288"/>
      </p:cViewPr>
      <p:guideLst>
        <p:guide orient="horz" pos="2935"/>
        <p:guide orient="horz" pos="214"/>
        <p:guide orient="horz" pos="713"/>
        <p:guide pos="2313"/>
        <p:guide pos="249"/>
        <p:guide pos="247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72"/>
    </p:cViewPr>
  </p:sorterViewPr>
  <p:notesViewPr>
    <p:cSldViewPr snapToGrid="0" snapToObjects="1">
      <p:cViewPr varScale="1">
        <p:scale>
          <a:sx n="170" d="100"/>
          <a:sy n="170" d="100"/>
        </p:scale>
        <p:origin x="4912" y="1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gs" Target="tags/tag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B49FA7-4200-464D-B21D-03D06C0C5DB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A473B85-8A5E-41FC-854D-3B580E5F85C2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Надлежащий режим питания</a:t>
          </a:r>
        </a:p>
      </dgm:t>
    </dgm:pt>
    <dgm:pt modelId="{C91E7C3F-DD5C-431A-9596-E8457ED525DC}" type="parTrans" cxnId="{B7A48579-9AC1-412F-9E20-52EDEC9F3379}">
      <dgm:prSet/>
      <dgm:spPr/>
      <dgm:t>
        <a:bodyPr/>
        <a:lstStyle/>
        <a:p>
          <a:endParaRPr lang="en-US"/>
        </a:p>
      </dgm:t>
    </dgm:pt>
    <dgm:pt modelId="{EAF2A7A3-8645-4253-BD24-80A11C85C8B7}" type="sibTrans" cxnId="{B7A48579-9AC1-412F-9E20-52EDEC9F3379}">
      <dgm:prSet/>
      <dgm:spPr/>
      <dgm:t>
        <a:bodyPr/>
        <a:lstStyle/>
        <a:p>
          <a:endParaRPr lang="en-US"/>
        </a:p>
      </dgm:t>
    </dgm:pt>
    <dgm:pt modelId="{B14394DF-D5C5-4597-B77E-A60A964410D0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Очистка дыхательных путей: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- Физиотерапия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- Фармакотерапия</a:t>
          </a:r>
          <a:endParaRPr lang="en-US" sz="1400" dirty="0"/>
        </a:p>
      </dgm:t>
    </dgm:pt>
    <dgm:pt modelId="{C6271ACE-D274-4B71-BB42-61DEABCC7C78}" type="parTrans" cxnId="{5ED7B9A5-1841-4CE6-9FE3-7341AF5F480B}">
      <dgm:prSet/>
      <dgm:spPr/>
      <dgm:t>
        <a:bodyPr/>
        <a:lstStyle/>
        <a:p>
          <a:endParaRPr lang="en-US"/>
        </a:p>
      </dgm:t>
    </dgm:pt>
    <dgm:pt modelId="{3101084D-D2B1-494E-A264-740BDC60EDB0}" type="sibTrans" cxnId="{5ED7B9A5-1841-4CE6-9FE3-7341AF5F480B}">
      <dgm:prSet/>
      <dgm:spPr/>
      <dgm:t>
        <a:bodyPr/>
        <a:lstStyle/>
        <a:p>
          <a:endParaRPr lang="en-US"/>
        </a:p>
      </dgm:t>
    </dgm:pt>
    <dgm:pt modelId="{86B690DE-F3D6-43F2-A951-CA6152373B1C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dirty="0" smtClean="0"/>
            <a:t>Трансплантация легких при терминальной стадии заболевания легких</a:t>
          </a:r>
        </a:p>
      </dgm:t>
    </dgm:pt>
    <dgm:pt modelId="{B42ECB9B-B5CD-4D28-BB48-0AD4D6536614}" type="parTrans" cxnId="{609BC0A2-9666-4E74-AD44-0AC04C220CB3}">
      <dgm:prSet/>
      <dgm:spPr/>
      <dgm:t>
        <a:bodyPr/>
        <a:lstStyle/>
        <a:p>
          <a:endParaRPr lang="en-US"/>
        </a:p>
      </dgm:t>
    </dgm:pt>
    <dgm:pt modelId="{3E9AC03C-2076-4F44-B847-70588F20E5DC}" type="sibTrans" cxnId="{609BC0A2-9666-4E74-AD44-0AC04C220CB3}">
      <dgm:prSet/>
      <dgm:spPr/>
      <dgm:t>
        <a:bodyPr/>
        <a:lstStyle/>
        <a:p>
          <a:endParaRPr lang="en-US"/>
        </a:p>
      </dgm:t>
    </dgm:pt>
    <dgm:pt modelId="{F86731D2-F96F-47FF-A365-D08A93CAC9D5}" type="pres">
      <dgm:prSet presAssocID="{C5B49FA7-4200-464D-B21D-03D06C0C5DB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3C3CB27-E400-4F28-9AF8-ED3C395B1ED5}" type="pres">
      <dgm:prSet presAssocID="{C5B49FA7-4200-464D-B21D-03D06C0C5DB0}" presName="Name1" presStyleCnt="0"/>
      <dgm:spPr/>
    </dgm:pt>
    <dgm:pt modelId="{D8F24D81-4462-44BB-B69D-5BE4E02DA2BE}" type="pres">
      <dgm:prSet presAssocID="{C5B49FA7-4200-464D-B21D-03D06C0C5DB0}" presName="cycle" presStyleCnt="0"/>
      <dgm:spPr/>
    </dgm:pt>
    <dgm:pt modelId="{43FA59FA-6476-4B20-B8A6-F7F3D6D8D31F}" type="pres">
      <dgm:prSet presAssocID="{C5B49FA7-4200-464D-B21D-03D06C0C5DB0}" presName="srcNode" presStyleLbl="node1" presStyleIdx="0" presStyleCnt="3"/>
      <dgm:spPr/>
    </dgm:pt>
    <dgm:pt modelId="{18A34746-C2C5-4AC6-9311-F24CDF23CFE6}" type="pres">
      <dgm:prSet presAssocID="{C5B49FA7-4200-464D-B21D-03D06C0C5DB0}" presName="conn" presStyleLbl="parChTrans1D2" presStyleIdx="0" presStyleCnt="1"/>
      <dgm:spPr/>
      <dgm:t>
        <a:bodyPr/>
        <a:lstStyle/>
        <a:p>
          <a:endParaRPr lang="ru-RU"/>
        </a:p>
      </dgm:t>
    </dgm:pt>
    <dgm:pt modelId="{2F689493-C5EB-4075-9E58-E4F9D6D7E40F}" type="pres">
      <dgm:prSet presAssocID="{C5B49FA7-4200-464D-B21D-03D06C0C5DB0}" presName="extraNode" presStyleLbl="node1" presStyleIdx="0" presStyleCnt="3"/>
      <dgm:spPr/>
    </dgm:pt>
    <dgm:pt modelId="{2A43D2FF-B1A8-4957-96D8-EF5F4837BE9C}" type="pres">
      <dgm:prSet presAssocID="{C5B49FA7-4200-464D-B21D-03D06C0C5DB0}" presName="dstNode" presStyleLbl="node1" presStyleIdx="0" presStyleCnt="3"/>
      <dgm:spPr/>
    </dgm:pt>
    <dgm:pt modelId="{F6AF6835-BF0E-49A4-BE7D-AE236FC52843}" type="pres">
      <dgm:prSet presAssocID="{AA473B85-8A5E-41FC-854D-3B580E5F85C2}" presName="text_1" presStyleLbl="node1" presStyleIdx="0" presStyleCnt="3" custScaleX="95968" custScaleY="1174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F9AA5F-AC58-43D1-B26D-051ACA341B91}" type="pres">
      <dgm:prSet presAssocID="{AA473B85-8A5E-41FC-854D-3B580E5F85C2}" presName="accent_1" presStyleCnt="0"/>
      <dgm:spPr/>
    </dgm:pt>
    <dgm:pt modelId="{283C1314-EDAE-4DAD-8126-FA0A208BCC67}" type="pres">
      <dgm:prSet presAssocID="{AA473B85-8A5E-41FC-854D-3B580E5F85C2}" presName="accentRepeatNode" presStyleLbl="solidFgAcc1" presStyleIdx="0" presStyleCnt="3"/>
      <dgm:spPr/>
    </dgm:pt>
    <dgm:pt modelId="{8A30BC8C-7F19-47BC-8CFE-9FFACC48860B}" type="pres">
      <dgm:prSet presAssocID="{B14394DF-D5C5-4597-B77E-A60A964410D0}" presName="text_2" presStyleLbl="node1" presStyleIdx="1" presStyleCnt="3" custScaleX="95968" custScaleY="1174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32BC70-5892-40BA-AAB8-172BFD7269CA}" type="pres">
      <dgm:prSet presAssocID="{B14394DF-D5C5-4597-B77E-A60A964410D0}" presName="accent_2" presStyleCnt="0"/>
      <dgm:spPr/>
    </dgm:pt>
    <dgm:pt modelId="{AA2E6BB0-84BC-4F23-B81C-1C1089EAE466}" type="pres">
      <dgm:prSet presAssocID="{B14394DF-D5C5-4597-B77E-A60A964410D0}" presName="accentRepeatNode" presStyleLbl="solidFgAcc1" presStyleIdx="1" presStyleCnt="3"/>
      <dgm:spPr/>
    </dgm:pt>
    <dgm:pt modelId="{6508FA64-27D5-4D35-A611-192BE2251B2F}" type="pres">
      <dgm:prSet presAssocID="{86B690DE-F3D6-43F2-A951-CA6152373B1C}" presName="text_3" presStyleLbl="node1" presStyleIdx="2" presStyleCnt="3" custScaleX="95968" custScaleY="1174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C3790D-315A-4323-BF8F-408661E72DA6}" type="pres">
      <dgm:prSet presAssocID="{86B690DE-F3D6-43F2-A951-CA6152373B1C}" presName="accent_3" presStyleCnt="0"/>
      <dgm:spPr/>
    </dgm:pt>
    <dgm:pt modelId="{45ED40EF-29E7-490D-B514-2FE3ADA6E49D}" type="pres">
      <dgm:prSet presAssocID="{86B690DE-F3D6-43F2-A951-CA6152373B1C}" presName="accentRepeatNode" presStyleLbl="solidFgAcc1" presStyleIdx="2" presStyleCnt="3"/>
      <dgm:spPr/>
    </dgm:pt>
  </dgm:ptLst>
  <dgm:cxnLst>
    <dgm:cxn modelId="{48F1FC7E-5FB5-4290-9E39-B3A84020C1B5}" type="presOf" srcId="{C5B49FA7-4200-464D-B21D-03D06C0C5DB0}" destId="{F86731D2-F96F-47FF-A365-D08A93CAC9D5}" srcOrd="0" destOrd="0" presId="urn:microsoft.com/office/officeart/2008/layout/VerticalCurvedList"/>
    <dgm:cxn modelId="{79823665-0F40-4837-AFB9-78602E4EE7FD}" type="presOf" srcId="{EAF2A7A3-8645-4253-BD24-80A11C85C8B7}" destId="{18A34746-C2C5-4AC6-9311-F24CDF23CFE6}" srcOrd="0" destOrd="0" presId="urn:microsoft.com/office/officeart/2008/layout/VerticalCurvedList"/>
    <dgm:cxn modelId="{CB156555-ED1D-43C1-BE16-FD3A045959AC}" type="presOf" srcId="{AA473B85-8A5E-41FC-854D-3B580E5F85C2}" destId="{F6AF6835-BF0E-49A4-BE7D-AE236FC52843}" srcOrd="0" destOrd="0" presId="urn:microsoft.com/office/officeart/2008/layout/VerticalCurvedList"/>
    <dgm:cxn modelId="{609BC0A2-9666-4E74-AD44-0AC04C220CB3}" srcId="{C5B49FA7-4200-464D-B21D-03D06C0C5DB0}" destId="{86B690DE-F3D6-43F2-A951-CA6152373B1C}" srcOrd="2" destOrd="0" parTransId="{B42ECB9B-B5CD-4D28-BB48-0AD4D6536614}" sibTransId="{3E9AC03C-2076-4F44-B847-70588F20E5DC}"/>
    <dgm:cxn modelId="{B7A48579-9AC1-412F-9E20-52EDEC9F3379}" srcId="{C5B49FA7-4200-464D-B21D-03D06C0C5DB0}" destId="{AA473B85-8A5E-41FC-854D-3B580E5F85C2}" srcOrd="0" destOrd="0" parTransId="{C91E7C3F-DD5C-431A-9596-E8457ED525DC}" sibTransId="{EAF2A7A3-8645-4253-BD24-80A11C85C8B7}"/>
    <dgm:cxn modelId="{5ED7B9A5-1841-4CE6-9FE3-7341AF5F480B}" srcId="{C5B49FA7-4200-464D-B21D-03D06C0C5DB0}" destId="{B14394DF-D5C5-4597-B77E-A60A964410D0}" srcOrd="1" destOrd="0" parTransId="{C6271ACE-D274-4B71-BB42-61DEABCC7C78}" sibTransId="{3101084D-D2B1-494E-A264-740BDC60EDB0}"/>
    <dgm:cxn modelId="{B44D86E5-6C47-4287-8867-1000C16FA653}" type="presOf" srcId="{86B690DE-F3D6-43F2-A951-CA6152373B1C}" destId="{6508FA64-27D5-4D35-A611-192BE2251B2F}" srcOrd="0" destOrd="0" presId="urn:microsoft.com/office/officeart/2008/layout/VerticalCurvedList"/>
    <dgm:cxn modelId="{FDA91968-E913-4478-9228-B52798BDF3C9}" type="presOf" srcId="{B14394DF-D5C5-4597-B77E-A60A964410D0}" destId="{8A30BC8C-7F19-47BC-8CFE-9FFACC48860B}" srcOrd="0" destOrd="0" presId="urn:microsoft.com/office/officeart/2008/layout/VerticalCurvedList"/>
    <dgm:cxn modelId="{79CFC2C9-3909-4EA7-A388-B05CDDB7D793}" type="presParOf" srcId="{F86731D2-F96F-47FF-A365-D08A93CAC9D5}" destId="{63C3CB27-E400-4F28-9AF8-ED3C395B1ED5}" srcOrd="0" destOrd="0" presId="urn:microsoft.com/office/officeart/2008/layout/VerticalCurvedList"/>
    <dgm:cxn modelId="{F19BC00B-D523-4E1A-AC62-A9DBCF635A05}" type="presParOf" srcId="{63C3CB27-E400-4F28-9AF8-ED3C395B1ED5}" destId="{D8F24D81-4462-44BB-B69D-5BE4E02DA2BE}" srcOrd="0" destOrd="0" presId="urn:microsoft.com/office/officeart/2008/layout/VerticalCurvedList"/>
    <dgm:cxn modelId="{BB634FFF-E5A7-421A-A184-1AC1C287E99E}" type="presParOf" srcId="{D8F24D81-4462-44BB-B69D-5BE4E02DA2BE}" destId="{43FA59FA-6476-4B20-B8A6-F7F3D6D8D31F}" srcOrd="0" destOrd="0" presId="urn:microsoft.com/office/officeart/2008/layout/VerticalCurvedList"/>
    <dgm:cxn modelId="{BAEC3A75-CDF1-4C4A-8763-6C0F0DECF21F}" type="presParOf" srcId="{D8F24D81-4462-44BB-B69D-5BE4E02DA2BE}" destId="{18A34746-C2C5-4AC6-9311-F24CDF23CFE6}" srcOrd="1" destOrd="0" presId="urn:microsoft.com/office/officeart/2008/layout/VerticalCurvedList"/>
    <dgm:cxn modelId="{29F672D3-AF39-4305-9D40-12885163A71B}" type="presParOf" srcId="{D8F24D81-4462-44BB-B69D-5BE4E02DA2BE}" destId="{2F689493-C5EB-4075-9E58-E4F9D6D7E40F}" srcOrd="2" destOrd="0" presId="urn:microsoft.com/office/officeart/2008/layout/VerticalCurvedList"/>
    <dgm:cxn modelId="{0DC8FF9F-FF7D-4926-9878-B49BD81B56AC}" type="presParOf" srcId="{D8F24D81-4462-44BB-B69D-5BE4E02DA2BE}" destId="{2A43D2FF-B1A8-4957-96D8-EF5F4837BE9C}" srcOrd="3" destOrd="0" presId="urn:microsoft.com/office/officeart/2008/layout/VerticalCurvedList"/>
    <dgm:cxn modelId="{1ABB19F3-2F18-4223-AE37-5900BC63DB2F}" type="presParOf" srcId="{63C3CB27-E400-4F28-9AF8-ED3C395B1ED5}" destId="{F6AF6835-BF0E-49A4-BE7D-AE236FC52843}" srcOrd="1" destOrd="0" presId="urn:microsoft.com/office/officeart/2008/layout/VerticalCurvedList"/>
    <dgm:cxn modelId="{12990A67-3FDA-411E-8BE6-FCC5CDCC08F4}" type="presParOf" srcId="{63C3CB27-E400-4F28-9AF8-ED3C395B1ED5}" destId="{98F9AA5F-AC58-43D1-B26D-051ACA341B91}" srcOrd="2" destOrd="0" presId="urn:microsoft.com/office/officeart/2008/layout/VerticalCurvedList"/>
    <dgm:cxn modelId="{1F98DEAE-8C16-4E7C-8E5B-71BED8135255}" type="presParOf" srcId="{98F9AA5F-AC58-43D1-B26D-051ACA341B91}" destId="{283C1314-EDAE-4DAD-8126-FA0A208BCC67}" srcOrd="0" destOrd="0" presId="urn:microsoft.com/office/officeart/2008/layout/VerticalCurvedList"/>
    <dgm:cxn modelId="{0D592E94-EC39-40AA-AA92-8AD8DD42278C}" type="presParOf" srcId="{63C3CB27-E400-4F28-9AF8-ED3C395B1ED5}" destId="{8A30BC8C-7F19-47BC-8CFE-9FFACC48860B}" srcOrd="3" destOrd="0" presId="urn:microsoft.com/office/officeart/2008/layout/VerticalCurvedList"/>
    <dgm:cxn modelId="{409D3313-C775-46A9-BAFC-A03DD927112A}" type="presParOf" srcId="{63C3CB27-E400-4F28-9AF8-ED3C395B1ED5}" destId="{DB32BC70-5892-40BA-AAB8-172BFD7269CA}" srcOrd="4" destOrd="0" presId="urn:microsoft.com/office/officeart/2008/layout/VerticalCurvedList"/>
    <dgm:cxn modelId="{117E47E3-9E51-4B0A-BB64-3B27937109F0}" type="presParOf" srcId="{DB32BC70-5892-40BA-AAB8-172BFD7269CA}" destId="{AA2E6BB0-84BC-4F23-B81C-1C1089EAE466}" srcOrd="0" destOrd="0" presId="urn:microsoft.com/office/officeart/2008/layout/VerticalCurvedList"/>
    <dgm:cxn modelId="{66655CC0-9CFA-4A7F-B88A-8655BD62300C}" type="presParOf" srcId="{63C3CB27-E400-4F28-9AF8-ED3C395B1ED5}" destId="{6508FA64-27D5-4D35-A611-192BE2251B2F}" srcOrd="5" destOrd="0" presId="urn:microsoft.com/office/officeart/2008/layout/VerticalCurvedList"/>
    <dgm:cxn modelId="{6FBB2C97-8021-4713-8C08-296226A18203}" type="presParOf" srcId="{63C3CB27-E400-4F28-9AF8-ED3C395B1ED5}" destId="{ADC3790D-315A-4323-BF8F-408661E72DA6}" srcOrd="6" destOrd="0" presId="urn:microsoft.com/office/officeart/2008/layout/VerticalCurvedList"/>
    <dgm:cxn modelId="{67811DCF-2CA3-4963-A990-CF96C8C79156}" type="presParOf" srcId="{ADC3790D-315A-4323-BF8F-408661E72DA6}" destId="{45ED40EF-29E7-490D-B514-2FE3ADA6E49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A47317-3F00-4658-A0F5-EACF7ACD1FC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AFC839-258F-494C-90C1-ABD6DBD46780}">
      <dgm:prSet phldrT="[Text]"/>
      <dgm:spPr/>
      <dgm:t>
        <a:bodyPr/>
        <a:lstStyle/>
        <a:p>
          <a:r>
            <a:rPr lang="ru-RU" dirty="0" smtClean="0"/>
            <a:t>Различные техники очистки дыхательных путей</a:t>
          </a:r>
          <a:endParaRPr lang="en-US" dirty="0"/>
        </a:p>
      </dgm:t>
    </dgm:pt>
    <dgm:pt modelId="{A7D99888-3A44-4785-9393-BFC002ACEE7D}" type="parTrans" cxnId="{6FC94484-BCA1-4375-9837-5127F782E4F3}">
      <dgm:prSet/>
      <dgm:spPr/>
      <dgm:t>
        <a:bodyPr/>
        <a:lstStyle/>
        <a:p>
          <a:endParaRPr lang="en-US"/>
        </a:p>
      </dgm:t>
    </dgm:pt>
    <dgm:pt modelId="{E20C247A-471D-4538-A26F-7F54B4A2FE90}" type="sibTrans" cxnId="{6FC94484-BCA1-4375-9837-5127F782E4F3}">
      <dgm:prSet/>
      <dgm:spPr/>
      <dgm:t>
        <a:bodyPr/>
        <a:lstStyle/>
        <a:p>
          <a:endParaRPr lang="en-US"/>
        </a:p>
      </dgm:t>
    </dgm:pt>
    <dgm:pt modelId="{57DBF10B-FEF7-43BD-8E45-B2770EA2FE32}">
      <dgm:prSet phldrT="[Text]"/>
      <dgm:spPr/>
      <dgm:t>
        <a:bodyPr/>
        <a:lstStyle/>
        <a:p>
          <a:r>
            <a:rPr lang="ru-RU" sz="1800" dirty="0" smtClean="0"/>
            <a:t>Перкуссия и постуральный дренаж или физиотерапия грудной клетки</a:t>
          </a:r>
          <a:endParaRPr lang="en-US" dirty="0"/>
        </a:p>
      </dgm:t>
    </dgm:pt>
    <dgm:pt modelId="{B14CA290-A5E4-41B2-A6FE-8446392861E1}" type="parTrans" cxnId="{AF82D6DA-E255-466F-96E2-5723C3C060CE}">
      <dgm:prSet/>
      <dgm:spPr/>
      <dgm:t>
        <a:bodyPr/>
        <a:lstStyle/>
        <a:p>
          <a:endParaRPr lang="en-US"/>
        </a:p>
      </dgm:t>
    </dgm:pt>
    <dgm:pt modelId="{8DF48CCB-231D-4E02-B337-CDF0DE6B9826}" type="sibTrans" cxnId="{AF82D6DA-E255-466F-96E2-5723C3C060CE}">
      <dgm:prSet/>
      <dgm:spPr/>
      <dgm:t>
        <a:bodyPr/>
        <a:lstStyle/>
        <a:p>
          <a:endParaRPr lang="en-US"/>
        </a:p>
      </dgm:t>
    </dgm:pt>
    <dgm:pt modelId="{6C5622E5-6676-4910-9581-F26F4BBBC8C6}">
      <dgm:prSet phldrT="[Text]"/>
      <dgm:spPr/>
      <dgm:t>
        <a:bodyPr/>
        <a:lstStyle/>
        <a:p>
          <a:r>
            <a:rPr lang="ru-RU" sz="1800" dirty="0" smtClean="0"/>
            <a:t>Положительное экспираторное давление</a:t>
          </a:r>
        </a:p>
      </dgm:t>
    </dgm:pt>
    <dgm:pt modelId="{5C128AC4-E1A6-46FA-B375-5D7F3A6DF81C}" type="parTrans" cxnId="{E02188E4-9BF3-4DB1-A57F-A1421017D9CC}">
      <dgm:prSet/>
      <dgm:spPr/>
      <dgm:t>
        <a:bodyPr/>
        <a:lstStyle/>
        <a:p>
          <a:endParaRPr lang="en-US"/>
        </a:p>
      </dgm:t>
    </dgm:pt>
    <dgm:pt modelId="{9CE68947-6159-4FA7-AE8D-236364D14105}" type="sibTrans" cxnId="{E02188E4-9BF3-4DB1-A57F-A1421017D9CC}">
      <dgm:prSet/>
      <dgm:spPr/>
      <dgm:t>
        <a:bodyPr/>
        <a:lstStyle/>
        <a:p>
          <a:endParaRPr lang="en-US"/>
        </a:p>
      </dgm:t>
    </dgm:pt>
    <dgm:pt modelId="{F7DE5DA6-FF9D-4E8E-8105-D863EDE015AC}">
      <dgm:prSet phldrT="[Text]"/>
      <dgm:spPr/>
      <dgm:t>
        <a:bodyPr/>
        <a:lstStyle/>
        <a:p>
          <a:r>
            <a:rPr lang="ru-RU" dirty="0" smtClean="0"/>
            <a:t>Техника активного дыхательного цикла</a:t>
          </a:r>
          <a:endParaRPr lang="en-US" dirty="0"/>
        </a:p>
      </dgm:t>
    </dgm:pt>
    <dgm:pt modelId="{1D497474-4CA8-4CA0-B764-7B44058E8117}" type="parTrans" cxnId="{20CF55A9-C50E-40A3-839B-2AAB63235530}">
      <dgm:prSet/>
      <dgm:spPr/>
      <dgm:t>
        <a:bodyPr/>
        <a:lstStyle/>
        <a:p>
          <a:endParaRPr lang="en-US"/>
        </a:p>
      </dgm:t>
    </dgm:pt>
    <dgm:pt modelId="{359A5B84-26AC-486C-B43F-28510B4931D8}" type="sibTrans" cxnId="{20CF55A9-C50E-40A3-839B-2AAB63235530}">
      <dgm:prSet/>
      <dgm:spPr/>
      <dgm:t>
        <a:bodyPr/>
        <a:lstStyle/>
        <a:p>
          <a:endParaRPr lang="en-US"/>
        </a:p>
      </dgm:t>
    </dgm:pt>
    <dgm:pt modelId="{4B66FF8B-1DFF-49E7-A8DD-64992575AB4E}">
      <dgm:prSet phldrT="[Text]"/>
      <dgm:spPr/>
      <dgm:t>
        <a:bodyPr/>
        <a:lstStyle/>
        <a:p>
          <a:r>
            <a:rPr lang="ru-RU" sz="1800" dirty="0" smtClean="0"/>
            <a:t>Высоко-частотная</a:t>
          </a:r>
        </a:p>
        <a:p>
          <a:r>
            <a:rPr lang="ru-RU" sz="1800" dirty="0" smtClean="0"/>
            <a:t>компрессия грудной клетки</a:t>
          </a:r>
        </a:p>
      </dgm:t>
    </dgm:pt>
    <dgm:pt modelId="{D526F07C-D0AD-4F31-8DFC-8ADA980DB7E8}" type="parTrans" cxnId="{EAB9A5C8-6BE8-40AA-8708-6520215F5D34}">
      <dgm:prSet/>
      <dgm:spPr/>
      <dgm:t>
        <a:bodyPr/>
        <a:lstStyle/>
        <a:p>
          <a:endParaRPr lang="en-US"/>
        </a:p>
      </dgm:t>
    </dgm:pt>
    <dgm:pt modelId="{8DAE7C0A-A504-4A42-A793-5867A8B3AC98}" type="sibTrans" cxnId="{EAB9A5C8-6BE8-40AA-8708-6520215F5D34}">
      <dgm:prSet/>
      <dgm:spPr/>
      <dgm:t>
        <a:bodyPr/>
        <a:lstStyle/>
        <a:p>
          <a:endParaRPr lang="en-US"/>
        </a:p>
      </dgm:t>
    </dgm:pt>
    <dgm:pt modelId="{41EFB548-C00E-4D7B-BE6F-5A95337B3AE7}">
      <dgm:prSet phldrT="[Text]"/>
      <dgm:spPr/>
      <dgm:t>
        <a:bodyPr/>
        <a:lstStyle/>
        <a:p>
          <a:r>
            <a:rPr lang="ru-RU" dirty="0" smtClean="0"/>
            <a:t>Аутогенный дренаж</a:t>
          </a:r>
          <a:endParaRPr lang="en-US" dirty="0"/>
        </a:p>
      </dgm:t>
    </dgm:pt>
    <dgm:pt modelId="{D1305638-5465-4621-ABAA-136EEBDD4C2D}" type="parTrans" cxnId="{3BD198F1-1E74-4EA4-AFEF-812D97C8243B}">
      <dgm:prSet/>
      <dgm:spPr/>
      <dgm:t>
        <a:bodyPr/>
        <a:lstStyle/>
        <a:p>
          <a:endParaRPr lang="en-US"/>
        </a:p>
      </dgm:t>
    </dgm:pt>
    <dgm:pt modelId="{D95A8513-7E57-42DF-96D6-86172539ED39}" type="sibTrans" cxnId="{3BD198F1-1E74-4EA4-AFEF-812D97C8243B}">
      <dgm:prSet/>
      <dgm:spPr/>
      <dgm:t>
        <a:bodyPr/>
        <a:lstStyle/>
        <a:p>
          <a:endParaRPr lang="en-US"/>
        </a:p>
      </dgm:t>
    </dgm:pt>
    <dgm:pt modelId="{3B5C5059-8095-451E-AF32-D5ACD4F4998F}">
      <dgm:prSet phldrT="[Text]"/>
      <dgm:spPr/>
      <dgm:t>
        <a:bodyPr/>
        <a:lstStyle/>
        <a:p>
          <a:r>
            <a:rPr lang="ru-RU" dirty="0" smtClean="0"/>
            <a:t>Положительное колебательное давление на выдохе</a:t>
          </a:r>
          <a:endParaRPr lang="en-US" dirty="0"/>
        </a:p>
      </dgm:t>
    </dgm:pt>
    <dgm:pt modelId="{BAD036AB-795D-4C1D-B7A3-16707A1CD368}" type="parTrans" cxnId="{5212A11E-694C-433C-B435-6A84C71EB4FB}">
      <dgm:prSet/>
      <dgm:spPr/>
      <dgm:t>
        <a:bodyPr/>
        <a:lstStyle/>
        <a:p>
          <a:endParaRPr lang="en-US"/>
        </a:p>
      </dgm:t>
    </dgm:pt>
    <dgm:pt modelId="{93AC1096-109A-4663-8459-E8FAC4E1BC7D}" type="sibTrans" cxnId="{5212A11E-694C-433C-B435-6A84C71EB4FB}">
      <dgm:prSet/>
      <dgm:spPr/>
      <dgm:t>
        <a:bodyPr/>
        <a:lstStyle/>
        <a:p>
          <a:endParaRPr lang="en-US"/>
        </a:p>
      </dgm:t>
    </dgm:pt>
    <dgm:pt modelId="{BE61333D-02F0-4DD8-909E-4A06B5FB8EEA}" type="pres">
      <dgm:prSet presAssocID="{4FA47317-3F00-4658-A0F5-EACF7ACD1FC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310DB1-9432-4267-97A5-32105168BE2C}" type="pres">
      <dgm:prSet presAssocID="{5CAFC839-258F-494C-90C1-ABD6DBD46780}" presName="centerShape" presStyleLbl="node0" presStyleIdx="0" presStyleCnt="1"/>
      <dgm:spPr/>
      <dgm:t>
        <a:bodyPr/>
        <a:lstStyle/>
        <a:p>
          <a:endParaRPr lang="en-US"/>
        </a:p>
      </dgm:t>
    </dgm:pt>
    <dgm:pt modelId="{E6E4139E-5A46-4751-B048-17C4D7D2F8A5}" type="pres">
      <dgm:prSet presAssocID="{B14CA290-A5E4-41B2-A6FE-8446392861E1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1CCC2723-F2F1-41AF-9304-76B2FCAA3E16}" type="pres">
      <dgm:prSet presAssocID="{57DBF10B-FEF7-43BD-8E45-B2770EA2FE32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C7ABB4-B85B-468B-94E9-20C2D3168181}" type="pres">
      <dgm:prSet presAssocID="{5C128AC4-E1A6-46FA-B375-5D7F3A6DF81C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1BFC83E3-A775-493B-B7E5-3C8709FF9DCD}" type="pres">
      <dgm:prSet presAssocID="{6C5622E5-6676-4910-9581-F26F4BBBC8C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29F546-97FB-4CE8-959C-7DD42B85DA61}" type="pres">
      <dgm:prSet presAssocID="{1D497474-4CA8-4CA0-B764-7B44058E8117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F423C8B6-0FA1-4299-8902-DBBED5E3598D}" type="pres">
      <dgm:prSet presAssocID="{F7DE5DA6-FF9D-4E8E-8105-D863EDE015AC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0DE9D-9A3C-46AF-B943-280038DA7651}" type="pres">
      <dgm:prSet presAssocID="{D1305638-5465-4621-ABAA-136EEBDD4C2D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318E1F32-56F9-459D-A7A5-FC0230126CAC}" type="pres">
      <dgm:prSet presAssocID="{41EFB548-C00E-4D7B-BE6F-5A95337B3AE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C6250-0244-4519-9538-EF72672D9040}" type="pres">
      <dgm:prSet presAssocID="{BAD036AB-795D-4C1D-B7A3-16707A1CD368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D4974660-083B-42EF-99C0-E97BFE107C9F}" type="pres">
      <dgm:prSet presAssocID="{3B5C5059-8095-451E-AF32-D5ACD4F4998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93C02-3CD9-4301-A42D-801ACC381FA9}" type="pres">
      <dgm:prSet presAssocID="{D526F07C-D0AD-4F31-8DFC-8ADA980DB7E8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FF2B3F4D-603E-49CE-85E7-FF53712D97EC}" type="pres">
      <dgm:prSet presAssocID="{4B66FF8B-1DFF-49E7-A8DD-64992575AB4E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6B2C06-CAF7-4D07-984D-587B29A59B35}" type="presOf" srcId="{D1305638-5465-4621-ABAA-136EEBDD4C2D}" destId="{BF20DE9D-9A3C-46AF-B943-280038DA7651}" srcOrd="0" destOrd="0" presId="urn:microsoft.com/office/officeart/2005/8/layout/radial4"/>
    <dgm:cxn modelId="{46007AF7-55F1-466C-A901-81D9AEFED54F}" type="presOf" srcId="{41EFB548-C00E-4D7B-BE6F-5A95337B3AE7}" destId="{318E1F32-56F9-459D-A7A5-FC0230126CAC}" srcOrd="0" destOrd="0" presId="urn:microsoft.com/office/officeart/2005/8/layout/radial4"/>
    <dgm:cxn modelId="{20684D31-FA9C-4652-A705-54D307429829}" type="presOf" srcId="{6C5622E5-6676-4910-9581-F26F4BBBC8C6}" destId="{1BFC83E3-A775-493B-B7E5-3C8709FF9DCD}" srcOrd="0" destOrd="0" presId="urn:microsoft.com/office/officeart/2005/8/layout/radial4"/>
    <dgm:cxn modelId="{4734FB63-3A0B-4F73-9E57-D9514D9C4DBE}" type="presOf" srcId="{4FA47317-3F00-4658-A0F5-EACF7ACD1FC3}" destId="{BE61333D-02F0-4DD8-909E-4A06B5FB8EEA}" srcOrd="0" destOrd="0" presId="urn:microsoft.com/office/officeart/2005/8/layout/radial4"/>
    <dgm:cxn modelId="{3CBB296E-10D6-4985-A134-67A0596AF490}" type="presOf" srcId="{57DBF10B-FEF7-43BD-8E45-B2770EA2FE32}" destId="{1CCC2723-F2F1-41AF-9304-76B2FCAA3E16}" srcOrd="0" destOrd="0" presId="urn:microsoft.com/office/officeart/2005/8/layout/radial4"/>
    <dgm:cxn modelId="{20CF55A9-C50E-40A3-839B-2AAB63235530}" srcId="{5CAFC839-258F-494C-90C1-ABD6DBD46780}" destId="{F7DE5DA6-FF9D-4E8E-8105-D863EDE015AC}" srcOrd="2" destOrd="0" parTransId="{1D497474-4CA8-4CA0-B764-7B44058E8117}" sibTransId="{359A5B84-26AC-486C-B43F-28510B4931D8}"/>
    <dgm:cxn modelId="{D06061D8-5C98-445D-B339-F78EAEEDA585}" type="presOf" srcId="{D526F07C-D0AD-4F31-8DFC-8ADA980DB7E8}" destId="{98293C02-3CD9-4301-A42D-801ACC381FA9}" srcOrd="0" destOrd="0" presId="urn:microsoft.com/office/officeart/2005/8/layout/radial4"/>
    <dgm:cxn modelId="{6FC94484-BCA1-4375-9837-5127F782E4F3}" srcId="{4FA47317-3F00-4658-A0F5-EACF7ACD1FC3}" destId="{5CAFC839-258F-494C-90C1-ABD6DBD46780}" srcOrd="0" destOrd="0" parTransId="{A7D99888-3A44-4785-9393-BFC002ACEE7D}" sibTransId="{E20C247A-471D-4538-A26F-7F54B4A2FE90}"/>
    <dgm:cxn modelId="{6FE7600F-B15B-47E3-B051-C80F7B178BE5}" type="presOf" srcId="{5CAFC839-258F-494C-90C1-ABD6DBD46780}" destId="{54310DB1-9432-4267-97A5-32105168BE2C}" srcOrd="0" destOrd="0" presId="urn:microsoft.com/office/officeart/2005/8/layout/radial4"/>
    <dgm:cxn modelId="{E02188E4-9BF3-4DB1-A57F-A1421017D9CC}" srcId="{5CAFC839-258F-494C-90C1-ABD6DBD46780}" destId="{6C5622E5-6676-4910-9581-F26F4BBBC8C6}" srcOrd="1" destOrd="0" parTransId="{5C128AC4-E1A6-46FA-B375-5D7F3A6DF81C}" sibTransId="{9CE68947-6159-4FA7-AE8D-236364D14105}"/>
    <dgm:cxn modelId="{EAB9A5C8-6BE8-40AA-8708-6520215F5D34}" srcId="{5CAFC839-258F-494C-90C1-ABD6DBD46780}" destId="{4B66FF8B-1DFF-49E7-A8DD-64992575AB4E}" srcOrd="5" destOrd="0" parTransId="{D526F07C-D0AD-4F31-8DFC-8ADA980DB7E8}" sibTransId="{8DAE7C0A-A504-4A42-A793-5867A8B3AC98}"/>
    <dgm:cxn modelId="{C8A3D3E6-C25E-4563-A22C-9918C06BF2F9}" type="presOf" srcId="{B14CA290-A5E4-41B2-A6FE-8446392861E1}" destId="{E6E4139E-5A46-4751-B048-17C4D7D2F8A5}" srcOrd="0" destOrd="0" presId="urn:microsoft.com/office/officeart/2005/8/layout/radial4"/>
    <dgm:cxn modelId="{DCE4049B-776E-4348-ABAD-82F1D903C1ED}" type="presOf" srcId="{BAD036AB-795D-4C1D-B7A3-16707A1CD368}" destId="{00AC6250-0244-4519-9538-EF72672D9040}" srcOrd="0" destOrd="0" presId="urn:microsoft.com/office/officeart/2005/8/layout/radial4"/>
    <dgm:cxn modelId="{3BD198F1-1E74-4EA4-AFEF-812D97C8243B}" srcId="{5CAFC839-258F-494C-90C1-ABD6DBD46780}" destId="{41EFB548-C00E-4D7B-BE6F-5A95337B3AE7}" srcOrd="3" destOrd="0" parTransId="{D1305638-5465-4621-ABAA-136EEBDD4C2D}" sibTransId="{D95A8513-7E57-42DF-96D6-86172539ED39}"/>
    <dgm:cxn modelId="{A1F1D6F3-48F9-44CA-9459-0BC0F56D5AA4}" type="presOf" srcId="{F7DE5DA6-FF9D-4E8E-8105-D863EDE015AC}" destId="{F423C8B6-0FA1-4299-8902-DBBED5E3598D}" srcOrd="0" destOrd="0" presId="urn:microsoft.com/office/officeart/2005/8/layout/radial4"/>
    <dgm:cxn modelId="{E084FE8D-E6B8-4463-9B84-AE00CCA86844}" type="presOf" srcId="{3B5C5059-8095-451E-AF32-D5ACD4F4998F}" destId="{D4974660-083B-42EF-99C0-E97BFE107C9F}" srcOrd="0" destOrd="0" presId="urn:microsoft.com/office/officeart/2005/8/layout/radial4"/>
    <dgm:cxn modelId="{AF82D6DA-E255-466F-96E2-5723C3C060CE}" srcId="{5CAFC839-258F-494C-90C1-ABD6DBD46780}" destId="{57DBF10B-FEF7-43BD-8E45-B2770EA2FE32}" srcOrd="0" destOrd="0" parTransId="{B14CA290-A5E4-41B2-A6FE-8446392861E1}" sibTransId="{8DF48CCB-231D-4E02-B337-CDF0DE6B9826}"/>
    <dgm:cxn modelId="{5212A11E-694C-433C-B435-6A84C71EB4FB}" srcId="{5CAFC839-258F-494C-90C1-ABD6DBD46780}" destId="{3B5C5059-8095-451E-AF32-D5ACD4F4998F}" srcOrd="4" destOrd="0" parTransId="{BAD036AB-795D-4C1D-B7A3-16707A1CD368}" sibTransId="{93AC1096-109A-4663-8459-E8FAC4E1BC7D}"/>
    <dgm:cxn modelId="{2AF96D95-F7E0-4A61-B415-3B27C52FF113}" type="presOf" srcId="{5C128AC4-E1A6-46FA-B375-5D7F3A6DF81C}" destId="{A8C7ABB4-B85B-468B-94E9-20C2D3168181}" srcOrd="0" destOrd="0" presId="urn:microsoft.com/office/officeart/2005/8/layout/radial4"/>
    <dgm:cxn modelId="{07E4625B-2B14-4741-8512-4572AE8AA3AA}" type="presOf" srcId="{1D497474-4CA8-4CA0-B764-7B44058E8117}" destId="{1B29F546-97FB-4CE8-959C-7DD42B85DA61}" srcOrd="0" destOrd="0" presId="urn:microsoft.com/office/officeart/2005/8/layout/radial4"/>
    <dgm:cxn modelId="{764FFB7B-6F5A-43A4-AB9F-5D426A97A08B}" type="presOf" srcId="{4B66FF8B-1DFF-49E7-A8DD-64992575AB4E}" destId="{FF2B3F4D-603E-49CE-85E7-FF53712D97EC}" srcOrd="0" destOrd="0" presId="urn:microsoft.com/office/officeart/2005/8/layout/radial4"/>
    <dgm:cxn modelId="{B3573A51-D924-453B-B3CA-CEBD726378B2}" type="presParOf" srcId="{BE61333D-02F0-4DD8-909E-4A06B5FB8EEA}" destId="{54310DB1-9432-4267-97A5-32105168BE2C}" srcOrd="0" destOrd="0" presId="urn:microsoft.com/office/officeart/2005/8/layout/radial4"/>
    <dgm:cxn modelId="{0DB1E7E8-5171-4302-ADFD-01EA8EF03C2D}" type="presParOf" srcId="{BE61333D-02F0-4DD8-909E-4A06B5FB8EEA}" destId="{E6E4139E-5A46-4751-B048-17C4D7D2F8A5}" srcOrd="1" destOrd="0" presId="urn:microsoft.com/office/officeart/2005/8/layout/radial4"/>
    <dgm:cxn modelId="{CD094F02-09AE-49CD-94B3-A67B8665C9BB}" type="presParOf" srcId="{BE61333D-02F0-4DD8-909E-4A06B5FB8EEA}" destId="{1CCC2723-F2F1-41AF-9304-76B2FCAA3E16}" srcOrd="2" destOrd="0" presId="urn:microsoft.com/office/officeart/2005/8/layout/radial4"/>
    <dgm:cxn modelId="{4A7F6B4B-D093-4102-96B8-DBDE60FCA568}" type="presParOf" srcId="{BE61333D-02F0-4DD8-909E-4A06B5FB8EEA}" destId="{A8C7ABB4-B85B-468B-94E9-20C2D3168181}" srcOrd="3" destOrd="0" presId="urn:microsoft.com/office/officeart/2005/8/layout/radial4"/>
    <dgm:cxn modelId="{9196FB56-40A1-4767-9DAA-AB7D73D12FDC}" type="presParOf" srcId="{BE61333D-02F0-4DD8-909E-4A06B5FB8EEA}" destId="{1BFC83E3-A775-493B-B7E5-3C8709FF9DCD}" srcOrd="4" destOrd="0" presId="urn:microsoft.com/office/officeart/2005/8/layout/radial4"/>
    <dgm:cxn modelId="{843DF010-8EBD-4D8B-A8BC-DB650EBBDF3F}" type="presParOf" srcId="{BE61333D-02F0-4DD8-909E-4A06B5FB8EEA}" destId="{1B29F546-97FB-4CE8-959C-7DD42B85DA61}" srcOrd="5" destOrd="0" presId="urn:microsoft.com/office/officeart/2005/8/layout/radial4"/>
    <dgm:cxn modelId="{FD0565D2-B6E8-4147-B181-2A422CFA9D99}" type="presParOf" srcId="{BE61333D-02F0-4DD8-909E-4A06B5FB8EEA}" destId="{F423C8B6-0FA1-4299-8902-DBBED5E3598D}" srcOrd="6" destOrd="0" presId="urn:microsoft.com/office/officeart/2005/8/layout/radial4"/>
    <dgm:cxn modelId="{90CF2D6E-E951-46D9-9B84-3395D3834CD8}" type="presParOf" srcId="{BE61333D-02F0-4DD8-909E-4A06B5FB8EEA}" destId="{BF20DE9D-9A3C-46AF-B943-280038DA7651}" srcOrd="7" destOrd="0" presId="urn:microsoft.com/office/officeart/2005/8/layout/radial4"/>
    <dgm:cxn modelId="{B626A965-3103-49D5-BEED-BB585D894998}" type="presParOf" srcId="{BE61333D-02F0-4DD8-909E-4A06B5FB8EEA}" destId="{318E1F32-56F9-459D-A7A5-FC0230126CAC}" srcOrd="8" destOrd="0" presId="urn:microsoft.com/office/officeart/2005/8/layout/radial4"/>
    <dgm:cxn modelId="{35A48B66-495B-4282-A8C4-CC7B3BBDEEFB}" type="presParOf" srcId="{BE61333D-02F0-4DD8-909E-4A06B5FB8EEA}" destId="{00AC6250-0244-4519-9538-EF72672D9040}" srcOrd="9" destOrd="0" presId="urn:microsoft.com/office/officeart/2005/8/layout/radial4"/>
    <dgm:cxn modelId="{17B844CD-C37E-43CD-B170-DC35CDC05746}" type="presParOf" srcId="{BE61333D-02F0-4DD8-909E-4A06B5FB8EEA}" destId="{D4974660-083B-42EF-99C0-E97BFE107C9F}" srcOrd="10" destOrd="0" presId="urn:microsoft.com/office/officeart/2005/8/layout/radial4"/>
    <dgm:cxn modelId="{74EFB068-BC07-4801-A151-DD6646339BE4}" type="presParOf" srcId="{BE61333D-02F0-4DD8-909E-4A06B5FB8EEA}" destId="{98293C02-3CD9-4301-A42D-801ACC381FA9}" srcOrd="11" destOrd="0" presId="urn:microsoft.com/office/officeart/2005/8/layout/radial4"/>
    <dgm:cxn modelId="{487D92D2-AA33-4502-8E29-A8CE3484E539}" type="presParOf" srcId="{BE61333D-02F0-4DD8-909E-4A06B5FB8EEA}" destId="{FF2B3F4D-603E-49CE-85E7-FF53712D97EC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31425B-A630-47F0-BB48-75B79D632737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A50D2BC-F762-4391-A778-B7D94EE9B0F8}">
      <dgm:prSet phldrT="[Text]" custT="1"/>
      <dgm:spPr/>
      <dgm:t>
        <a:bodyPr/>
        <a:lstStyle/>
        <a:p>
          <a:r>
            <a:rPr lang="ru-RU" sz="1200" dirty="0" smtClean="0"/>
            <a:t>Обструкция слизью</a:t>
          </a:r>
          <a:endParaRPr lang="en-US" sz="1200" dirty="0"/>
        </a:p>
      </dgm:t>
    </dgm:pt>
    <dgm:pt modelId="{13EA5D5C-BC2B-4921-BD81-0CFD2C95114C}" type="parTrans" cxnId="{FFF04F51-8985-48E8-B32B-441A74855E89}">
      <dgm:prSet/>
      <dgm:spPr/>
      <dgm:t>
        <a:bodyPr/>
        <a:lstStyle/>
        <a:p>
          <a:endParaRPr lang="en-US"/>
        </a:p>
      </dgm:t>
    </dgm:pt>
    <dgm:pt modelId="{69EE768F-9140-4E92-8A0E-B0B60A8FDA2C}" type="sibTrans" cxnId="{FFF04F51-8985-48E8-B32B-441A74855E89}">
      <dgm:prSet/>
      <dgm:spPr/>
      <dgm:t>
        <a:bodyPr/>
        <a:lstStyle/>
        <a:p>
          <a:endParaRPr lang="en-US"/>
        </a:p>
      </dgm:t>
    </dgm:pt>
    <dgm:pt modelId="{C183542F-97AD-4BD5-8DC5-8D24CE53A777}">
      <dgm:prSet phldrT="[Text]" custT="1"/>
      <dgm:spPr/>
      <dgm:t>
        <a:bodyPr/>
        <a:lstStyle/>
        <a:p>
          <a:r>
            <a:rPr lang="ru-RU" sz="1200" dirty="0" smtClean="0"/>
            <a:t>Воспаление</a:t>
          </a:r>
          <a:endParaRPr lang="en-US" sz="1200" dirty="0"/>
        </a:p>
      </dgm:t>
    </dgm:pt>
    <dgm:pt modelId="{7B4101C4-0AC7-451E-9C65-2B5C2CD6F52B}" type="parTrans" cxnId="{D8CCA2B5-36C8-4381-A317-D09F4EF93BBD}">
      <dgm:prSet/>
      <dgm:spPr/>
      <dgm:t>
        <a:bodyPr/>
        <a:lstStyle/>
        <a:p>
          <a:endParaRPr lang="en-US"/>
        </a:p>
      </dgm:t>
    </dgm:pt>
    <dgm:pt modelId="{176D1FDE-7B38-43DF-9AC3-D1AFA7BFE78B}" type="sibTrans" cxnId="{D8CCA2B5-36C8-4381-A317-D09F4EF93BBD}">
      <dgm:prSet/>
      <dgm:spPr/>
      <dgm:t>
        <a:bodyPr/>
        <a:lstStyle/>
        <a:p>
          <a:endParaRPr lang="en-US"/>
        </a:p>
      </dgm:t>
    </dgm:pt>
    <dgm:pt modelId="{178F223E-1682-4C65-8373-D3EC1718614D}">
      <dgm:prSet phldrT="[Text]" custT="1"/>
      <dgm:spPr/>
      <dgm:t>
        <a:bodyPr/>
        <a:lstStyle/>
        <a:p>
          <a:r>
            <a:rPr lang="ru-RU" sz="1200" dirty="0" smtClean="0"/>
            <a:t>Инфекция</a:t>
          </a:r>
          <a:endParaRPr lang="en-US" sz="1200" dirty="0"/>
        </a:p>
      </dgm:t>
    </dgm:pt>
    <dgm:pt modelId="{20BF6B57-87F6-420D-9F55-F351AC5DB374}" type="parTrans" cxnId="{BA85F0A6-794B-4544-AE84-F6C582753847}">
      <dgm:prSet/>
      <dgm:spPr/>
      <dgm:t>
        <a:bodyPr/>
        <a:lstStyle/>
        <a:p>
          <a:endParaRPr lang="en-US"/>
        </a:p>
      </dgm:t>
    </dgm:pt>
    <dgm:pt modelId="{F73E1F93-9252-434E-BFE4-FC0923445DC5}" type="sibTrans" cxnId="{BA85F0A6-794B-4544-AE84-F6C582753847}">
      <dgm:prSet/>
      <dgm:spPr/>
      <dgm:t>
        <a:bodyPr/>
        <a:lstStyle/>
        <a:p>
          <a:endParaRPr lang="en-US"/>
        </a:p>
      </dgm:t>
    </dgm:pt>
    <dgm:pt modelId="{D0343E67-8F12-48E9-85C2-F15DF938D15D}" type="pres">
      <dgm:prSet presAssocID="{4831425B-A630-47F0-BB48-75B79D63273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4E4477-871F-4934-AE19-AE6DD82F78BD}" type="pres">
      <dgm:prSet presAssocID="{1A50D2BC-F762-4391-A778-B7D94EE9B0F8}" presName="node" presStyleLbl="node1" presStyleIdx="0" presStyleCnt="3" custScaleX="330576" custScaleY="156975" custRadScaleRad="101705" custRadScaleInc="345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1EF273-5CB4-46DB-8FC7-3745424EA440}" type="pres">
      <dgm:prSet presAssocID="{69EE768F-9140-4E92-8A0E-B0B60A8FDA2C}" presName="sibTrans" presStyleLbl="sibTrans2D1" presStyleIdx="0" presStyleCnt="3"/>
      <dgm:spPr/>
      <dgm:t>
        <a:bodyPr/>
        <a:lstStyle/>
        <a:p>
          <a:endParaRPr lang="ru-RU"/>
        </a:p>
      </dgm:t>
    </dgm:pt>
    <dgm:pt modelId="{4F117275-292C-41C6-A387-99F955CF52D9}" type="pres">
      <dgm:prSet presAssocID="{69EE768F-9140-4E92-8A0E-B0B60A8FDA2C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8D11AC1-C979-4433-A652-186763EC524D}" type="pres">
      <dgm:prSet presAssocID="{C183542F-97AD-4BD5-8DC5-8D24CE53A777}" presName="node" presStyleLbl="node1" presStyleIdx="1" presStyleCnt="3" custScaleX="264037" custScaleY="152611" custRadScaleRad="257977" custRadScaleInc="-42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422FA5-2C4A-4C67-8E71-B3BBE9A187CC}" type="pres">
      <dgm:prSet presAssocID="{176D1FDE-7B38-43DF-9AC3-D1AFA7BFE78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B1D1BFA-E6CE-4B27-9DD4-4D49631F769B}" type="pres">
      <dgm:prSet presAssocID="{176D1FDE-7B38-43DF-9AC3-D1AFA7BFE78B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8AA58A1-BC84-4219-AED6-4B1EC17C2895}" type="pres">
      <dgm:prSet presAssocID="{178F223E-1682-4C65-8373-D3EC1718614D}" presName="node" presStyleLbl="node1" presStyleIdx="2" presStyleCnt="3" custScaleX="271529" custScaleY="165177" custRadScaleRad="178963" custRadScaleInc="427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2CBFDE-396F-4986-8926-892FEFD32D94}" type="pres">
      <dgm:prSet presAssocID="{F73E1F93-9252-434E-BFE4-FC0923445DC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3B04E918-E36A-4E7A-A164-1C276F582E5E}" type="pres">
      <dgm:prSet presAssocID="{F73E1F93-9252-434E-BFE4-FC0923445DC5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FF04F51-8985-48E8-B32B-441A74855E89}" srcId="{4831425B-A630-47F0-BB48-75B79D632737}" destId="{1A50D2BC-F762-4391-A778-B7D94EE9B0F8}" srcOrd="0" destOrd="0" parTransId="{13EA5D5C-BC2B-4921-BD81-0CFD2C95114C}" sibTransId="{69EE768F-9140-4E92-8A0E-B0B60A8FDA2C}"/>
    <dgm:cxn modelId="{A0E9DAC8-B399-4870-BADE-04EF88F43545}" type="presOf" srcId="{176D1FDE-7B38-43DF-9AC3-D1AFA7BFE78B}" destId="{28422FA5-2C4A-4C67-8E71-B3BBE9A187CC}" srcOrd="0" destOrd="0" presId="urn:microsoft.com/office/officeart/2005/8/layout/cycle7"/>
    <dgm:cxn modelId="{6CED2347-57EA-4808-828B-8C049955787D}" type="presOf" srcId="{69EE768F-9140-4E92-8A0E-B0B60A8FDA2C}" destId="{0C1EF273-5CB4-46DB-8FC7-3745424EA440}" srcOrd="0" destOrd="0" presId="urn:microsoft.com/office/officeart/2005/8/layout/cycle7"/>
    <dgm:cxn modelId="{6DFA54C2-BA0A-4150-9090-CA3F83C8BC4C}" type="presOf" srcId="{F73E1F93-9252-434E-BFE4-FC0923445DC5}" destId="{252CBFDE-396F-4986-8926-892FEFD32D94}" srcOrd="0" destOrd="0" presId="urn:microsoft.com/office/officeart/2005/8/layout/cycle7"/>
    <dgm:cxn modelId="{FD4B0354-B062-40C3-AB85-403BF78A06D6}" type="presOf" srcId="{F73E1F93-9252-434E-BFE4-FC0923445DC5}" destId="{3B04E918-E36A-4E7A-A164-1C276F582E5E}" srcOrd="1" destOrd="0" presId="urn:microsoft.com/office/officeart/2005/8/layout/cycle7"/>
    <dgm:cxn modelId="{D8CCA2B5-36C8-4381-A317-D09F4EF93BBD}" srcId="{4831425B-A630-47F0-BB48-75B79D632737}" destId="{C183542F-97AD-4BD5-8DC5-8D24CE53A777}" srcOrd="1" destOrd="0" parTransId="{7B4101C4-0AC7-451E-9C65-2B5C2CD6F52B}" sibTransId="{176D1FDE-7B38-43DF-9AC3-D1AFA7BFE78B}"/>
    <dgm:cxn modelId="{02BEB547-1402-4AC1-8B36-17DF7C24ED85}" type="presOf" srcId="{C183542F-97AD-4BD5-8DC5-8D24CE53A777}" destId="{A8D11AC1-C979-4433-A652-186763EC524D}" srcOrd="0" destOrd="0" presId="urn:microsoft.com/office/officeart/2005/8/layout/cycle7"/>
    <dgm:cxn modelId="{5E726420-7546-4D72-8B82-C1D32CE4AB00}" type="presOf" srcId="{4831425B-A630-47F0-BB48-75B79D632737}" destId="{D0343E67-8F12-48E9-85C2-F15DF938D15D}" srcOrd="0" destOrd="0" presId="urn:microsoft.com/office/officeart/2005/8/layout/cycle7"/>
    <dgm:cxn modelId="{611D1F61-DA69-4FF7-B709-FE46D2C08156}" type="presOf" srcId="{1A50D2BC-F762-4391-A778-B7D94EE9B0F8}" destId="{A74E4477-871F-4934-AE19-AE6DD82F78BD}" srcOrd="0" destOrd="0" presId="urn:microsoft.com/office/officeart/2005/8/layout/cycle7"/>
    <dgm:cxn modelId="{7A2F06BA-0688-4C3C-A8D3-16405E653E79}" type="presOf" srcId="{178F223E-1682-4C65-8373-D3EC1718614D}" destId="{F8AA58A1-BC84-4219-AED6-4B1EC17C2895}" srcOrd="0" destOrd="0" presId="urn:microsoft.com/office/officeart/2005/8/layout/cycle7"/>
    <dgm:cxn modelId="{F46538D7-F40C-43DB-9C79-CB024F2B53EA}" type="presOf" srcId="{176D1FDE-7B38-43DF-9AC3-D1AFA7BFE78B}" destId="{8B1D1BFA-E6CE-4B27-9DD4-4D49631F769B}" srcOrd="1" destOrd="0" presId="urn:microsoft.com/office/officeart/2005/8/layout/cycle7"/>
    <dgm:cxn modelId="{86CFE5F5-1A46-4771-A2E8-4FB8AEEC2E10}" type="presOf" srcId="{69EE768F-9140-4E92-8A0E-B0B60A8FDA2C}" destId="{4F117275-292C-41C6-A387-99F955CF52D9}" srcOrd="1" destOrd="0" presId="urn:microsoft.com/office/officeart/2005/8/layout/cycle7"/>
    <dgm:cxn modelId="{BA85F0A6-794B-4544-AE84-F6C582753847}" srcId="{4831425B-A630-47F0-BB48-75B79D632737}" destId="{178F223E-1682-4C65-8373-D3EC1718614D}" srcOrd="2" destOrd="0" parTransId="{20BF6B57-87F6-420D-9F55-F351AC5DB374}" sibTransId="{F73E1F93-9252-434E-BFE4-FC0923445DC5}"/>
    <dgm:cxn modelId="{284DB696-54EE-4B31-9ABE-F3353FB7C556}" type="presParOf" srcId="{D0343E67-8F12-48E9-85C2-F15DF938D15D}" destId="{A74E4477-871F-4934-AE19-AE6DD82F78BD}" srcOrd="0" destOrd="0" presId="urn:microsoft.com/office/officeart/2005/8/layout/cycle7"/>
    <dgm:cxn modelId="{ADD7FEDF-1515-4FDA-B44F-13FF593795A3}" type="presParOf" srcId="{D0343E67-8F12-48E9-85C2-F15DF938D15D}" destId="{0C1EF273-5CB4-46DB-8FC7-3745424EA440}" srcOrd="1" destOrd="0" presId="urn:microsoft.com/office/officeart/2005/8/layout/cycle7"/>
    <dgm:cxn modelId="{E49AB978-F860-4949-809B-C349A07BAE4B}" type="presParOf" srcId="{0C1EF273-5CB4-46DB-8FC7-3745424EA440}" destId="{4F117275-292C-41C6-A387-99F955CF52D9}" srcOrd="0" destOrd="0" presId="urn:microsoft.com/office/officeart/2005/8/layout/cycle7"/>
    <dgm:cxn modelId="{EE030A9B-153C-44B6-84F2-96815431EEAC}" type="presParOf" srcId="{D0343E67-8F12-48E9-85C2-F15DF938D15D}" destId="{A8D11AC1-C979-4433-A652-186763EC524D}" srcOrd="2" destOrd="0" presId="urn:microsoft.com/office/officeart/2005/8/layout/cycle7"/>
    <dgm:cxn modelId="{28EDB86A-494E-49F7-97D2-053675E40A6F}" type="presParOf" srcId="{D0343E67-8F12-48E9-85C2-F15DF938D15D}" destId="{28422FA5-2C4A-4C67-8E71-B3BBE9A187CC}" srcOrd="3" destOrd="0" presId="urn:microsoft.com/office/officeart/2005/8/layout/cycle7"/>
    <dgm:cxn modelId="{AEC62401-90F6-4DBD-A252-21563485FCF3}" type="presParOf" srcId="{28422FA5-2C4A-4C67-8E71-B3BBE9A187CC}" destId="{8B1D1BFA-E6CE-4B27-9DD4-4D49631F769B}" srcOrd="0" destOrd="0" presId="urn:microsoft.com/office/officeart/2005/8/layout/cycle7"/>
    <dgm:cxn modelId="{508ABF97-2EC3-424A-9FC8-BB9A0ED436E1}" type="presParOf" srcId="{D0343E67-8F12-48E9-85C2-F15DF938D15D}" destId="{F8AA58A1-BC84-4219-AED6-4B1EC17C2895}" srcOrd="4" destOrd="0" presId="urn:microsoft.com/office/officeart/2005/8/layout/cycle7"/>
    <dgm:cxn modelId="{4EA04448-6DFD-4543-ADEC-145117ACE59A}" type="presParOf" srcId="{D0343E67-8F12-48E9-85C2-F15DF938D15D}" destId="{252CBFDE-396F-4986-8926-892FEFD32D94}" srcOrd="5" destOrd="0" presId="urn:microsoft.com/office/officeart/2005/8/layout/cycle7"/>
    <dgm:cxn modelId="{A9AD6013-9F03-4A68-A61A-7FA5501D0FF4}" type="presParOf" srcId="{252CBFDE-396F-4986-8926-892FEFD32D94}" destId="{3B04E918-E36A-4E7A-A164-1C276F582E5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DA4E6FB-53A2-4980-ABEF-82439C3F4D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67BF58AB-F67F-4453-8D5C-7AD818A6CEFF}">
      <dgm:prSet phldrT="[Text]"/>
      <dgm:spPr/>
      <dgm:t>
        <a:bodyPr/>
        <a:lstStyle/>
        <a:p>
          <a:r>
            <a:rPr lang="ru-RU" b="1" dirty="0" smtClean="0"/>
            <a:t>2003</a:t>
          </a:r>
        </a:p>
        <a:p>
          <a:r>
            <a:rPr lang="ru-RU" dirty="0" smtClean="0"/>
            <a:t>Продолжительность жизни = 33.4</a:t>
          </a:r>
          <a:endParaRPr lang="en-US" dirty="0"/>
        </a:p>
      </dgm:t>
    </dgm:pt>
    <dgm:pt modelId="{2ECBFAAF-DABF-49AB-A4F0-2BB2142F5E3D}" type="parTrans" cxnId="{AC0C2F78-94C4-43F9-BD77-87417785E106}">
      <dgm:prSet/>
      <dgm:spPr/>
      <dgm:t>
        <a:bodyPr/>
        <a:lstStyle/>
        <a:p>
          <a:endParaRPr lang="en-US"/>
        </a:p>
      </dgm:t>
    </dgm:pt>
    <dgm:pt modelId="{E536D970-507A-499E-9931-2F699246DE76}" type="sibTrans" cxnId="{AC0C2F78-94C4-43F9-BD77-87417785E106}">
      <dgm:prSet/>
      <dgm:spPr/>
      <dgm:t>
        <a:bodyPr/>
        <a:lstStyle/>
        <a:p>
          <a:endParaRPr lang="en-US"/>
        </a:p>
      </dgm:t>
    </dgm:pt>
    <dgm:pt modelId="{E98F5E39-98F8-4E84-AAB1-306514C078B7}">
      <dgm:prSet phldrT="[Text]"/>
      <dgm:spPr/>
      <dgm:t>
        <a:bodyPr/>
        <a:lstStyle/>
        <a:p>
          <a:r>
            <a:rPr lang="ru-RU" b="1" dirty="0" smtClean="0"/>
            <a:t>2013 </a:t>
          </a:r>
        </a:p>
        <a:p>
          <a:r>
            <a:rPr lang="ru-RU" dirty="0" smtClean="0"/>
            <a:t>Продолжительность жизни = 40.7</a:t>
          </a:r>
          <a:endParaRPr lang="en-US" dirty="0"/>
        </a:p>
      </dgm:t>
    </dgm:pt>
    <dgm:pt modelId="{8EEF4307-3531-4EAE-9C11-442DD826F394}" type="parTrans" cxnId="{2C6BE11B-A661-49CA-9A9C-9955E59FEDAF}">
      <dgm:prSet/>
      <dgm:spPr/>
      <dgm:t>
        <a:bodyPr/>
        <a:lstStyle/>
        <a:p>
          <a:endParaRPr lang="en-US"/>
        </a:p>
      </dgm:t>
    </dgm:pt>
    <dgm:pt modelId="{E6D3A85B-6FC1-4EA8-BBC9-9F673DA754F6}" type="sibTrans" cxnId="{2C6BE11B-A661-49CA-9A9C-9955E59FEDAF}">
      <dgm:prSet/>
      <dgm:spPr/>
      <dgm:t>
        <a:bodyPr/>
        <a:lstStyle/>
        <a:p>
          <a:endParaRPr lang="en-US"/>
        </a:p>
      </dgm:t>
    </dgm:pt>
    <dgm:pt modelId="{E4A0A16F-5ABA-4F6B-9955-64788DA6C1B6}">
      <dgm:prSet phldrT="[Text]"/>
      <dgm:spPr/>
      <dgm:t>
        <a:bodyPr/>
        <a:lstStyle/>
        <a:p>
          <a:r>
            <a:rPr lang="ru-RU" b="1" dirty="0" smtClean="0"/>
            <a:t>1987</a:t>
          </a:r>
        </a:p>
        <a:p>
          <a:r>
            <a:rPr lang="ru-RU" dirty="0" smtClean="0"/>
            <a:t>Продолжительность жизни = 28 лет</a:t>
          </a:r>
          <a:endParaRPr lang="en-US" dirty="0"/>
        </a:p>
      </dgm:t>
    </dgm:pt>
    <dgm:pt modelId="{C808B745-4411-414B-9337-4F07EE6A8C49}" type="parTrans" cxnId="{22CF62F2-84B0-4DDC-BB53-EEC445218215}">
      <dgm:prSet/>
      <dgm:spPr/>
      <dgm:t>
        <a:bodyPr/>
        <a:lstStyle/>
        <a:p>
          <a:endParaRPr lang="en-US"/>
        </a:p>
      </dgm:t>
    </dgm:pt>
    <dgm:pt modelId="{FF786F74-618D-437D-BC01-5085C42A9F1B}" type="sibTrans" cxnId="{22CF62F2-84B0-4DDC-BB53-EEC445218215}">
      <dgm:prSet/>
      <dgm:spPr/>
      <dgm:t>
        <a:bodyPr/>
        <a:lstStyle/>
        <a:p>
          <a:endParaRPr lang="en-US"/>
        </a:p>
      </dgm:t>
    </dgm:pt>
    <dgm:pt modelId="{80A9541E-A223-4FE1-B402-670C26236041}" type="pres">
      <dgm:prSet presAssocID="{6DA4E6FB-53A2-4980-ABEF-82439C3F4DFC}" presName="Name0" presStyleCnt="0">
        <dgm:presLayoutVars>
          <dgm:dir/>
          <dgm:resizeHandles val="exact"/>
        </dgm:presLayoutVars>
      </dgm:prSet>
      <dgm:spPr/>
    </dgm:pt>
    <dgm:pt modelId="{AA604930-2499-45E8-8EE3-04279F07F9EA}" type="pres">
      <dgm:prSet presAssocID="{6DA4E6FB-53A2-4980-ABEF-82439C3F4DFC}" presName="arrow" presStyleLbl="bgShp" presStyleIdx="0" presStyleCnt="1"/>
      <dgm:spPr/>
    </dgm:pt>
    <dgm:pt modelId="{8A2099EF-E661-4852-B36A-33D5E440A314}" type="pres">
      <dgm:prSet presAssocID="{6DA4E6FB-53A2-4980-ABEF-82439C3F4DFC}" presName="points" presStyleCnt="0"/>
      <dgm:spPr/>
    </dgm:pt>
    <dgm:pt modelId="{99B1E7DC-8438-4A4D-BF31-96C68B2FD943}" type="pres">
      <dgm:prSet presAssocID="{E4A0A16F-5ABA-4F6B-9955-64788DA6C1B6}" presName="compositeA" presStyleCnt="0"/>
      <dgm:spPr/>
    </dgm:pt>
    <dgm:pt modelId="{9809DD0D-1B11-4BA7-A4E6-33ACF2BE8BAD}" type="pres">
      <dgm:prSet presAssocID="{E4A0A16F-5ABA-4F6B-9955-64788DA6C1B6}" presName="textA" presStyleLbl="revTx" presStyleIdx="0" presStyleCnt="3" custScaleX="876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4FB6C3-0803-4DAE-B1BC-564777DCC3F6}" type="pres">
      <dgm:prSet presAssocID="{E4A0A16F-5ABA-4F6B-9955-64788DA6C1B6}" presName="circleA" presStyleLbl="node1" presStyleIdx="0" presStyleCnt="3"/>
      <dgm:spPr/>
    </dgm:pt>
    <dgm:pt modelId="{BB60F304-A761-4E19-B558-88BADD317AD7}" type="pres">
      <dgm:prSet presAssocID="{E4A0A16F-5ABA-4F6B-9955-64788DA6C1B6}" presName="spaceA" presStyleCnt="0"/>
      <dgm:spPr/>
    </dgm:pt>
    <dgm:pt modelId="{BEE35994-C598-4E00-BB15-34D1C3839A8C}" type="pres">
      <dgm:prSet presAssocID="{FF786F74-618D-437D-BC01-5085C42A9F1B}" presName="space" presStyleCnt="0"/>
      <dgm:spPr/>
    </dgm:pt>
    <dgm:pt modelId="{231103BB-5EBE-4B7B-BE1E-E0C492431941}" type="pres">
      <dgm:prSet presAssocID="{67BF58AB-F67F-4453-8D5C-7AD818A6CEFF}" presName="compositeB" presStyleCnt="0"/>
      <dgm:spPr/>
    </dgm:pt>
    <dgm:pt modelId="{53397E89-2661-453C-AA14-E8A2C1BA0F64}" type="pres">
      <dgm:prSet presAssocID="{67BF58AB-F67F-4453-8D5C-7AD818A6CEFF}" presName="text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C6D3F2-A647-4DDD-BBBD-9E1DA3A625D7}" type="pres">
      <dgm:prSet presAssocID="{67BF58AB-F67F-4453-8D5C-7AD818A6CEFF}" presName="circleB" presStyleLbl="node1" presStyleIdx="1" presStyleCnt="3"/>
      <dgm:spPr/>
    </dgm:pt>
    <dgm:pt modelId="{4CBDCBD8-C264-41F6-81A5-DF257E671496}" type="pres">
      <dgm:prSet presAssocID="{67BF58AB-F67F-4453-8D5C-7AD818A6CEFF}" presName="spaceB" presStyleCnt="0"/>
      <dgm:spPr/>
    </dgm:pt>
    <dgm:pt modelId="{EC2F3A3E-C7B3-4E5F-AA49-C1DEE4EA76D9}" type="pres">
      <dgm:prSet presAssocID="{E536D970-507A-499E-9931-2F699246DE76}" presName="space" presStyleCnt="0"/>
      <dgm:spPr/>
    </dgm:pt>
    <dgm:pt modelId="{0A4BB17A-F795-4E2D-862A-56A378E7600F}" type="pres">
      <dgm:prSet presAssocID="{E98F5E39-98F8-4E84-AAB1-306514C078B7}" presName="compositeA" presStyleCnt="0"/>
      <dgm:spPr/>
    </dgm:pt>
    <dgm:pt modelId="{E11595D6-EE9C-4E59-93C4-030EDE3D42F8}" type="pres">
      <dgm:prSet presAssocID="{E98F5E39-98F8-4E84-AAB1-306514C078B7}" presName="textA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9BDDC-BFDB-49FD-A497-6FDE2B5F7CDA}" type="pres">
      <dgm:prSet presAssocID="{E98F5E39-98F8-4E84-AAB1-306514C078B7}" presName="circleA" presStyleLbl="node1" presStyleIdx="2" presStyleCnt="3"/>
      <dgm:spPr/>
    </dgm:pt>
    <dgm:pt modelId="{C4B6577D-E654-4FB6-9326-E5E746C10ED4}" type="pres">
      <dgm:prSet presAssocID="{E98F5E39-98F8-4E84-AAB1-306514C078B7}" presName="spaceA" presStyleCnt="0"/>
      <dgm:spPr/>
    </dgm:pt>
  </dgm:ptLst>
  <dgm:cxnLst>
    <dgm:cxn modelId="{2C6BE11B-A661-49CA-9A9C-9955E59FEDAF}" srcId="{6DA4E6FB-53A2-4980-ABEF-82439C3F4DFC}" destId="{E98F5E39-98F8-4E84-AAB1-306514C078B7}" srcOrd="2" destOrd="0" parTransId="{8EEF4307-3531-4EAE-9C11-442DD826F394}" sibTransId="{E6D3A85B-6FC1-4EA8-BBC9-9F673DA754F6}"/>
    <dgm:cxn modelId="{8EADF583-830C-4B1A-A70B-D330BE169DEA}" type="presOf" srcId="{E4A0A16F-5ABA-4F6B-9955-64788DA6C1B6}" destId="{9809DD0D-1B11-4BA7-A4E6-33ACF2BE8BAD}" srcOrd="0" destOrd="0" presId="urn:microsoft.com/office/officeart/2005/8/layout/hProcess11"/>
    <dgm:cxn modelId="{22CF62F2-84B0-4DDC-BB53-EEC445218215}" srcId="{6DA4E6FB-53A2-4980-ABEF-82439C3F4DFC}" destId="{E4A0A16F-5ABA-4F6B-9955-64788DA6C1B6}" srcOrd="0" destOrd="0" parTransId="{C808B745-4411-414B-9337-4F07EE6A8C49}" sibTransId="{FF786F74-618D-437D-BC01-5085C42A9F1B}"/>
    <dgm:cxn modelId="{324BEAFA-8558-4CB9-A581-5F9D5FEEF336}" type="presOf" srcId="{67BF58AB-F67F-4453-8D5C-7AD818A6CEFF}" destId="{53397E89-2661-453C-AA14-E8A2C1BA0F64}" srcOrd="0" destOrd="0" presId="urn:microsoft.com/office/officeart/2005/8/layout/hProcess11"/>
    <dgm:cxn modelId="{617620AE-1BDB-45EA-B385-83C21017E405}" type="presOf" srcId="{6DA4E6FB-53A2-4980-ABEF-82439C3F4DFC}" destId="{80A9541E-A223-4FE1-B402-670C26236041}" srcOrd="0" destOrd="0" presId="urn:microsoft.com/office/officeart/2005/8/layout/hProcess11"/>
    <dgm:cxn modelId="{B0D7AD23-25AD-454C-A3FC-374AA19ECAC0}" type="presOf" srcId="{E98F5E39-98F8-4E84-AAB1-306514C078B7}" destId="{E11595D6-EE9C-4E59-93C4-030EDE3D42F8}" srcOrd="0" destOrd="0" presId="urn:microsoft.com/office/officeart/2005/8/layout/hProcess11"/>
    <dgm:cxn modelId="{AC0C2F78-94C4-43F9-BD77-87417785E106}" srcId="{6DA4E6FB-53A2-4980-ABEF-82439C3F4DFC}" destId="{67BF58AB-F67F-4453-8D5C-7AD818A6CEFF}" srcOrd="1" destOrd="0" parTransId="{2ECBFAAF-DABF-49AB-A4F0-2BB2142F5E3D}" sibTransId="{E536D970-507A-499E-9931-2F699246DE76}"/>
    <dgm:cxn modelId="{803A97F9-DB8E-4002-81ED-301D20C018A0}" type="presParOf" srcId="{80A9541E-A223-4FE1-B402-670C26236041}" destId="{AA604930-2499-45E8-8EE3-04279F07F9EA}" srcOrd="0" destOrd="0" presId="urn:microsoft.com/office/officeart/2005/8/layout/hProcess11"/>
    <dgm:cxn modelId="{EE96E82D-A4A4-4E4B-BB32-45CED71C7929}" type="presParOf" srcId="{80A9541E-A223-4FE1-B402-670C26236041}" destId="{8A2099EF-E661-4852-B36A-33D5E440A314}" srcOrd="1" destOrd="0" presId="urn:microsoft.com/office/officeart/2005/8/layout/hProcess11"/>
    <dgm:cxn modelId="{AA1BF570-5157-4F2B-9394-9F97F2EC56A0}" type="presParOf" srcId="{8A2099EF-E661-4852-B36A-33D5E440A314}" destId="{99B1E7DC-8438-4A4D-BF31-96C68B2FD943}" srcOrd="0" destOrd="0" presId="urn:microsoft.com/office/officeart/2005/8/layout/hProcess11"/>
    <dgm:cxn modelId="{1400D54D-F450-4B65-BACE-C8CC660BCC82}" type="presParOf" srcId="{99B1E7DC-8438-4A4D-BF31-96C68B2FD943}" destId="{9809DD0D-1B11-4BA7-A4E6-33ACF2BE8BAD}" srcOrd="0" destOrd="0" presId="urn:microsoft.com/office/officeart/2005/8/layout/hProcess11"/>
    <dgm:cxn modelId="{4AC3DD64-1098-401E-982D-3EBD68AF8E2D}" type="presParOf" srcId="{99B1E7DC-8438-4A4D-BF31-96C68B2FD943}" destId="{D24FB6C3-0803-4DAE-B1BC-564777DCC3F6}" srcOrd="1" destOrd="0" presId="urn:microsoft.com/office/officeart/2005/8/layout/hProcess11"/>
    <dgm:cxn modelId="{23476E7A-0895-43B1-A616-39FEB21A346A}" type="presParOf" srcId="{99B1E7DC-8438-4A4D-BF31-96C68B2FD943}" destId="{BB60F304-A761-4E19-B558-88BADD317AD7}" srcOrd="2" destOrd="0" presId="urn:microsoft.com/office/officeart/2005/8/layout/hProcess11"/>
    <dgm:cxn modelId="{8DEA94A5-6BB3-411A-B757-E4690994897D}" type="presParOf" srcId="{8A2099EF-E661-4852-B36A-33D5E440A314}" destId="{BEE35994-C598-4E00-BB15-34D1C3839A8C}" srcOrd="1" destOrd="0" presId="urn:microsoft.com/office/officeart/2005/8/layout/hProcess11"/>
    <dgm:cxn modelId="{00A20336-1CDC-4552-BD22-87C2429F076D}" type="presParOf" srcId="{8A2099EF-E661-4852-B36A-33D5E440A314}" destId="{231103BB-5EBE-4B7B-BE1E-E0C492431941}" srcOrd="2" destOrd="0" presId="urn:microsoft.com/office/officeart/2005/8/layout/hProcess11"/>
    <dgm:cxn modelId="{20855C08-B967-4377-80EB-ECE2A9A6B622}" type="presParOf" srcId="{231103BB-5EBE-4B7B-BE1E-E0C492431941}" destId="{53397E89-2661-453C-AA14-E8A2C1BA0F64}" srcOrd="0" destOrd="0" presId="urn:microsoft.com/office/officeart/2005/8/layout/hProcess11"/>
    <dgm:cxn modelId="{AF48D0B2-07C7-448B-AFA1-37379D1811FF}" type="presParOf" srcId="{231103BB-5EBE-4B7B-BE1E-E0C492431941}" destId="{64C6D3F2-A647-4DDD-BBBD-9E1DA3A625D7}" srcOrd="1" destOrd="0" presId="urn:microsoft.com/office/officeart/2005/8/layout/hProcess11"/>
    <dgm:cxn modelId="{7858C8C2-95D9-40C6-A416-96F13A7B4014}" type="presParOf" srcId="{231103BB-5EBE-4B7B-BE1E-E0C492431941}" destId="{4CBDCBD8-C264-41F6-81A5-DF257E671496}" srcOrd="2" destOrd="0" presId="urn:microsoft.com/office/officeart/2005/8/layout/hProcess11"/>
    <dgm:cxn modelId="{D0160AD6-20DB-4AB4-B0F6-32783C804FA0}" type="presParOf" srcId="{8A2099EF-E661-4852-B36A-33D5E440A314}" destId="{EC2F3A3E-C7B3-4E5F-AA49-C1DEE4EA76D9}" srcOrd="3" destOrd="0" presId="urn:microsoft.com/office/officeart/2005/8/layout/hProcess11"/>
    <dgm:cxn modelId="{0F7FBC13-C116-4354-BFD6-346B7DFBF242}" type="presParOf" srcId="{8A2099EF-E661-4852-B36A-33D5E440A314}" destId="{0A4BB17A-F795-4E2D-862A-56A378E7600F}" srcOrd="4" destOrd="0" presId="urn:microsoft.com/office/officeart/2005/8/layout/hProcess11"/>
    <dgm:cxn modelId="{5F90E425-A386-4EAF-AC6D-E8B06515523E}" type="presParOf" srcId="{0A4BB17A-F795-4E2D-862A-56A378E7600F}" destId="{E11595D6-EE9C-4E59-93C4-030EDE3D42F8}" srcOrd="0" destOrd="0" presId="urn:microsoft.com/office/officeart/2005/8/layout/hProcess11"/>
    <dgm:cxn modelId="{099DD30A-EBD5-40DF-BBAF-24B72B35A7E0}" type="presParOf" srcId="{0A4BB17A-F795-4E2D-862A-56A378E7600F}" destId="{B8A9BDDC-BFDB-49FD-A497-6FDE2B5F7CDA}" srcOrd="1" destOrd="0" presId="urn:microsoft.com/office/officeart/2005/8/layout/hProcess11"/>
    <dgm:cxn modelId="{8D17DBD8-FAE7-4E13-86C3-21BA2EE4D2DD}" type="presParOf" srcId="{0A4BB17A-F795-4E2D-862A-56A378E7600F}" destId="{C4B6577D-E654-4FB6-9326-E5E746C10ED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A34746-C2C5-4AC6-9311-F24CDF23CFE6}">
      <dsp:nvSpPr>
        <dsp:cNvPr id="0" name=""/>
        <dsp:cNvSpPr/>
      </dsp:nvSpPr>
      <dsp:spPr>
        <a:xfrm>
          <a:off x="-3421337" y="-538107"/>
          <a:ext cx="4173349" cy="4173349"/>
        </a:xfrm>
        <a:prstGeom prst="blockArc">
          <a:avLst>
            <a:gd name="adj1" fmla="val 18900000"/>
            <a:gd name="adj2" fmla="val 2700000"/>
            <a:gd name="adj3" fmla="val 51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AF6835-BF0E-49A4-BE7D-AE236FC52843}">
      <dsp:nvSpPr>
        <dsp:cNvPr id="0" name=""/>
        <dsp:cNvSpPr/>
      </dsp:nvSpPr>
      <dsp:spPr>
        <a:xfrm>
          <a:off x="674561" y="255795"/>
          <a:ext cx="7747390" cy="727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670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Надлежащий режим питания</a:t>
          </a:r>
        </a:p>
      </dsp:txBody>
      <dsp:txXfrm>
        <a:off x="674561" y="255795"/>
        <a:ext cx="7747390" cy="727263"/>
      </dsp:txXfrm>
    </dsp:sp>
    <dsp:sp modelId="{283C1314-EDAE-4DAD-8126-FA0A208BCC67}">
      <dsp:nvSpPr>
        <dsp:cNvPr id="0" name=""/>
        <dsp:cNvSpPr/>
      </dsp:nvSpPr>
      <dsp:spPr>
        <a:xfrm>
          <a:off x="124670" y="232285"/>
          <a:ext cx="774283" cy="7742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30BC8C-7F19-47BC-8CFE-9FFACC48860B}">
      <dsp:nvSpPr>
        <dsp:cNvPr id="0" name=""/>
        <dsp:cNvSpPr/>
      </dsp:nvSpPr>
      <dsp:spPr>
        <a:xfrm>
          <a:off x="895183" y="1184935"/>
          <a:ext cx="7531307" cy="727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670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Очистка дыхательных путей: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- Физиотерапия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- Фармакотерапия</a:t>
          </a:r>
          <a:endParaRPr lang="en-US" sz="1400" kern="1200" dirty="0"/>
        </a:p>
      </dsp:txBody>
      <dsp:txXfrm>
        <a:off x="895183" y="1184935"/>
        <a:ext cx="7531307" cy="727263"/>
      </dsp:txXfrm>
    </dsp:sp>
    <dsp:sp modelId="{AA2E6BB0-84BC-4F23-B81C-1C1089EAE466}">
      <dsp:nvSpPr>
        <dsp:cNvPr id="0" name=""/>
        <dsp:cNvSpPr/>
      </dsp:nvSpPr>
      <dsp:spPr>
        <a:xfrm>
          <a:off x="349831" y="1161425"/>
          <a:ext cx="774283" cy="7742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08FA64-27D5-4D35-A611-192BE2251B2F}">
      <dsp:nvSpPr>
        <dsp:cNvPr id="0" name=""/>
        <dsp:cNvSpPr/>
      </dsp:nvSpPr>
      <dsp:spPr>
        <a:xfrm>
          <a:off x="674561" y="2114076"/>
          <a:ext cx="7747390" cy="7272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1670" tIns="35560" rIns="35560" bIns="3556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kern="1200" dirty="0" smtClean="0"/>
            <a:t>Трансплантация легких при терминальной стадии заболевания легких</a:t>
          </a:r>
        </a:p>
      </dsp:txBody>
      <dsp:txXfrm>
        <a:off x="674561" y="2114076"/>
        <a:ext cx="7747390" cy="727263"/>
      </dsp:txXfrm>
    </dsp:sp>
    <dsp:sp modelId="{45ED40EF-29E7-490D-B514-2FE3ADA6E49D}">
      <dsp:nvSpPr>
        <dsp:cNvPr id="0" name=""/>
        <dsp:cNvSpPr/>
      </dsp:nvSpPr>
      <dsp:spPr>
        <a:xfrm>
          <a:off x="124670" y="2090566"/>
          <a:ext cx="774283" cy="77428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10DB1-9432-4267-97A5-32105168BE2C}">
      <dsp:nvSpPr>
        <dsp:cNvPr id="0" name=""/>
        <dsp:cNvSpPr/>
      </dsp:nvSpPr>
      <dsp:spPr>
        <a:xfrm>
          <a:off x="2028368" y="2011851"/>
          <a:ext cx="1484425" cy="148442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Различные техники очистки дыхательных путей</a:t>
          </a:r>
          <a:endParaRPr lang="en-US" sz="1400" kern="1200" dirty="0"/>
        </a:p>
      </dsp:txBody>
      <dsp:txXfrm>
        <a:off x="2245757" y="2229240"/>
        <a:ext cx="1049647" cy="1049647"/>
      </dsp:txXfrm>
    </dsp:sp>
    <dsp:sp modelId="{E6E4139E-5A46-4751-B048-17C4D7D2F8A5}">
      <dsp:nvSpPr>
        <dsp:cNvPr id="0" name=""/>
        <dsp:cNvSpPr/>
      </dsp:nvSpPr>
      <dsp:spPr>
        <a:xfrm rot="10800000">
          <a:off x="520108" y="2542533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CC2723-F2F1-41AF-9304-76B2FCAA3E16}">
      <dsp:nvSpPr>
        <dsp:cNvPr id="0" name=""/>
        <dsp:cNvSpPr/>
      </dsp:nvSpPr>
      <dsp:spPr>
        <a:xfrm>
          <a:off x="559" y="2338424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Перкуссия и постуральный дренаж или физиотерапия грудной клетки</a:t>
          </a:r>
          <a:endParaRPr lang="en-US" sz="1000" kern="1200" dirty="0"/>
        </a:p>
      </dsp:txBody>
      <dsp:txXfrm>
        <a:off x="24906" y="2362771"/>
        <a:ext cx="990403" cy="782584"/>
      </dsp:txXfrm>
    </dsp:sp>
    <dsp:sp modelId="{A8C7ABB4-B85B-468B-94E9-20C2D3168181}">
      <dsp:nvSpPr>
        <dsp:cNvPr id="0" name=""/>
        <dsp:cNvSpPr/>
      </dsp:nvSpPr>
      <dsp:spPr>
        <a:xfrm rot="12960000">
          <a:off x="813806" y="1638625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C83E3-A775-493B-B7E5-3C8709FF9DCD}">
      <dsp:nvSpPr>
        <dsp:cNvPr id="0" name=""/>
        <dsp:cNvSpPr/>
      </dsp:nvSpPr>
      <dsp:spPr>
        <a:xfrm>
          <a:off x="430361" y="1015630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Положительное экспираторное давление</a:t>
          </a:r>
        </a:p>
      </dsp:txBody>
      <dsp:txXfrm>
        <a:off x="454708" y="1039977"/>
        <a:ext cx="990403" cy="782584"/>
      </dsp:txXfrm>
    </dsp:sp>
    <dsp:sp modelId="{1B29F546-97FB-4CE8-959C-7DD42B85DA61}">
      <dsp:nvSpPr>
        <dsp:cNvPr id="0" name=""/>
        <dsp:cNvSpPr/>
      </dsp:nvSpPr>
      <dsp:spPr>
        <a:xfrm rot="15120000">
          <a:off x="1582715" y="1079979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23C8B6-0FA1-4299-8902-DBBED5E3598D}">
      <dsp:nvSpPr>
        <dsp:cNvPr id="0" name=""/>
        <dsp:cNvSpPr/>
      </dsp:nvSpPr>
      <dsp:spPr>
        <a:xfrm>
          <a:off x="1555597" y="198098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Техника активного дыхательного цикла</a:t>
          </a:r>
          <a:endParaRPr lang="en-US" sz="1000" kern="1200" dirty="0"/>
        </a:p>
      </dsp:txBody>
      <dsp:txXfrm>
        <a:off x="1579944" y="222445"/>
        <a:ext cx="990403" cy="782584"/>
      </dsp:txXfrm>
    </dsp:sp>
    <dsp:sp modelId="{BF20DE9D-9A3C-46AF-B943-280038DA7651}">
      <dsp:nvSpPr>
        <dsp:cNvPr id="0" name=""/>
        <dsp:cNvSpPr/>
      </dsp:nvSpPr>
      <dsp:spPr>
        <a:xfrm rot="17280000">
          <a:off x="2533140" y="1079979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8E1F32-56F9-459D-A7A5-FC0230126CAC}">
      <dsp:nvSpPr>
        <dsp:cNvPr id="0" name=""/>
        <dsp:cNvSpPr/>
      </dsp:nvSpPr>
      <dsp:spPr>
        <a:xfrm>
          <a:off x="2946466" y="198098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Аутогенный дренаж</a:t>
          </a:r>
          <a:endParaRPr lang="en-US" sz="1000" kern="1200" dirty="0"/>
        </a:p>
      </dsp:txBody>
      <dsp:txXfrm>
        <a:off x="2970813" y="222445"/>
        <a:ext cx="990403" cy="782584"/>
      </dsp:txXfrm>
    </dsp:sp>
    <dsp:sp modelId="{00AC6250-0244-4519-9538-EF72672D9040}">
      <dsp:nvSpPr>
        <dsp:cNvPr id="0" name=""/>
        <dsp:cNvSpPr/>
      </dsp:nvSpPr>
      <dsp:spPr>
        <a:xfrm rot="19440000">
          <a:off x="3302050" y="1638625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74660-083B-42EF-99C0-E97BFE107C9F}">
      <dsp:nvSpPr>
        <dsp:cNvPr id="0" name=""/>
        <dsp:cNvSpPr/>
      </dsp:nvSpPr>
      <dsp:spPr>
        <a:xfrm>
          <a:off x="4071702" y="1015630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Положительное колебательное давление на выдохе</a:t>
          </a:r>
          <a:endParaRPr lang="en-US" sz="1000" kern="1200" dirty="0"/>
        </a:p>
      </dsp:txBody>
      <dsp:txXfrm>
        <a:off x="4096049" y="1039977"/>
        <a:ext cx="990403" cy="782584"/>
      </dsp:txXfrm>
    </dsp:sp>
    <dsp:sp modelId="{98293C02-3CD9-4301-A42D-801ACC381FA9}">
      <dsp:nvSpPr>
        <dsp:cNvPr id="0" name=""/>
        <dsp:cNvSpPr/>
      </dsp:nvSpPr>
      <dsp:spPr>
        <a:xfrm>
          <a:off x="3595747" y="2542533"/>
          <a:ext cx="1425305" cy="42306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2B3F4D-603E-49CE-85E7-FF53712D97EC}">
      <dsp:nvSpPr>
        <dsp:cNvPr id="0" name=""/>
        <dsp:cNvSpPr/>
      </dsp:nvSpPr>
      <dsp:spPr>
        <a:xfrm>
          <a:off x="4501504" y="2338424"/>
          <a:ext cx="1039097" cy="8312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Высоко-частотная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компрессия грудной клетки</a:t>
          </a:r>
        </a:p>
      </dsp:txBody>
      <dsp:txXfrm>
        <a:off x="4525851" y="2362771"/>
        <a:ext cx="990403" cy="7825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E4477-871F-4934-AE19-AE6DD82F78BD}">
      <dsp:nvSpPr>
        <dsp:cNvPr id="0" name=""/>
        <dsp:cNvSpPr/>
      </dsp:nvSpPr>
      <dsp:spPr>
        <a:xfrm>
          <a:off x="3719466" y="-53530"/>
          <a:ext cx="1672808" cy="3971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Обструкция слизью</a:t>
          </a:r>
          <a:endParaRPr lang="en-US" sz="1200" kern="1200" dirty="0"/>
        </a:p>
      </dsp:txBody>
      <dsp:txXfrm>
        <a:off x="3731099" y="-41897"/>
        <a:ext cx="1649542" cy="373903"/>
      </dsp:txXfrm>
    </dsp:sp>
    <dsp:sp modelId="{0C1EF273-5CB4-46DB-8FC7-3745424EA440}">
      <dsp:nvSpPr>
        <dsp:cNvPr id="0" name=""/>
        <dsp:cNvSpPr/>
      </dsp:nvSpPr>
      <dsp:spPr>
        <a:xfrm rot="1649888">
          <a:off x="4991169" y="381048"/>
          <a:ext cx="206285" cy="8855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5017735" y="398759"/>
        <a:ext cx="153153" cy="53132"/>
      </dsp:txXfrm>
    </dsp:sp>
    <dsp:sp modelId="{A8D11AC1-C979-4433-A652-186763EC524D}">
      <dsp:nvSpPr>
        <dsp:cNvPr id="0" name=""/>
        <dsp:cNvSpPr/>
      </dsp:nvSpPr>
      <dsp:spPr>
        <a:xfrm>
          <a:off x="4954095" y="507013"/>
          <a:ext cx="1336102" cy="3861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Воспаление</a:t>
          </a:r>
          <a:endParaRPr lang="en-US" sz="1200" kern="1200" dirty="0"/>
        </a:p>
      </dsp:txBody>
      <dsp:txXfrm>
        <a:off x="4965404" y="518322"/>
        <a:ext cx="1313484" cy="363509"/>
      </dsp:txXfrm>
    </dsp:sp>
    <dsp:sp modelId="{28422FA5-2C4A-4C67-8E71-B3BBE9A187CC}">
      <dsp:nvSpPr>
        <dsp:cNvPr id="0" name=""/>
        <dsp:cNvSpPr/>
      </dsp:nvSpPr>
      <dsp:spPr>
        <a:xfrm rot="10850544">
          <a:off x="4478410" y="640499"/>
          <a:ext cx="206285" cy="8855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 rot="10800000">
        <a:off x="4504976" y="658210"/>
        <a:ext cx="153153" cy="53132"/>
      </dsp:txXfrm>
    </dsp:sp>
    <dsp:sp modelId="{F8AA58A1-BC84-4219-AED6-4B1EC17C2895}">
      <dsp:nvSpPr>
        <dsp:cNvPr id="0" name=""/>
        <dsp:cNvSpPr/>
      </dsp:nvSpPr>
      <dsp:spPr>
        <a:xfrm>
          <a:off x="2834997" y="460236"/>
          <a:ext cx="1374013" cy="41792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Инфекция</a:t>
          </a:r>
          <a:endParaRPr lang="en-US" sz="1200" kern="1200" dirty="0"/>
        </a:p>
      </dsp:txBody>
      <dsp:txXfrm>
        <a:off x="2847237" y="472476"/>
        <a:ext cx="1349533" cy="393441"/>
      </dsp:txXfrm>
    </dsp:sp>
    <dsp:sp modelId="{252CBFDE-396F-4986-8926-892FEFD32D94}">
      <dsp:nvSpPr>
        <dsp:cNvPr id="0" name=""/>
        <dsp:cNvSpPr/>
      </dsp:nvSpPr>
      <dsp:spPr>
        <a:xfrm rot="19986970">
          <a:off x="3946028" y="357660"/>
          <a:ext cx="206285" cy="88554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/>
        </a:p>
      </dsp:txBody>
      <dsp:txXfrm>
        <a:off x="3972594" y="375371"/>
        <a:ext cx="153153" cy="5313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04930-2499-45E8-8EE3-04279F07F9EA}">
      <dsp:nvSpPr>
        <dsp:cNvPr id="0" name=""/>
        <dsp:cNvSpPr/>
      </dsp:nvSpPr>
      <dsp:spPr>
        <a:xfrm>
          <a:off x="0" y="467238"/>
          <a:ext cx="7643005" cy="62298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9DD0D-1B11-4BA7-A4E6-33ACF2BE8BAD}">
      <dsp:nvSpPr>
        <dsp:cNvPr id="0" name=""/>
        <dsp:cNvSpPr/>
      </dsp:nvSpPr>
      <dsp:spPr>
        <a:xfrm>
          <a:off x="140443" y="0"/>
          <a:ext cx="1942599" cy="622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b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1987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Продолжительность жизни = 28 лет</a:t>
          </a:r>
          <a:endParaRPr lang="en-US" sz="1000" kern="1200" dirty="0"/>
        </a:p>
      </dsp:txBody>
      <dsp:txXfrm>
        <a:off x="140443" y="0"/>
        <a:ext cx="1942599" cy="622984"/>
      </dsp:txXfrm>
    </dsp:sp>
    <dsp:sp modelId="{D24FB6C3-0803-4DAE-B1BC-564777DCC3F6}">
      <dsp:nvSpPr>
        <dsp:cNvPr id="0" name=""/>
        <dsp:cNvSpPr/>
      </dsp:nvSpPr>
      <dsp:spPr>
        <a:xfrm>
          <a:off x="1033870" y="700857"/>
          <a:ext cx="155746" cy="1557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397E89-2661-453C-AA14-E8A2C1BA0F64}">
      <dsp:nvSpPr>
        <dsp:cNvPr id="0" name=""/>
        <dsp:cNvSpPr/>
      </dsp:nvSpPr>
      <dsp:spPr>
        <a:xfrm>
          <a:off x="2330967" y="934477"/>
          <a:ext cx="2216770" cy="622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2003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Продолжительность жизни = 33.4</a:t>
          </a:r>
          <a:endParaRPr lang="en-US" sz="1000" kern="1200" dirty="0"/>
        </a:p>
      </dsp:txBody>
      <dsp:txXfrm>
        <a:off x="2330967" y="934477"/>
        <a:ext cx="2216770" cy="622984"/>
      </dsp:txXfrm>
    </dsp:sp>
    <dsp:sp modelId="{64C6D3F2-A647-4DDD-BBBD-9E1DA3A625D7}">
      <dsp:nvSpPr>
        <dsp:cNvPr id="0" name=""/>
        <dsp:cNvSpPr/>
      </dsp:nvSpPr>
      <dsp:spPr>
        <a:xfrm>
          <a:off x="3361479" y="700857"/>
          <a:ext cx="155746" cy="1557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1595D6-EE9C-4E59-93C4-030EDE3D42F8}">
      <dsp:nvSpPr>
        <dsp:cNvPr id="0" name=""/>
        <dsp:cNvSpPr/>
      </dsp:nvSpPr>
      <dsp:spPr>
        <a:xfrm>
          <a:off x="4658575" y="0"/>
          <a:ext cx="2216770" cy="6229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b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2013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Продолжительность жизни = 40.7</a:t>
          </a:r>
          <a:endParaRPr lang="en-US" sz="1000" kern="1200" dirty="0"/>
        </a:p>
      </dsp:txBody>
      <dsp:txXfrm>
        <a:off x="4658575" y="0"/>
        <a:ext cx="2216770" cy="622984"/>
      </dsp:txXfrm>
    </dsp:sp>
    <dsp:sp modelId="{B8A9BDDC-BFDB-49FD-A497-6FDE2B5F7CDA}">
      <dsp:nvSpPr>
        <dsp:cNvPr id="0" name=""/>
        <dsp:cNvSpPr/>
      </dsp:nvSpPr>
      <dsp:spPr>
        <a:xfrm>
          <a:off x="5689087" y="700857"/>
          <a:ext cx="155746" cy="1557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D1021-AA6E-E64B-AB8B-D0A2529B9983}" type="datetimeFigureOut">
              <a:rPr lang="en-GB" smtClean="0"/>
              <a:pPr/>
              <a:t>05/03/2020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DE21F-5852-6E48-956C-4B973A4F524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9984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494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073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594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144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637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131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680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2217" algn="l" defTabSz="91307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535753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63669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43866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91379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8234364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341138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583452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8875568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97965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5136947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415555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28677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976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406999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42283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907721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41090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815830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9140289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261883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6DE21F-5852-6E48-956C-4B973A4F524E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69505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hpGridNormal" hidden="1"/>
          <p:cNvGrpSpPr>
            <a:grpSpLocks/>
          </p:cNvGrpSpPr>
          <p:nvPr userDrawn="1"/>
        </p:nvGrpSpPr>
        <p:grpSpPr bwMode="auto">
          <a:xfrm>
            <a:off x="397669" y="385763"/>
            <a:ext cx="8353425" cy="4323160"/>
            <a:chOff x="271" y="324"/>
            <a:chExt cx="5701" cy="3631"/>
          </a:xfrm>
        </p:grpSpPr>
        <p:sp>
          <p:nvSpPr>
            <p:cNvPr id="5" name="shpGridTitle" hidden="1"/>
            <p:cNvSpPr>
              <a:spLocks noChangeArrowheads="1"/>
            </p:cNvSpPr>
            <p:nvPr userDrawn="1"/>
          </p:nvSpPr>
          <p:spPr bwMode="auto">
            <a:xfrm>
              <a:off x="271" y="324"/>
              <a:ext cx="5701" cy="77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fr-CH" altLang="x-none" sz="1800"/>
            </a:p>
          </p:txBody>
        </p:sp>
        <p:sp>
          <p:nvSpPr>
            <p:cNvPr id="6" name="shpGridMain" hidden="1"/>
            <p:cNvSpPr>
              <a:spLocks noChangeArrowheads="1"/>
            </p:cNvSpPr>
            <p:nvPr userDrawn="1"/>
          </p:nvSpPr>
          <p:spPr bwMode="auto">
            <a:xfrm>
              <a:off x="271" y="1179"/>
              <a:ext cx="5701" cy="2776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fr-CH" altLang="x-none" sz="1800"/>
            </a:p>
          </p:txBody>
        </p:sp>
      </p:grpSp>
      <p:sp>
        <p:nvSpPr>
          <p:cNvPr id="7" name="shpTitleLine"/>
          <p:cNvSpPr>
            <a:spLocks noChangeShapeType="1"/>
          </p:cNvSpPr>
          <p:nvPr/>
        </p:nvSpPr>
        <p:spPr bwMode="auto">
          <a:xfrm>
            <a:off x="0" y="1303735"/>
            <a:ext cx="8439150" cy="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de-DE" sz="1350"/>
          </a:p>
        </p:txBody>
      </p:sp>
      <p:pic>
        <p:nvPicPr>
          <p:cNvPr id="8" name="shpLogoPicDark" descr="RoLo_Neu_sRGB_White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black">
          <a:xfrm>
            <a:off x="8215313" y="134541"/>
            <a:ext cx="7334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hpLogoBackground"/>
          <p:cNvSpPr>
            <a:spLocks noChangeArrowheads="1"/>
          </p:cNvSpPr>
          <p:nvPr userDrawn="1"/>
        </p:nvSpPr>
        <p:spPr bwMode="white">
          <a:xfrm>
            <a:off x="7996237" y="86916"/>
            <a:ext cx="1062038" cy="64889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Imago" charset="0"/>
                <a:ea typeface="ヒラギノ角ゴ Pro W3" charset="-128"/>
              </a:defRPr>
            </a:lvl9pPr>
          </a:lstStyle>
          <a:p>
            <a:pPr algn="ctr">
              <a:spcBef>
                <a:spcPct val="50000"/>
              </a:spcBef>
            </a:pPr>
            <a:endParaRPr lang="de-CH" altLang="x-none" sz="1350"/>
          </a:p>
        </p:txBody>
      </p:sp>
      <p:sp>
        <p:nvSpPr>
          <p:cNvPr id="94230" name="shpPlaceholderTitle"/>
          <p:cNvSpPr>
            <a:spLocks noGrp="1" noChangeArrowheads="1"/>
          </p:cNvSpPr>
          <p:nvPr>
            <p:ph type="ctrTitle"/>
          </p:nvPr>
        </p:nvSpPr>
        <p:spPr>
          <a:xfrm>
            <a:off x="383381" y="1951435"/>
            <a:ext cx="8377238" cy="756047"/>
          </a:xfrm>
        </p:spPr>
        <p:txBody>
          <a:bodyPr/>
          <a:lstStyle>
            <a:lvl1pPr>
              <a:defRPr lang="fr-CH" sz="2400" dirty="0"/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title</a:t>
            </a:r>
            <a:r>
              <a:rPr lang="fr-CH" dirty="0"/>
              <a:t> style</a:t>
            </a:r>
          </a:p>
        </p:txBody>
      </p:sp>
      <p:sp>
        <p:nvSpPr>
          <p:cNvPr id="94231" name="shpPlaceholderMain"/>
          <p:cNvSpPr>
            <a:spLocks noGrp="1" noChangeArrowheads="1"/>
          </p:cNvSpPr>
          <p:nvPr>
            <p:ph type="subTitle" idx="1"/>
          </p:nvPr>
        </p:nvSpPr>
        <p:spPr>
          <a:xfrm>
            <a:off x="383381" y="2734466"/>
            <a:ext cx="8361759" cy="432197"/>
          </a:xfrm>
        </p:spPr>
        <p:txBody>
          <a:bodyPr/>
          <a:lstStyle>
            <a:lvl1pPr marL="0" indent="0">
              <a:buFontTx/>
              <a:buNone/>
              <a:defRPr lang="fr-CH" sz="1800" b="1" dirty="0">
                <a:solidFill>
                  <a:schemeClr val="bg2"/>
                </a:solidFill>
              </a:defRPr>
            </a:lvl1pPr>
          </a:lstStyle>
          <a:p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subtitle</a:t>
            </a:r>
            <a:r>
              <a:rPr lang="fr-CH" dirty="0"/>
              <a:t> style</a:t>
            </a:r>
          </a:p>
        </p:txBody>
      </p:sp>
      <p:pic>
        <p:nvPicPr>
          <p:cNvPr id="12" name="shpLogoPicBright" descr="RoLo_sRGB_Blue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black">
          <a:xfrm>
            <a:off x="8329613" y="248841"/>
            <a:ext cx="7334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722710" y="2688540"/>
            <a:ext cx="7748628" cy="575071"/>
          </a:xfrm>
        </p:spPr>
        <p:txBody>
          <a:bodyPr anchor="b" anchorCtr="0"/>
          <a:lstStyle>
            <a:lvl1pPr>
              <a:defRPr lang="de-DE" sz="2400" dirty="0"/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722710" y="3263611"/>
            <a:ext cx="7748628" cy="1125140"/>
          </a:xfrm>
          <a:noFill/>
        </p:spPr>
        <p:txBody>
          <a:bodyPr anchor="t" anchorCtr="0"/>
          <a:lstStyle>
            <a:lvl1pPr marL="0" indent="0">
              <a:buNone/>
              <a:defRPr sz="1800" b="1" i="0">
                <a:solidFill>
                  <a:schemeClr val="bg2"/>
                </a:solidFill>
                <a:latin typeface="Univers 57 Condensed" pitchFamily="34" charset="0"/>
                <a:ea typeface="Univers 57 Condensed" pitchFamily="34" charset="0"/>
                <a:cs typeface="Univers 57 Condensed" pitchFamily="34" charset="0"/>
              </a:defRPr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 userDrawn="1"/>
        </p:nvCxnSpPr>
        <p:spPr>
          <a:xfrm>
            <a:off x="718858" y="1628620"/>
            <a:ext cx="331103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0"/>
          <p:cNvCxnSpPr/>
          <p:nvPr/>
        </p:nvCxnSpPr>
        <p:spPr>
          <a:xfrm>
            <a:off x="4506686" y="1628620"/>
            <a:ext cx="3311469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26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18858" y="1745837"/>
            <a:ext cx="3311032" cy="490340"/>
          </a:xfrm>
          <a:prstGeom prst="rect">
            <a:avLst/>
          </a:prstGeom>
        </p:spPr>
        <p:txBody>
          <a:bodyPr lIns="68498" tIns="34289" rIns="68498" bIns="34289">
            <a:noAutofit/>
          </a:bodyPr>
          <a:lstStyle>
            <a:lvl1pPr marL="0" indent="0">
              <a:buNone/>
              <a:defRPr lang="en-US" sz="1800" b="1" dirty="0"/>
            </a:lvl1pPr>
            <a:lvl2pPr marL="342407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2pPr>
            <a:lvl3pPr marL="684865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3pPr>
            <a:lvl4pPr marL="1027298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4pPr>
            <a:lvl5pPr marL="1369730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5pPr>
          </a:lstStyle>
          <a:p>
            <a:pPr lvl="0"/>
            <a:r>
              <a:rPr lang="en-US" dirty="0"/>
              <a:t>Column header</a:t>
            </a:r>
          </a:p>
        </p:txBody>
      </p:sp>
      <p:sp>
        <p:nvSpPr>
          <p:cNvPr id="18" name="Text Placeholder 2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506686" y="1745837"/>
            <a:ext cx="3298772" cy="490340"/>
          </a:xfrm>
          <a:prstGeom prst="rect">
            <a:avLst/>
          </a:prstGeom>
        </p:spPr>
        <p:txBody>
          <a:bodyPr lIns="68498" tIns="34289" rIns="68498" bIns="34289">
            <a:noAutofit/>
          </a:bodyPr>
          <a:lstStyle>
            <a:lvl1pPr marL="0" indent="0">
              <a:buNone/>
              <a:defRPr lang="en-US" sz="1800" b="1" dirty="0"/>
            </a:lvl1pPr>
            <a:lvl2pPr marL="342407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2pPr>
            <a:lvl3pPr marL="684865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3pPr>
            <a:lvl4pPr marL="1027298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4pPr>
            <a:lvl5pPr marL="1369730" indent="0">
              <a:buNone/>
              <a:defRPr sz="1500" b="1" i="0">
                <a:solidFill>
                  <a:schemeClr val="accent1"/>
                </a:solidFill>
                <a:latin typeface="Georgia" charset="0"/>
                <a:ea typeface="Georgia" charset="0"/>
                <a:cs typeface="Georgia" charset="0"/>
              </a:defRPr>
            </a:lvl5pPr>
          </a:lstStyle>
          <a:p>
            <a:pPr lvl="0"/>
            <a:r>
              <a:rPr lang="en-US" dirty="0"/>
              <a:t>Column header</a:t>
            </a:r>
          </a:p>
        </p:txBody>
      </p:sp>
      <p:sp>
        <p:nvSpPr>
          <p:cNvPr id="19" name="Text Placeholder 30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722052" y="2028683"/>
            <a:ext cx="3307838" cy="2523026"/>
          </a:xfrm>
          <a:prstGeom prst="rect">
            <a:avLst/>
          </a:prstGeom>
        </p:spPr>
        <p:txBody>
          <a:bodyPr lIns="68498" tIns="34289" rIns="68498" bIns="34289">
            <a:noAutofit/>
          </a:bodyPr>
          <a:lstStyle>
            <a:lvl1pPr marL="0" indent="0">
              <a:buNone/>
              <a:defRPr lang="en-US" sz="1400" dirty="0"/>
            </a:lvl1pPr>
            <a:lvl2pPr marL="342407" indent="0">
              <a:buNone/>
              <a:defRPr sz="1200">
                <a:solidFill>
                  <a:schemeClr val="tx2"/>
                </a:solidFill>
              </a:defRPr>
            </a:lvl2pPr>
            <a:lvl3pPr marL="684865" indent="0">
              <a:buNone/>
              <a:defRPr sz="1200">
                <a:solidFill>
                  <a:schemeClr val="tx2"/>
                </a:solidFill>
              </a:defRPr>
            </a:lvl3pPr>
            <a:lvl4pPr marL="1027298" indent="0">
              <a:buNone/>
              <a:defRPr sz="1200">
                <a:solidFill>
                  <a:schemeClr val="tx2"/>
                </a:solidFill>
              </a:defRPr>
            </a:lvl4pPr>
            <a:lvl5pPr marL="136973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21" name="Text Placeholder 30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4506686" y="2028683"/>
            <a:ext cx="3290863" cy="2523026"/>
          </a:xfrm>
          <a:prstGeom prst="rect">
            <a:avLst/>
          </a:prstGeom>
        </p:spPr>
        <p:txBody>
          <a:bodyPr lIns="68498" tIns="34289" rIns="68498" bIns="34289">
            <a:noAutofit/>
          </a:bodyPr>
          <a:lstStyle>
            <a:lvl1pPr marL="0" indent="0">
              <a:buNone/>
              <a:defRPr lang="en-US" sz="1400" dirty="0"/>
            </a:lvl1pPr>
            <a:lvl2pPr marL="342407" indent="0">
              <a:buNone/>
              <a:defRPr sz="1200">
                <a:solidFill>
                  <a:schemeClr val="tx2"/>
                </a:solidFill>
              </a:defRPr>
            </a:lvl2pPr>
            <a:lvl3pPr marL="684865" indent="0">
              <a:buNone/>
              <a:defRPr sz="1200">
                <a:solidFill>
                  <a:schemeClr val="tx2"/>
                </a:solidFill>
              </a:defRPr>
            </a:lvl3pPr>
            <a:lvl4pPr marL="1027298" indent="0">
              <a:buNone/>
              <a:defRPr sz="1200">
                <a:solidFill>
                  <a:schemeClr val="tx2"/>
                </a:solidFill>
              </a:defRPr>
            </a:lvl4pPr>
            <a:lvl5pPr marL="1369730" indent="0"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Body copy</a:t>
            </a:r>
          </a:p>
        </p:txBody>
      </p:sp>
      <p:sp>
        <p:nvSpPr>
          <p:cNvPr id="22" name="Title 1"/>
          <p:cNvSpPr>
            <a:spLocks noGrp="1"/>
          </p:cNvSpPr>
          <p:nvPr userDrawn="1">
            <p:ph type="title"/>
          </p:nvPr>
        </p:nvSpPr>
        <p:spPr>
          <a:xfrm>
            <a:off x="388144" y="339329"/>
            <a:ext cx="7430011" cy="5750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8"/>
          </p:nvPr>
        </p:nvSpPr>
        <p:spPr>
          <a:xfrm>
            <a:off x="397668" y="4953581"/>
            <a:ext cx="6311671" cy="14318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cs typeface="Arial Unicode MS" charset="0"/>
              </a:rPr>
              <a:t>Confidential and proprietary – For educational internal use only. Do not show, distribute, share, or discuss externally.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9"/>
          </p:nvPr>
        </p:nvSpPr>
        <p:spPr>
          <a:xfrm>
            <a:off x="397669" y="4823225"/>
            <a:ext cx="1148487" cy="126600"/>
          </a:xfrm>
          <a:prstGeom prst="rect">
            <a:avLst/>
          </a:prstGeom>
        </p:spPr>
        <p:txBody>
          <a:bodyPr/>
          <a:lstStyle/>
          <a:p>
            <a:fld id="{0FBB20A0-29A2-4F03-9BB9-2B9F07088D5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 userDrawn="1"/>
        </p:nvSpPr>
        <p:spPr>
          <a:xfrm>
            <a:off x="300852" y="2132976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Font typeface="Arial" charset="0"/>
              <a:buNone/>
            </a:pPr>
            <a:r>
              <a:rPr lang="en-US" altLang="en-US" sz="4000" b="1" i="1" dirty="0" smtClean="0">
                <a:solidFill>
                  <a:srgbClr val="0082DA"/>
                </a:solidFill>
                <a:latin typeface="Minion" charset="0"/>
                <a:ea typeface="ＭＳ Ｐゴシック" charset="-128"/>
              </a:rPr>
              <a:t>Doing now what patients need next</a:t>
            </a:r>
          </a:p>
        </p:txBody>
      </p:sp>
    </p:spTree>
    <p:extLst>
      <p:ext uri="{BB962C8B-B14F-4D97-AF65-F5344CB8AC3E}">
        <p14:creationId xmlns:p14="http://schemas.microsoft.com/office/powerpoint/2010/main" xmlns="" val="19786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pPlaceholderTitle"/>
          <p:cNvSpPr>
            <a:spLocks noGrp="1" noChangeArrowheads="1"/>
          </p:cNvSpPr>
          <p:nvPr>
            <p:ph type="title"/>
          </p:nvPr>
        </p:nvSpPr>
        <p:spPr bwMode="auto">
          <a:xfrm>
            <a:off x="397669" y="339330"/>
            <a:ext cx="7748628" cy="63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edit Master title style</a:t>
            </a:r>
            <a:endParaRPr lang="en-US" altLang="de-DE" dirty="0"/>
          </a:p>
        </p:txBody>
      </p:sp>
      <p:sp>
        <p:nvSpPr>
          <p:cNvPr id="1027" name="shpPlaceholderMain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7669" y="1028701"/>
            <a:ext cx="8546495" cy="368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edit Master text styles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grpSp>
        <p:nvGrpSpPr>
          <p:cNvPr id="1028" name="shpGridNormal" hidden="1"/>
          <p:cNvGrpSpPr>
            <a:grpSpLocks/>
          </p:cNvGrpSpPr>
          <p:nvPr/>
        </p:nvGrpSpPr>
        <p:grpSpPr bwMode="auto">
          <a:xfrm>
            <a:off x="397669" y="385763"/>
            <a:ext cx="8353425" cy="4504135"/>
            <a:chOff x="271" y="324"/>
            <a:chExt cx="5701" cy="3783"/>
          </a:xfrm>
        </p:grpSpPr>
        <p:sp>
          <p:nvSpPr>
            <p:cNvPr id="1032" name="shpGridTitle" hidden="1"/>
            <p:cNvSpPr>
              <a:spLocks noChangeArrowheads="1"/>
            </p:cNvSpPr>
            <p:nvPr userDrawn="1"/>
          </p:nvSpPr>
          <p:spPr bwMode="auto">
            <a:xfrm>
              <a:off x="271" y="324"/>
              <a:ext cx="5701" cy="771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fr-CH" altLang="x-none" sz="1800"/>
            </a:p>
          </p:txBody>
        </p:sp>
        <p:sp>
          <p:nvSpPr>
            <p:cNvPr id="1033" name="shpGridMain" hidden="1"/>
            <p:cNvSpPr>
              <a:spLocks noChangeArrowheads="1"/>
            </p:cNvSpPr>
            <p:nvPr userDrawn="1"/>
          </p:nvSpPr>
          <p:spPr bwMode="auto">
            <a:xfrm>
              <a:off x="271" y="1179"/>
              <a:ext cx="5701" cy="2776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fr-CH" altLang="x-none" sz="1800"/>
            </a:p>
          </p:txBody>
        </p:sp>
        <p:sp>
          <p:nvSpPr>
            <p:cNvPr id="1034" name="shpGridFooter" hidden="1"/>
            <p:cNvSpPr>
              <a:spLocks noChangeArrowheads="1"/>
            </p:cNvSpPr>
            <p:nvPr userDrawn="1"/>
          </p:nvSpPr>
          <p:spPr bwMode="auto">
            <a:xfrm>
              <a:off x="271" y="4005"/>
              <a:ext cx="5701" cy="102"/>
            </a:xfrm>
            <a:prstGeom prst="rect">
              <a:avLst/>
            </a:prstGeom>
            <a:noFill/>
            <a:ln w="12700">
              <a:solidFill>
                <a:srgbClr val="676767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Imago" charset="0"/>
                  <a:ea typeface="ヒラギノ角ゴ Pro W3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endParaRPr lang="fr-CH" altLang="x-none" sz="1800"/>
            </a:p>
          </p:txBody>
        </p:sp>
      </p:grpSp>
      <p:pic>
        <p:nvPicPr>
          <p:cNvPr id="1031" name="shpLogoPicBright" descr="RoLo_sRGB_Blue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black">
          <a:xfrm>
            <a:off x="8329613" y="248841"/>
            <a:ext cx="733425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l 34"/>
          <p:cNvSpPr>
            <a:spLocks noChangeAspect="1"/>
          </p:cNvSpPr>
          <p:nvPr userDrawn="1"/>
        </p:nvSpPr>
        <p:spPr>
          <a:xfrm>
            <a:off x="7791158" y="4755865"/>
            <a:ext cx="355139" cy="36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012702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3" r:id="rId2"/>
    <p:sldLayoutId id="2147484152" r:id="rId3"/>
    <p:sldLayoutId id="2147484162" r:id="rId4"/>
    <p:sldLayoutId id="2147484163" r:id="rId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Univers 57 Condensed" pitchFamily="34" charset="0"/>
          <a:ea typeface="ヒラギノ角ゴ Pro W3" charset="-128"/>
          <a:cs typeface="Univers 57 Condensed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  <a:ea typeface="ヒラギノ角ゴ Pro W3" charset="-128"/>
          <a:cs typeface="ヒラギノ角ゴ Pro W3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  <a:ea typeface="ヒラギノ角ゴ Pro W3" charset="-128"/>
          <a:cs typeface="ヒラギノ角ゴ Pro W3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  <a:ea typeface="ヒラギノ角ゴ Pro W3" charset="-128"/>
          <a:cs typeface="ヒラギノ角ゴ Pro W3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  <a:ea typeface="ヒラギノ角ゴ Pro W3" charset="-128"/>
          <a:cs typeface="ヒラギノ角ゴ Pro W3" charset="-128"/>
        </a:defRPr>
      </a:lvl5pPr>
      <a:lvl6pPr marL="342900"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</a:defRPr>
      </a:lvl6pPr>
      <a:lvl7pPr marL="685800"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</a:defRPr>
      </a:lvl7pPr>
      <a:lvl8pPr marL="1028700"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</a:defRPr>
      </a:lvl8pPr>
      <a:lvl9pPr marL="1371600" algn="l" rtl="0" eaLnBrk="0" fontAlgn="base" hangingPunct="0">
        <a:spcBef>
          <a:spcPct val="0"/>
        </a:spcBef>
        <a:spcAft>
          <a:spcPct val="0"/>
        </a:spcAft>
        <a:defRPr sz="1950" b="1">
          <a:solidFill>
            <a:schemeClr val="tx1"/>
          </a:solidFill>
          <a:latin typeface="Imago" pitchFamily="2" charset="0"/>
        </a:defRPr>
      </a:lvl9pPr>
    </p:titleStyle>
    <p:bodyStyle>
      <a:lvl1pPr marL="214313" indent="-214313" algn="l" rtl="0" eaLnBrk="0" fontAlgn="base" hangingPunct="0">
        <a:spcBef>
          <a:spcPct val="75000"/>
        </a:spcBef>
        <a:spcAft>
          <a:spcPct val="0"/>
        </a:spcAft>
        <a:buSzPct val="100000"/>
        <a:buChar char="•"/>
        <a:defRPr sz="1600">
          <a:solidFill>
            <a:schemeClr val="tx1"/>
          </a:solidFill>
          <a:latin typeface="Univers 57 Condensed" pitchFamily="34" charset="0"/>
          <a:ea typeface="ヒラギノ角ゴ Pro W3" charset="-128"/>
          <a:cs typeface="Univers 57 Condensed" pitchFamily="34" charset="0"/>
        </a:defRPr>
      </a:lvl1pPr>
      <a:lvl2pPr marL="572691" indent="-215504" algn="l" rtl="0" eaLnBrk="0" fontAlgn="base" hangingPunct="0">
        <a:spcBef>
          <a:spcPct val="30000"/>
        </a:spcBef>
        <a:spcAft>
          <a:spcPct val="0"/>
        </a:spcAft>
        <a:buChar char="–"/>
        <a:defRPr sz="1600">
          <a:solidFill>
            <a:schemeClr val="tx1"/>
          </a:solidFill>
          <a:latin typeface="Univers 57 Condensed" pitchFamily="34" charset="0"/>
          <a:ea typeface="ヒラギノ角ゴ Pro W3" charset="-128"/>
          <a:cs typeface="Univers 57 Condensed" pitchFamily="34" charset="0"/>
        </a:defRPr>
      </a:lvl2pPr>
      <a:lvl3pPr marL="931069" indent="-215504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Univers 57 Condensed" pitchFamily="34" charset="0"/>
          <a:ea typeface="ヒラギノ角ゴ Pro W3" pitchFamily="-112" charset="-128"/>
          <a:cs typeface="Univers 57 Condensed" pitchFamily="34" charset="0"/>
        </a:defRPr>
      </a:lvl3pPr>
      <a:lvl4pPr marL="1289447" indent="-215504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Univers 57 Condensed" pitchFamily="34" charset="0"/>
          <a:ea typeface="ヒラギノ角ゴ Pro W3" pitchFamily="-112" charset="-128"/>
          <a:cs typeface="Univers 57 Condensed" pitchFamily="34" charset="0"/>
        </a:defRPr>
      </a:lvl4pPr>
      <a:lvl5pPr marL="1646635" indent="-214313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Univers 57 Condensed" pitchFamily="34" charset="0"/>
          <a:ea typeface="ヒラギノ角ゴ Pro W3" charset="-128"/>
          <a:cs typeface="Univers 57 Condensed" pitchFamily="34" charset="0"/>
        </a:defRPr>
      </a:lvl5pPr>
      <a:lvl6pPr marL="1989535" indent="-214313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332435" indent="-214313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675335" indent="-214313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3018235" indent="-214313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4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diagramData" Target="../diagrams/data2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microsoft.com/office/2007/relationships/diagramDrawing" Target="../diagrams/drawing6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7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legalacts.ru/doc/klinicheskie-rekomendatsii-kistoznyi-fibroz-mukovistsidoz-u-detei-utv-minzdravom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383381" y="1519238"/>
            <a:ext cx="5655912" cy="1215228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Комплексный подход к лечению детей с </a:t>
            </a:r>
            <a:r>
              <a:rPr lang="ru-RU" dirty="0" err="1" smtClean="0">
                <a:latin typeface="Georgia" pitchFamily="18" charset="0"/>
              </a:rPr>
              <a:t>муковисцидозом</a:t>
            </a:r>
            <a:r>
              <a:rPr lang="ru-RU" dirty="0" smtClean="0">
                <a:latin typeface="Georgia" pitchFamily="18" charset="0"/>
              </a:rPr>
              <a:t>. 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От диагностики к лекарственной терапии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83381" y="2086170"/>
            <a:ext cx="8361759" cy="432197"/>
          </a:xfrm>
        </p:spPr>
        <p:txBody>
          <a:bodyPr/>
          <a:lstStyle/>
          <a:p>
            <a:endParaRPr lang="de-CH" dirty="0" smtClean="0"/>
          </a:p>
          <a:p>
            <a:endParaRPr lang="de-CH" dirty="0"/>
          </a:p>
          <a:p>
            <a:endParaRPr lang="de-CH" dirty="0"/>
          </a:p>
          <a:p>
            <a:r>
              <a:rPr lang="ru-RU" sz="2000" dirty="0" smtClean="0">
                <a:solidFill>
                  <a:srgbClr val="C00000"/>
                </a:solidFill>
              </a:rPr>
              <a:t>Профессор Д.И.Ахмедова</a:t>
            </a:r>
          </a:p>
          <a:p>
            <a:endParaRPr lang="ru-RU" sz="1000" dirty="0" smtClean="0">
              <a:solidFill>
                <a:schemeClr val="tx1"/>
              </a:solidFill>
            </a:endParaRPr>
          </a:p>
          <a:p>
            <a:endParaRPr lang="ru-RU" sz="1000" dirty="0" smtClean="0">
              <a:solidFill>
                <a:schemeClr val="tx1"/>
              </a:solidFill>
            </a:endParaRPr>
          </a:p>
          <a:p>
            <a:endParaRPr lang="ru-RU" sz="1000" dirty="0" smtClean="0">
              <a:solidFill>
                <a:schemeClr val="tx1"/>
              </a:solidFill>
            </a:endParaRPr>
          </a:p>
          <a:p>
            <a:r>
              <a:rPr lang="ru-RU" sz="1000" dirty="0" smtClean="0">
                <a:solidFill>
                  <a:schemeClr val="tx1"/>
                </a:solidFill>
              </a:rPr>
              <a:t> г. Ташкент, 5 марта 2020 г.</a:t>
            </a:r>
          </a:p>
          <a:p>
            <a:endParaRPr lang="de-CH" sz="10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17" y="158424"/>
            <a:ext cx="1405719" cy="990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622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5677999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ПАТОФИЗИОЛОГИЯ КИСТОЗНОГО ФИБРОЗА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3938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669" y="321912"/>
            <a:ext cx="7748628" cy="636030"/>
          </a:xfrm>
        </p:spPr>
        <p:txBody>
          <a:bodyPr/>
          <a:lstStyle/>
          <a:p>
            <a:r>
              <a:rPr lang="en-US" dirty="0" smtClean="0"/>
              <a:t>CFTR</a:t>
            </a:r>
            <a:r>
              <a:rPr lang="ru-RU" dirty="0" smtClean="0"/>
              <a:t> контролирует секрецию хлоридов в различных эпителиальных клетках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400" dirty="0" smtClean="0"/>
              <a:t>CFTR</a:t>
            </a:r>
            <a:r>
              <a:rPr lang="ru-RU" sz="1400" dirty="0" smtClean="0"/>
              <a:t> </a:t>
            </a:r>
            <a:r>
              <a:rPr lang="ru-RU" sz="1400" dirty="0" err="1" smtClean="0"/>
              <a:t>экспрессируется</a:t>
            </a:r>
            <a:r>
              <a:rPr lang="ru-RU" sz="1400" dirty="0"/>
              <a:t> </a:t>
            </a:r>
            <a:r>
              <a:rPr lang="ru-RU" sz="1400" dirty="0" smtClean="0"/>
              <a:t>в </a:t>
            </a:r>
            <a:r>
              <a:rPr lang="ru-RU" sz="1400" dirty="0"/>
              <a:t>эпителиальных клетках во многих органах и регулирует </a:t>
            </a:r>
            <a:r>
              <a:rPr lang="ru-RU" sz="1400" dirty="0" smtClean="0"/>
              <a:t>движение </a:t>
            </a:r>
            <a:r>
              <a:rPr lang="ru-RU" sz="1400" dirty="0" err="1" smtClean="0"/>
              <a:t>Cl</a:t>
            </a:r>
            <a:r>
              <a:rPr lang="ru-RU" sz="1400" dirty="0" smtClean="0"/>
              <a:t>- </a:t>
            </a:r>
            <a:r>
              <a:rPr lang="ru-RU" sz="1400" dirty="0"/>
              <a:t>через эти клетки</a:t>
            </a:r>
          </a:p>
          <a:p>
            <a:pPr>
              <a:spcBef>
                <a:spcPts val="600"/>
              </a:spcBef>
            </a:pPr>
            <a:r>
              <a:rPr lang="ru-RU" sz="1400" dirty="0" smtClean="0"/>
              <a:t>Другие </a:t>
            </a:r>
            <a:r>
              <a:rPr lang="ru-RU" sz="1400" dirty="0"/>
              <a:t>функции включают регулирование других мембранных каналов, таких как </a:t>
            </a:r>
            <a:r>
              <a:rPr lang="ru-RU" sz="1400" dirty="0" smtClean="0"/>
              <a:t>эпителиальные </a:t>
            </a:r>
            <a:r>
              <a:rPr lang="ru-RU" sz="1400" dirty="0" err="1" smtClean="0"/>
              <a:t>Na</a:t>
            </a:r>
            <a:r>
              <a:rPr lang="ru-RU" sz="1400" dirty="0" smtClean="0"/>
              <a:t> </a:t>
            </a:r>
            <a:r>
              <a:rPr lang="ru-RU" sz="1400" dirty="0"/>
              <a:t>+ канал и </a:t>
            </a:r>
            <a:r>
              <a:rPr lang="ru-RU" sz="1400" dirty="0" smtClean="0"/>
              <a:t>HCO</a:t>
            </a:r>
            <a:r>
              <a:rPr lang="ru-RU" sz="1400" baseline="-25000" dirty="0" smtClean="0"/>
              <a:t>3</a:t>
            </a:r>
            <a:r>
              <a:rPr lang="ru-RU" sz="1400" dirty="0" smtClean="0"/>
              <a:t>- </a:t>
            </a:r>
            <a:r>
              <a:rPr lang="ru-RU" sz="1400" dirty="0"/>
              <a:t>транспорт через мембраны эпителиальных клеток</a:t>
            </a:r>
          </a:p>
          <a:p>
            <a:pPr marL="0" indent="0">
              <a:buNone/>
            </a:pPr>
            <a:r>
              <a:rPr lang="ru-RU" sz="1400" b="1" dirty="0" smtClean="0"/>
              <a:t>Пример – функционирование </a:t>
            </a:r>
            <a:r>
              <a:rPr lang="en-US" sz="1400" b="1" dirty="0" smtClean="0"/>
              <a:t>CFTR</a:t>
            </a:r>
            <a:r>
              <a:rPr lang="ru-RU" sz="1400" b="1" dirty="0" smtClean="0"/>
              <a:t> в потовых железах (нормальное </a:t>
            </a:r>
            <a:r>
              <a:rPr lang="en-US" sz="1400" b="1" dirty="0" smtClean="0"/>
              <a:t>vs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Муковисцидоз</a:t>
            </a:r>
            <a:r>
              <a:rPr lang="ru-RU" sz="1400" b="1" dirty="0" smtClean="0"/>
              <a:t>)</a:t>
            </a:r>
            <a:endParaRPr lang="ru-RU" sz="1400" b="1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spcBef>
                <a:spcPts val="0"/>
              </a:spcBef>
            </a:pPr>
            <a:r>
              <a:rPr lang="ru-RU" sz="1000" dirty="0" smtClean="0"/>
              <a:t>CFTR</a:t>
            </a:r>
            <a:r>
              <a:rPr lang="ru-RU" sz="1000" dirty="0"/>
              <a:t>: CF трансмембранный регулятор проводимости</a:t>
            </a:r>
            <a:r>
              <a:rPr lang="ru-RU" sz="1000" dirty="0" smtClean="0"/>
              <a:t>;  </a:t>
            </a:r>
            <a:r>
              <a:rPr lang="ru-RU" sz="1000" dirty="0" err="1" smtClean="0"/>
              <a:t>Cl</a:t>
            </a:r>
            <a:r>
              <a:rPr lang="ru-RU" sz="1000" dirty="0" smtClean="0"/>
              <a:t> </a:t>
            </a:r>
            <a:r>
              <a:rPr lang="ru-RU" sz="1000" dirty="0"/>
              <a:t>= хлорид; HCO3 = бикарбонат; </a:t>
            </a:r>
            <a:r>
              <a:rPr lang="ru-RU" sz="1000" dirty="0" err="1"/>
              <a:t>Na</a:t>
            </a:r>
            <a:r>
              <a:rPr lang="ru-RU" sz="1000" dirty="0"/>
              <a:t> = </a:t>
            </a:r>
            <a:r>
              <a:rPr lang="ru-RU" sz="1000" dirty="0" smtClean="0"/>
              <a:t>натрий</a:t>
            </a:r>
            <a:endParaRPr lang="ru-RU" sz="1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2611" t="58389" r="48555" b="22055"/>
          <a:stretch/>
        </p:blipFill>
        <p:spPr>
          <a:xfrm>
            <a:off x="338327" y="2364441"/>
            <a:ext cx="4259300" cy="248773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4724957" y="2457386"/>
            <a:ext cx="4105534" cy="233255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/>
              <a:t>В нормальных потовых железах первичная секреция </a:t>
            </a:r>
            <a:r>
              <a:rPr lang="ru-RU" sz="1400" dirty="0" err="1"/>
              <a:t>ацинарных</a:t>
            </a:r>
            <a:r>
              <a:rPr lang="ru-RU" sz="1400" dirty="0"/>
              <a:t> клеток имеет высокие концентрации </a:t>
            </a:r>
            <a:r>
              <a:rPr lang="ru-RU" sz="1400" dirty="0" err="1"/>
              <a:t>Na</a:t>
            </a:r>
            <a:r>
              <a:rPr lang="ru-RU" sz="1400" dirty="0"/>
              <a:t> + и </a:t>
            </a:r>
            <a:r>
              <a:rPr lang="ru-RU" sz="1400" dirty="0" err="1" smtClean="0"/>
              <a:t>Cl</a:t>
            </a:r>
            <a:r>
              <a:rPr lang="ru-RU" sz="1400" dirty="0" smtClean="0"/>
              <a:t>; при движении секрета по </a:t>
            </a:r>
            <a:r>
              <a:rPr lang="ru-RU" sz="1400" dirty="0"/>
              <a:t>протоку, </a:t>
            </a:r>
            <a:r>
              <a:rPr lang="ru-RU" sz="1400" dirty="0" err="1"/>
              <a:t>Na</a:t>
            </a:r>
            <a:r>
              <a:rPr lang="ru-RU" sz="1400" dirty="0"/>
              <a:t> + </a:t>
            </a:r>
            <a:r>
              <a:rPr lang="ru-RU" sz="1400" dirty="0" err="1"/>
              <a:t>реабсорбируется</a:t>
            </a:r>
            <a:r>
              <a:rPr lang="ru-RU" sz="1400" dirty="0"/>
              <a:t> </a:t>
            </a:r>
            <a:r>
              <a:rPr lang="ru-RU" sz="1400" dirty="0" smtClean="0"/>
              <a:t>и </a:t>
            </a:r>
            <a:r>
              <a:rPr lang="ru-RU" sz="1400" dirty="0" err="1"/>
              <a:t>Cl</a:t>
            </a:r>
            <a:r>
              <a:rPr lang="ru-RU" sz="1400" dirty="0"/>
              <a:t>‾ </a:t>
            </a:r>
            <a:r>
              <a:rPr lang="ru-RU" sz="1400" dirty="0" smtClean="0"/>
              <a:t>следует через </a:t>
            </a:r>
            <a:r>
              <a:rPr lang="ru-RU" sz="1400" dirty="0"/>
              <a:t>белок CFTR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При кистозном фиброзе </a:t>
            </a:r>
            <a:r>
              <a:rPr lang="ru-RU" sz="1400" dirty="0"/>
              <a:t>дефектный CFTR </a:t>
            </a:r>
            <a:r>
              <a:rPr lang="ru-RU" sz="1400" dirty="0" err="1" smtClean="0"/>
              <a:t>затрдняет</a:t>
            </a:r>
            <a:r>
              <a:rPr lang="ru-RU" sz="1400" dirty="0" smtClean="0"/>
              <a:t> </a:t>
            </a:r>
            <a:r>
              <a:rPr lang="ru-RU" sz="1400" dirty="0" err="1" smtClean="0"/>
              <a:t>реабсорбцию</a:t>
            </a:r>
            <a:r>
              <a:rPr lang="ru-RU" sz="1400" dirty="0" smtClean="0"/>
              <a:t> </a:t>
            </a:r>
            <a:r>
              <a:rPr lang="ru-RU" sz="1400" dirty="0" err="1" smtClean="0"/>
              <a:t>Cl</a:t>
            </a:r>
            <a:r>
              <a:rPr lang="ru-RU" sz="1400" dirty="0" smtClean="0"/>
              <a:t>-, </a:t>
            </a:r>
            <a:r>
              <a:rPr lang="ru-RU" sz="1400" dirty="0"/>
              <a:t>в результате чего </a:t>
            </a:r>
            <a:r>
              <a:rPr lang="ru-RU" sz="1400" dirty="0" smtClean="0"/>
              <a:t>пот становится соленым»</a:t>
            </a:r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498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397669" y="2096661"/>
            <a:ext cx="8554945" cy="2953810"/>
          </a:xfrm>
          <a:prstGeom prst="rect">
            <a:avLst/>
          </a:prstGeom>
          <a:noFill/>
          <a:ln w="28575" cap="flat" cmpd="sng" algn="ctr">
            <a:solidFill>
              <a:schemeClr val="accent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dirty="0" smtClean="0"/>
              <a:t>Дисфункция </a:t>
            </a:r>
            <a:r>
              <a:rPr lang="ru-RU" dirty="0"/>
              <a:t>CFTR приводит к аномальному транспорту ионов </a:t>
            </a:r>
            <a:r>
              <a:rPr lang="ru-RU" dirty="0" smtClean="0"/>
              <a:t>в эпителиальные </a:t>
            </a:r>
            <a:r>
              <a:rPr lang="ru-RU" dirty="0"/>
              <a:t>клетки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869" y="1155263"/>
            <a:ext cx="8478745" cy="357622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Мутация </a:t>
            </a:r>
            <a:r>
              <a:rPr lang="ru-RU" dirty="0"/>
              <a:t>в CFTR приводит к </a:t>
            </a:r>
            <a:r>
              <a:rPr lang="ru-RU" dirty="0" err="1"/>
              <a:t>гиперабсорбции</a:t>
            </a:r>
            <a:r>
              <a:rPr lang="ru-RU" dirty="0"/>
              <a:t> жидкости и </a:t>
            </a:r>
            <a:r>
              <a:rPr lang="ru-RU" dirty="0" smtClean="0"/>
              <a:t>последующему обезвоживанию </a:t>
            </a:r>
            <a:r>
              <a:rPr lang="ru-RU" dirty="0"/>
              <a:t>поверхности эпителиальных клеток, что приводит к </a:t>
            </a:r>
            <a:r>
              <a:rPr lang="ru-RU" dirty="0" smtClean="0"/>
              <a:t>повышенной вязкости экзокринного секрета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С</a:t>
            </a:r>
            <a:r>
              <a:rPr lang="ru-RU" dirty="0" smtClean="0"/>
              <a:t>оленый </a:t>
            </a:r>
            <a:r>
              <a:rPr lang="ru-RU" dirty="0"/>
              <a:t>пот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/>
              <a:t>Х</a:t>
            </a:r>
            <a:r>
              <a:rPr lang="ru-RU" dirty="0" smtClean="0"/>
              <a:t>роническая </a:t>
            </a:r>
            <a:r>
              <a:rPr lang="ru-RU" dirty="0"/>
              <a:t>болезнь легких, </a:t>
            </a:r>
            <a:r>
              <a:rPr lang="ru-RU" dirty="0" smtClean="0"/>
              <a:t>являющаяся следствием повышения вязкости легочного секрета</a:t>
            </a:r>
            <a:endParaRPr lang="ru-RU" dirty="0"/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Нарушение </a:t>
            </a:r>
            <a:r>
              <a:rPr lang="ru-RU" dirty="0"/>
              <a:t>секреции поджелудочной железы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Ограниченное </a:t>
            </a:r>
            <a:r>
              <a:rPr lang="ru-RU" dirty="0"/>
              <a:t>пищеварение и усвоение питательных веществ в тонкой кишке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Нарушение </a:t>
            </a:r>
            <a:r>
              <a:rPr lang="ru-RU" dirty="0"/>
              <a:t>функции печени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Закупорка </a:t>
            </a:r>
            <a:r>
              <a:rPr lang="ru-RU" dirty="0"/>
              <a:t>тонкой кишки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Анатомические </a:t>
            </a:r>
            <a:r>
              <a:rPr lang="ru-RU" dirty="0"/>
              <a:t>изменения в мужской репродуктивной системе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dirty="0" smtClean="0"/>
              <a:t>Функциональные </a:t>
            </a:r>
            <a:r>
              <a:rPr lang="ru-RU" dirty="0"/>
              <a:t>изменения женской репродукции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254642" y="1934878"/>
            <a:ext cx="5365681" cy="408623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Основные последствия дисфункции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CFTR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:</a:t>
            </a:r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704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7091469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КЛИНИЧЕСКАЯ МАНИФЕСТАЦИЯ МУКОВИСЦИДОЗА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855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Муковисцидоз</a:t>
            </a:r>
            <a:r>
              <a:rPr lang="ru-RU" dirty="0" smtClean="0"/>
              <a:t> – это </a:t>
            </a:r>
            <a:r>
              <a:rPr lang="ru-RU" dirty="0" err="1" smtClean="0"/>
              <a:t>мультисистемное</a:t>
            </a:r>
            <a:r>
              <a:rPr lang="ru-RU" dirty="0" smtClean="0"/>
              <a:t> заболевание с вовлечением многих органов</a:t>
            </a:r>
            <a:endParaRPr lang="ru-R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3163" t="40220" r="50822" b="21754"/>
          <a:stretch/>
        </p:blipFill>
        <p:spPr>
          <a:xfrm>
            <a:off x="522484" y="1078165"/>
            <a:ext cx="3051208" cy="407524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 bwMode="auto">
          <a:xfrm>
            <a:off x="4678437" y="1395489"/>
            <a:ext cx="4105534" cy="2826306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МВ характеризуется увеличением густой, вязкой слизи во многих муцин-продуцирующих органах</a:t>
            </a:r>
            <a:endParaRPr lang="ru-RU" sz="14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Поражаются две </a:t>
            </a:r>
            <a:r>
              <a:rPr lang="ru-RU" sz="1400" dirty="0"/>
              <a:t>основные системы</a:t>
            </a:r>
            <a:r>
              <a:rPr lang="ru-RU" sz="1400" dirty="0" smtClean="0"/>
              <a:t>: легкие </a:t>
            </a:r>
            <a:r>
              <a:rPr lang="ru-RU" sz="1400" dirty="0"/>
              <a:t>и желудочно-кишечный </a:t>
            </a:r>
            <a:r>
              <a:rPr lang="ru-RU" sz="1400" dirty="0" smtClean="0"/>
              <a:t>тракт, где </a:t>
            </a:r>
            <a:r>
              <a:rPr lang="ru-RU" sz="1400" dirty="0"/>
              <a:t>густая слизь </a:t>
            </a:r>
            <a:r>
              <a:rPr lang="ru-RU" sz="1400" dirty="0" smtClean="0"/>
              <a:t>вызывает проблемы </a:t>
            </a:r>
            <a:r>
              <a:rPr lang="ru-RU" sz="1400" dirty="0"/>
              <a:t>с дыханием и пищеварением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МВ </a:t>
            </a:r>
            <a:r>
              <a:rPr lang="ru-RU" sz="1400" dirty="0"/>
              <a:t>также может повлиять на печень, </a:t>
            </a:r>
            <a:r>
              <a:rPr lang="ru-RU" sz="1400" dirty="0" smtClean="0"/>
              <a:t>потовые железы </a:t>
            </a:r>
            <a:r>
              <a:rPr lang="ru-RU" sz="1400" dirty="0"/>
              <a:t>и репродуктивные </a:t>
            </a:r>
            <a:r>
              <a:rPr lang="ru-RU" sz="1400" dirty="0" smtClean="0"/>
              <a:t>органы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2485" y="1150481"/>
            <a:ext cx="8855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Хронические синуситы</a:t>
            </a:r>
            <a:endParaRPr lang="ru-RU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65256" y="1458826"/>
            <a:ext cx="94275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Повторяющиеся инфекции дыхательных путей</a:t>
            </a:r>
            <a:endParaRPr lang="ru-RU" sz="800" dirty="0"/>
          </a:p>
        </p:txBody>
      </p:sp>
      <p:sp>
        <p:nvSpPr>
          <p:cNvPr id="8" name="TextBox 7"/>
          <p:cNvSpPr txBox="1"/>
          <p:nvPr/>
        </p:nvSpPr>
        <p:spPr>
          <a:xfrm>
            <a:off x="384898" y="2062186"/>
            <a:ext cx="942753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ru-RU" sz="800" dirty="0" err="1" smtClean="0"/>
              <a:t>Бронхоэктазы</a:t>
            </a:r>
            <a:endParaRPr lang="ru-RU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465256" y="2273092"/>
            <a:ext cx="78326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Заболевания печении</a:t>
            </a:r>
          </a:p>
          <a:p>
            <a:r>
              <a:rPr lang="ru-RU" sz="800" dirty="0" smtClean="0"/>
              <a:t>Портальная гипертензия</a:t>
            </a:r>
          </a:p>
          <a:p>
            <a:r>
              <a:rPr lang="ru-RU" sz="800" dirty="0" smtClean="0"/>
              <a:t>Желчные конкременты</a:t>
            </a:r>
            <a:endParaRPr lang="ru-RU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239516" y="3484687"/>
            <a:ext cx="113182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Непроходимость дистальных отделов кишечника</a:t>
            </a:r>
            <a:endParaRPr lang="ru-RU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591616" y="4020804"/>
            <a:ext cx="811688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err="1" smtClean="0"/>
              <a:t>Стеаторрея</a:t>
            </a:r>
            <a:endParaRPr lang="ru-RU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2594080" y="4646394"/>
            <a:ext cx="136812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err="1" smtClean="0"/>
              <a:t>Артропатия</a:t>
            </a:r>
            <a:r>
              <a:rPr lang="ru-RU" sz="800" dirty="0" smtClean="0"/>
              <a:t>/ артрит</a:t>
            </a:r>
            <a:endParaRPr lang="ru-RU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746480" y="4236248"/>
            <a:ext cx="136812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Мужское бесплодие</a:t>
            </a:r>
            <a:endParaRPr lang="ru-RU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2866833" y="3730908"/>
            <a:ext cx="136812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Остеопороз</a:t>
            </a:r>
            <a:endParaRPr lang="ru-RU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3069710" y="3250059"/>
            <a:ext cx="136812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Барабанные палочки</a:t>
            </a:r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2898058" y="2496823"/>
            <a:ext cx="13681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Недостаточность поджелудочной железы</a:t>
            </a:r>
          </a:p>
          <a:p>
            <a:r>
              <a:rPr lang="ru-RU" sz="800" dirty="0" smtClean="0"/>
              <a:t>Диабет</a:t>
            </a:r>
            <a:endParaRPr lang="ru-RU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2866832" y="1273591"/>
            <a:ext cx="1368129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Носовые полипы</a:t>
            </a:r>
            <a:endParaRPr lang="ru-RU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2746480" y="1792756"/>
            <a:ext cx="13681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800" dirty="0" smtClean="0"/>
              <a:t>Аномальный пот (с большим содержанием натрия и хлоридов</a:t>
            </a:r>
            <a:endParaRPr lang="ru-RU" sz="800" dirty="0"/>
          </a:p>
        </p:txBody>
      </p:sp>
      <p:pic>
        <p:nvPicPr>
          <p:cNvPr id="1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228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Инфекции, типичные для кистозного фиброза</a:t>
            </a:r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3369851" y="1197674"/>
            <a:ext cx="2218271" cy="456280"/>
            <a:chOff x="4056767" y="429"/>
            <a:chExt cx="63200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2" name="Rounded Rectangle 11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i="1" dirty="0">
                  <a:solidFill>
                    <a:schemeClr val="tx1"/>
                  </a:solidFill>
                </a:rPr>
                <a:t>Staphylococcus aureus</a:t>
              </a:r>
              <a:endParaRPr lang="en-US" sz="1300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69851" y="1847793"/>
            <a:ext cx="2218272" cy="456718"/>
            <a:chOff x="4056767" y="429"/>
            <a:chExt cx="63200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i="1" dirty="0" err="1">
                  <a:solidFill>
                    <a:schemeClr val="tx1"/>
                  </a:solidFill>
                </a:rPr>
                <a:t>Haemophilus</a:t>
              </a:r>
              <a:r>
                <a:rPr lang="en-US" sz="1400" i="1" dirty="0">
                  <a:solidFill>
                    <a:schemeClr val="tx1"/>
                  </a:solidFill>
                </a:rPr>
                <a:t> </a:t>
              </a:r>
              <a:r>
                <a:rPr lang="en-US" sz="1400" i="1" dirty="0" err="1">
                  <a:solidFill>
                    <a:schemeClr val="tx1"/>
                  </a:solidFill>
                </a:rPr>
                <a:t>influenzae</a:t>
              </a:r>
              <a:endParaRPr lang="en-US" sz="1300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369851" y="2421539"/>
            <a:ext cx="2218272" cy="529552"/>
            <a:chOff x="4056767" y="429"/>
            <a:chExt cx="63200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8" name="Rounded Rectangle 17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i="1" dirty="0">
                  <a:solidFill>
                    <a:schemeClr val="tx1"/>
                  </a:solidFill>
                </a:rPr>
                <a:t>Pseudomonas aeruginosa</a:t>
              </a:r>
              <a:endParaRPr lang="en-US" sz="1300" i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Rounded Rectangle 4"/>
          <p:cNvSpPr txBox="1"/>
          <p:nvPr/>
        </p:nvSpPr>
        <p:spPr>
          <a:xfrm>
            <a:off x="552914" y="1425814"/>
            <a:ext cx="2269799" cy="1244600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lvl="0" algn="ctr" defTabSz="577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300" dirty="0">
                <a:solidFill>
                  <a:schemeClr val="tx1"/>
                </a:solidFill>
              </a:rPr>
              <a:t>Основные штаммы </a:t>
            </a:r>
            <a:r>
              <a:rPr lang="ru-RU" sz="1300" dirty="0" smtClean="0">
                <a:solidFill>
                  <a:schemeClr val="tx1"/>
                </a:solidFill>
              </a:rPr>
              <a:t>бактерий, обычно поражающие легкие у </a:t>
            </a:r>
            <a:r>
              <a:rPr lang="ru-RU" sz="1300" dirty="0">
                <a:solidFill>
                  <a:schemeClr val="tx1"/>
                </a:solidFill>
              </a:rPr>
              <a:t>пациентов с МВ</a:t>
            </a:r>
            <a:endParaRPr lang="en-US" sz="1300" kern="1200" dirty="0">
              <a:solidFill>
                <a:schemeClr val="tx1"/>
              </a:solidFill>
            </a:endParaRPr>
          </a:p>
        </p:txBody>
      </p:sp>
      <p:cxnSp>
        <p:nvCxnSpPr>
          <p:cNvPr id="24" name="Straight Connector 23"/>
          <p:cNvCxnSpPr>
            <a:endCxn id="12" idx="1"/>
          </p:cNvCxnSpPr>
          <p:nvPr/>
        </p:nvCxnSpPr>
        <p:spPr bwMode="auto">
          <a:xfrm flipV="1">
            <a:off x="2822713" y="1425814"/>
            <a:ext cx="547138" cy="65033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>
            <a:endCxn id="16" idx="1"/>
          </p:cNvCxnSpPr>
          <p:nvPr/>
        </p:nvCxnSpPr>
        <p:spPr bwMode="auto">
          <a:xfrm>
            <a:off x="2855197" y="2076151"/>
            <a:ext cx="547138" cy="1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/>
          <p:nvPr/>
        </p:nvCxnSpPr>
        <p:spPr bwMode="auto">
          <a:xfrm>
            <a:off x="2823393" y="2073625"/>
            <a:ext cx="547138" cy="596789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Right Brace 28"/>
          <p:cNvSpPr/>
          <p:nvPr/>
        </p:nvSpPr>
        <p:spPr bwMode="auto">
          <a:xfrm>
            <a:off x="5555639" y="1124069"/>
            <a:ext cx="296522" cy="1247950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1" name="Right Brace 30"/>
          <p:cNvSpPr/>
          <p:nvPr/>
        </p:nvSpPr>
        <p:spPr bwMode="auto">
          <a:xfrm>
            <a:off x="5555637" y="2392741"/>
            <a:ext cx="296523" cy="635493"/>
          </a:xfrm>
          <a:prstGeom prst="rightBrace">
            <a:avLst>
              <a:gd name="adj1" fmla="val 8333"/>
              <a:gd name="adj2" fmla="val 45937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03236" y="1268552"/>
            <a:ext cx="28386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Обычно доброкачественные патогены, </a:t>
            </a:r>
            <a:r>
              <a:rPr lang="ru-RU" sz="1200" dirty="0" smtClean="0"/>
              <a:t>которые часто </a:t>
            </a:r>
            <a:r>
              <a:rPr lang="ru-RU" sz="1200" dirty="0"/>
              <a:t>колонизируют нос и </a:t>
            </a:r>
            <a:r>
              <a:rPr lang="ru-RU" sz="1200" dirty="0" smtClean="0"/>
              <a:t>верхние дыхательные пути, </a:t>
            </a:r>
            <a:r>
              <a:rPr lang="ru-RU" sz="1200" dirty="0"/>
              <a:t>но могут </a:t>
            </a:r>
            <a:r>
              <a:rPr lang="ru-RU" sz="1200" dirty="0" smtClean="0"/>
              <a:t>расти агрессивно </a:t>
            </a:r>
            <a:r>
              <a:rPr lang="ru-RU" sz="1200" dirty="0"/>
              <a:t>в легких при </a:t>
            </a:r>
            <a:r>
              <a:rPr lang="ru-RU" sz="1200" dirty="0" smtClean="0"/>
              <a:t>МВ</a:t>
            </a: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6003237" y="2188159"/>
            <a:ext cx="2711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Оппортунистическая </a:t>
            </a:r>
            <a:r>
              <a:rPr lang="ru-RU" sz="1200" dirty="0"/>
              <a:t>бактерия, которая со </a:t>
            </a:r>
            <a:r>
              <a:rPr lang="ru-RU" sz="1200" dirty="0" smtClean="0"/>
              <a:t>временем адаптируется к МВ</a:t>
            </a:r>
            <a:r>
              <a:rPr lang="ru-RU" sz="1200" dirty="0"/>
              <a:t>; этот </a:t>
            </a:r>
            <a:r>
              <a:rPr lang="ru-RU" sz="1200" dirty="0" smtClean="0"/>
              <a:t>уникальный «</a:t>
            </a:r>
            <a:r>
              <a:rPr lang="ru-RU" sz="1200" dirty="0" err="1" smtClean="0"/>
              <a:t>мукоидный</a:t>
            </a:r>
            <a:r>
              <a:rPr lang="ru-RU" sz="1200" dirty="0"/>
              <a:t>» патоген </a:t>
            </a:r>
            <a:r>
              <a:rPr lang="ru-RU" sz="1200" dirty="0" smtClean="0"/>
              <a:t>становится доминантным колонизирующим штаммом</a:t>
            </a:r>
            <a:endParaRPr lang="ru-RU" sz="1200" dirty="0"/>
          </a:p>
        </p:txBody>
      </p:sp>
      <p:sp>
        <p:nvSpPr>
          <p:cNvPr id="34" name="TextBox 33"/>
          <p:cNvSpPr txBox="1"/>
          <p:nvPr/>
        </p:nvSpPr>
        <p:spPr>
          <a:xfrm>
            <a:off x="552914" y="3331598"/>
            <a:ext cx="816171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/>
            <a:r>
              <a:rPr lang="ru-RU" sz="1400" dirty="0"/>
              <a:t>• Наличие небольшого количества инфекционных агентов - пациент считается </a:t>
            </a:r>
            <a:r>
              <a:rPr lang="ru-RU" sz="1400" b="1" dirty="0"/>
              <a:t>колонизированным</a:t>
            </a:r>
          </a:p>
          <a:p>
            <a:pPr marL="742244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Колонизация </a:t>
            </a:r>
            <a:r>
              <a:rPr lang="ru-RU" sz="1400" dirty="0"/>
              <a:t>обычно не связана с клиническими симптомами</a:t>
            </a:r>
          </a:p>
          <a:p>
            <a:pPr marL="742244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Колонизация </a:t>
            </a:r>
            <a:r>
              <a:rPr lang="ru-RU" sz="1400" dirty="0"/>
              <a:t>легких может происходить в течение первых нескольких недель жизни у пациентов с МВ</a:t>
            </a:r>
          </a:p>
          <a:p>
            <a:r>
              <a:rPr lang="ru-RU" sz="1400" dirty="0"/>
              <a:t>• Увеличение количества патогенных организмов - говорят, что у пациента активная инфекция</a:t>
            </a:r>
          </a:p>
          <a:p>
            <a:pPr marL="742244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Запускается </a:t>
            </a:r>
            <a:r>
              <a:rPr lang="ru-RU" sz="1400" dirty="0"/>
              <a:t>иммунный и воспалительный каскад</a:t>
            </a:r>
          </a:p>
          <a:p>
            <a:pPr marL="742244" lvl="1" indent="-285750">
              <a:buFont typeface="Arial" panose="020B0604020202020204" pitchFamily="34" charset="0"/>
              <a:buChar char="•"/>
            </a:pPr>
            <a:r>
              <a:rPr lang="ru-RU" sz="1400" dirty="0" smtClean="0"/>
              <a:t>В </a:t>
            </a:r>
            <a:r>
              <a:rPr lang="ru-RU" sz="1400" dirty="0"/>
              <a:t>конечном итоге </a:t>
            </a:r>
            <a:r>
              <a:rPr lang="ru-RU" sz="1400" dirty="0" smtClean="0"/>
              <a:t>обострение связано </a:t>
            </a:r>
            <a:r>
              <a:rPr lang="ru-RU" sz="1400" dirty="0"/>
              <a:t>с </a:t>
            </a:r>
            <a:r>
              <a:rPr lang="ru-RU" sz="1400" dirty="0" smtClean="0"/>
              <a:t>появлением клинических </a:t>
            </a:r>
            <a:r>
              <a:rPr lang="ru-RU" sz="1400" dirty="0"/>
              <a:t>симптомов</a:t>
            </a:r>
          </a:p>
        </p:txBody>
      </p:sp>
      <p:pic>
        <p:nvPicPr>
          <p:cNvPr id="21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7063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Превалирование различных микроорганизмов в зависимости от возраста (2013 г).</a:t>
            </a:r>
            <a:endParaRPr lang="ru-R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32977" t="39894" r="15683" b="23207"/>
          <a:stretch/>
        </p:blipFill>
        <p:spPr>
          <a:xfrm>
            <a:off x="1065475" y="975360"/>
            <a:ext cx="7140271" cy="4105523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359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669" y="158100"/>
            <a:ext cx="7748628" cy="636030"/>
          </a:xfrm>
        </p:spPr>
        <p:txBody>
          <a:bodyPr/>
          <a:lstStyle/>
          <a:p>
            <a:r>
              <a:rPr lang="ru-RU" sz="1800" dirty="0"/>
              <a:t>Пациенты с МВ имеют повышенный риск дыхания</a:t>
            </a:r>
            <a:br>
              <a:rPr lang="ru-RU" sz="1800" dirty="0"/>
            </a:br>
            <a:r>
              <a:rPr lang="ru-RU" sz="1800" dirty="0"/>
              <a:t>осложнения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28112185"/>
              </p:ext>
            </p:extLst>
          </p:nvPr>
        </p:nvGraphicFramePr>
        <p:xfrm>
          <a:off x="397669" y="794130"/>
          <a:ext cx="8545512" cy="419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509">
                  <a:extLst>
                    <a:ext uri="{9D8B030D-6E8A-4147-A177-3AD203B41FA5}">
                      <a16:colId xmlns:a16="http://schemas.microsoft.com/office/drawing/2014/main" xmlns="" val="2906745507"/>
                    </a:ext>
                  </a:extLst>
                </a:gridCol>
                <a:gridCol w="6980003">
                  <a:extLst>
                    <a:ext uri="{9D8B030D-6E8A-4147-A177-3AD203B41FA5}">
                      <a16:colId xmlns:a16="http://schemas.microsoft.com/office/drawing/2014/main" xmlns="" val="755185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Типичные осложнения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Характеристики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8302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Ателектаз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Неполная инфляция легких возникает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из-за слизистых пробок, которые препятствуют притоку воздуха в легкие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Наблюдается у 5% пациентов, обычно встречается у более молодых пациентов, у которых меньший диаметр дыхательных путей более подвержен закупорке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4035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Кровохарканье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Кровь в мокроте от кровотечений в легких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Легкое кровохарканье встречается у большинства взрослых пациентов с МВ, тяжелое у ~ 5% пациентов.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3023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Пневмоторакс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Разрыв легочной ткани, который позволяет воздуху выходить из легкого; этот воздух попадает в пространство между легким и грудной стенкой - может привести к коллапсу легкого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Происходит у &lt;4% пациентов с МВ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3378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Дыхательная недостаточность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Возникает в результате прогрессирующего снижения </a:t>
                      </a:r>
                      <a:r>
                        <a:rPr lang="ru-RU" sz="1200" dirty="0" err="1" smtClean="0"/>
                        <a:t>газообменной</a:t>
                      </a:r>
                      <a:r>
                        <a:rPr lang="ru-RU" sz="1200" dirty="0" smtClean="0"/>
                        <a:t> способности легких, приводя к  снижению уровень О</a:t>
                      </a:r>
                      <a:r>
                        <a:rPr lang="ru-RU" sz="1200" baseline="-25000" dirty="0" smtClean="0"/>
                        <a:t>2</a:t>
                      </a:r>
                      <a:r>
                        <a:rPr lang="ru-RU" sz="1200" dirty="0" smtClean="0"/>
                        <a:t> в крови, а затем и повышению уровень СО</a:t>
                      </a:r>
                      <a:r>
                        <a:rPr lang="ru-RU" sz="1200" baseline="-25000" dirty="0" smtClean="0"/>
                        <a:t>2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Стойкая дыхательная недостаточность характерна для поздней стадии заболевания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5726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Легочное сердце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200" dirty="0" smtClean="0"/>
                        <a:t>Увеличение правого желудочка сердца из-за повышенной устойчивости к кровоток через легкое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9031195"/>
                  </a:ext>
                </a:extLst>
              </a:tr>
            </a:tbl>
          </a:graphicData>
        </a:graphic>
      </p:graphicFrame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582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7091469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ДИАГНОСТИКА </a:t>
            </a:r>
            <a:r>
              <a:rPr lang="ru-RU" sz="2000" b="1" dirty="0"/>
              <a:t>МУКОВИСЦИДОЗА</a:t>
            </a:r>
          </a:p>
          <a:p>
            <a:pPr marL="716756" lvl="2" indent="0">
              <a:buNone/>
            </a:pPr>
            <a:r>
              <a:rPr lang="ru-RU" sz="2000" b="1" dirty="0" smtClean="0"/>
              <a:t>И ТЕСТИРОВАНИЕ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5513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669" y="339330"/>
            <a:ext cx="7911444" cy="636030"/>
          </a:xfrm>
        </p:spPr>
        <p:txBody>
          <a:bodyPr/>
          <a:lstStyle/>
          <a:p>
            <a:r>
              <a:rPr lang="en-US" altLang="ru-RU" dirty="0" err="1">
                <a:latin typeface="Imago" panose="02000500060000020004" pitchFamily="2" charset="0"/>
              </a:rPr>
              <a:t>Рекомендации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Европейского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Сообщества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Муковисцидоза</a:t>
            </a:r>
            <a:r>
              <a:rPr lang="en-US" altLang="ru-RU" dirty="0">
                <a:latin typeface="Imago" panose="02000500060000020004" pitchFamily="2" charset="0"/>
              </a:rPr>
              <a:t>, </a:t>
            </a:r>
            <a:r>
              <a:rPr lang="en-US" altLang="ru-RU" dirty="0" err="1">
                <a:latin typeface="Imago" panose="02000500060000020004" pitchFamily="2" charset="0"/>
              </a:rPr>
              <a:t>Британского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национального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центра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муковисцидоза</a:t>
            </a:r>
            <a:r>
              <a:rPr lang="en-US" altLang="ru-RU" dirty="0">
                <a:latin typeface="Imago" panose="02000500060000020004" pitchFamily="2" charset="0"/>
              </a:rPr>
              <a:t>, </a:t>
            </a:r>
            <a:r>
              <a:rPr lang="en-US" altLang="ru-RU" dirty="0" err="1">
                <a:latin typeface="Imago" panose="02000500060000020004" pitchFamily="2" charset="0"/>
              </a:rPr>
              <a:t>Ассоциации</a:t>
            </a:r>
            <a:r>
              <a:rPr lang="en-US" altLang="ru-RU" dirty="0">
                <a:latin typeface="Imago" panose="02000500060000020004" pitchFamily="2" charset="0"/>
              </a:rPr>
              <a:t> </a:t>
            </a:r>
            <a:r>
              <a:rPr lang="en-US" altLang="ru-RU" dirty="0" err="1">
                <a:latin typeface="Imago" panose="02000500060000020004" pitchFamily="2" charset="0"/>
              </a:rPr>
              <a:t>муковисцидоза</a:t>
            </a:r>
            <a:r>
              <a:rPr lang="en-US" altLang="ru-RU" dirty="0">
                <a:latin typeface="Imago" panose="02000500060000020004" pitchFamily="2" charset="0"/>
              </a:rPr>
              <a:t> США и </a:t>
            </a:r>
            <a:r>
              <a:rPr lang="en-US" altLang="ru-RU" dirty="0" err="1">
                <a:latin typeface="Imago" panose="02000500060000020004" pitchFamily="2" charset="0"/>
              </a:rPr>
              <a:t>др</a:t>
            </a:r>
            <a:r>
              <a:rPr lang="en-US" altLang="ru-RU" dirty="0">
                <a:latin typeface="Imago" panose="02000500060000020004" pitchFamily="2" charset="0"/>
              </a:rPr>
              <a:t>. </a:t>
            </a:r>
            <a:r>
              <a:rPr lang="en-US" altLang="ru-RU" dirty="0" err="1">
                <a:latin typeface="Imago" panose="02000500060000020004" pitchFamily="2" charset="0"/>
              </a:rPr>
              <a:t>стран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1441175"/>
            <a:ext cx="8546495" cy="368022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ru-RU" sz="1400" b="1" dirty="0" smtClean="0"/>
              <a:t>МАКСИМАЛЬНО РАННЯЯ ДИАГНОСТИКА: </a:t>
            </a:r>
          </a:p>
          <a:p>
            <a:pPr>
              <a:spcBef>
                <a:spcPts val="0"/>
              </a:spcBef>
            </a:pPr>
            <a:r>
              <a:rPr lang="ru-RU" altLang="ru-RU" sz="1400" b="1" dirty="0" smtClean="0"/>
              <a:t> </a:t>
            </a:r>
            <a:r>
              <a:rPr lang="ru-RU" altLang="ru-RU" sz="1400" i="1" dirty="0" err="1" smtClean="0"/>
              <a:t>мекониальный</a:t>
            </a:r>
            <a:r>
              <a:rPr lang="ru-RU" altLang="ru-RU" sz="1400" i="1" dirty="0" smtClean="0"/>
              <a:t> </a:t>
            </a:r>
            <a:r>
              <a:rPr lang="ru-RU" altLang="ru-RU" sz="1400" i="1" dirty="0" err="1" smtClean="0"/>
              <a:t>илеус</a:t>
            </a:r>
            <a:r>
              <a:rPr lang="ru-RU" altLang="ru-RU" sz="1400" i="1" dirty="0" smtClean="0"/>
              <a:t>,  неонатальный скрининг, СИМПТОМЫ, семейный анамнез</a:t>
            </a:r>
          </a:p>
          <a:p>
            <a:pPr>
              <a:spcBef>
                <a:spcPts val="0"/>
              </a:spcBef>
            </a:pPr>
            <a:endParaRPr lang="ru-RU" altLang="ru-RU" sz="1400" b="1" dirty="0" smtClean="0"/>
          </a:p>
          <a:p>
            <a:pPr marL="0" lvl="1" indent="0">
              <a:spcBef>
                <a:spcPts val="0"/>
              </a:spcBef>
              <a:buNone/>
            </a:pPr>
            <a:r>
              <a:rPr lang="ru-RU" altLang="ru-RU" sz="1400" b="1" dirty="0" smtClean="0"/>
              <a:t>СВОЕВРЕМЕННОЕ АДЕКВАТНОЕ ЛЕЧЕНИЕ: </a:t>
            </a: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Респираторная терапия. Цель лечения - предотвратить или снизить частоту респираторных обострений и замедлить прогрессирование заболевания. </a:t>
            </a:r>
            <a:r>
              <a:rPr lang="ru-RU" altLang="ru-RU" sz="1400" i="1" dirty="0" err="1" smtClean="0"/>
              <a:t>Муколитики</a:t>
            </a:r>
            <a:r>
              <a:rPr lang="ru-RU" altLang="ru-RU" sz="1400" i="1" dirty="0" smtClean="0"/>
              <a:t> (</a:t>
            </a:r>
            <a:r>
              <a:rPr lang="ru-RU" altLang="ru-RU" sz="1400" i="1" dirty="0" err="1" smtClean="0"/>
              <a:t>дорназа</a:t>
            </a:r>
            <a:r>
              <a:rPr lang="ru-RU" altLang="ru-RU" sz="1400" i="1" dirty="0" smtClean="0"/>
              <a:t> альфа, гипертонический р-р), антибиотики, НПВС, </a:t>
            </a:r>
            <a:r>
              <a:rPr lang="ru-RU" altLang="ru-RU" sz="1400" i="1" dirty="0" err="1" smtClean="0"/>
              <a:t>кинезитерапия</a:t>
            </a:r>
            <a:r>
              <a:rPr lang="ru-RU" altLang="ru-RU" sz="1400" i="1" dirty="0" smtClean="0"/>
              <a:t>.</a:t>
            </a: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Заместительная терапия ферментами поджелудочной железы</a:t>
            </a: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400" dirty="0" err="1" smtClean="0"/>
              <a:t>Высококаллорийная</a:t>
            </a:r>
            <a:r>
              <a:rPr lang="ru-RU" altLang="ru-RU" sz="1400" dirty="0" smtClean="0"/>
              <a:t> диета, соль↑, витамины</a:t>
            </a: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УДХК* и др.</a:t>
            </a:r>
          </a:p>
          <a:p>
            <a:pPr marL="0" lvl="1">
              <a:spcBef>
                <a:spcPts val="0"/>
              </a:spcBef>
            </a:pPr>
            <a:endParaRPr lang="ru-RU" altLang="ru-RU" sz="1400" b="1" baseline="300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altLang="ru-RU" sz="1400" b="1" dirty="0" smtClean="0"/>
              <a:t>МНОГОПРОФИЛЬНАЯ БРИГАДА МЕДИЦИНСКИХ СПЕЦИАЛИСТОВ </a:t>
            </a:r>
            <a:r>
              <a:rPr lang="ru-RU" altLang="ru-RU" sz="1400" b="1" dirty="0" smtClean="0">
                <a:solidFill>
                  <a:schemeClr val="accent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 РУКОВОДСТВОМ СПЕЦИАЛИСТА ПО ПУЛЬМОНОЛОГИИ</a:t>
            </a:r>
          </a:p>
          <a:p>
            <a:pPr>
              <a:spcBef>
                <a:spcPts val="0"/>
              </a:spcBef>
            </a:pPr>
            <a:r>
              <a:rPr lang="ru-RU" altLang="ru-RU" sz="1400" dirty="0" smtClean="0"/>
              <a:t>заболевания органов дыхания занимают лидирующее положение среди факторов, определяющих тяжесть и смертность при МВ</a:t>
            </a:r>
            <a:endParaRPr lang="ru-RU" altLang="ru-RU" sz="1400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4467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 smtClean="0"/>
              <a:t>Муковисцидоз</a:t>
            </a:r>
            <a:endParaRPr lang="ru-RU" sz="1800" b="1" dirty="0" smtClean="0"/>
          </a:p>
          <a:p>
            <a:pPr lvl="1"/>
            <a:r>
              <a:rPr lang="ru-RU" sz="1800" b="1" dirty="0" smtClean="0"/>
              <a:t>Введение</a:t>
            </a:r>
          </a:p>
          <a:p>
            <a:pPr lvl="1"/>
            <a:r>
              <a:rPr lang="ru-RU" sz="1800" b="1" dirty="0" smtClean="0"/>
              <a:t>Патофизиология</a:t>
            </a:r>
          </a:p>
          <a:p>
            <a:pPr lvl="1"/>
            <a:r>
              <a:rPr lang="ru-RU" sz="1800" b="1" dirty="0" smtClean="0"/>
              <a:t>Манифестация</a:t>
            </a:r>
          </a:p>
          <a:p>
            <a:pPr lvl="1"/>
            <a:r>
              <a:rPr lang="ru-RU" sz="1800" b="1" dirty="0" smtClean="0"/>
              <a:t>Диагностика</a:t>
            </a:r>
          </a:p>
          <a:p>
            <a:pPr lvl="1"/>
            <a:r>
              <a:rPr lang="ru-RU" sz="1800" b="1" dirty="0" smtClean="0"/>
              <a:t>Лечение</a:t>
            </a:r>
          </a:p>
          <a:p>
            <a:r>
              <a:rPr lang="ru-RU" sz="1800" b="1" dirty="0" smtClean="0"/>
              <a:t>Терапия </a:t>
            </a:r>
            <a:r>
              <a:rPr lang="ru-RU" sz="1800" b="1" dirty="0" err="1" smtClean="0"/>
              <a:t>Дорназой</a:t>
            </a:r>
            <a:r>
              <a:rPr lang="ru-RU" sz="1800" b="1" dirty="0"/>
              <a:t> </a:t>
            </a:r>
            <a:r>
              <a:rPr lang="ru-RU" sz="1800" b="1" dirty="0" smtClean="0"/>
              <a:t>альфа</a:t>
            </a:r>
          </a:p>
          <a:p>
            <a:r>
              <a:rPr lang="ru-RU" sz="1800" b="1" dirty="0" smtClean="0"/>
              <a:t>Заключение</a:t>
            </a:r>
            <a:endParaRPr lang="ru-RU" sz="1800" b="1" dirty="0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17" y="158424"/>
            <a:ext cx="1405719" cy="990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9772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Диагностика МВ основана на комбинации</a:t>
            </a:r>
            <a:br>
              <a:rPr lang="ru-RU" dirty="0"/>
            </a:br>
            <a:r>
              <a:rPr lang="ru-RU" dirty="0" smtClean="0"/>
              <a:t>клинических признаков, лабораторных данных </a:t>
            </a:r>
            <a:r>
              <a:rPr lang="ru-RU" dirty="0"/>
              <a:t>и </a:t>
            </a:r>
            <a:r>
              <a:rPr lang="ru-RU" dirty="0" smtClean="0"/>
              <a:t>генетических тестах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37640013"/>
              </p:ext>
            </p:extLst>
          </p:nvPr>
        </p:nvGraphicFramePr>
        <p:xfrm>
          <a:off x="398463" y="1028700"/>
          <a:ext cx="8347972" cy="2581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47972">
                  <a:extLst>
                    <a:ext uri="{9D8B030D-6E8A-4147-A177-3AD203B41FA5}">
                      <a16:colId xmlns:a16="http://schemas.microsoft.com/office/drawing/2014/main" xmlns="" val="1804701645"/>
                    </a:ext>
                  </a:extLst>
                </a:gridCol>
              </a:tblGrid>
              <a:tr h="3327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Диагностические критерии </a:t>
                      </a:r>
                      <a:r>
                        <a:rPr lang="ru-RU" dirty="0" err="1" smtClean="0"/>
                        <a:t>Муковисцидоза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86912533"/>
                  </a:ext>
                </a:extLst>
              </a:tr>
              <a:tr h="332779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Уровень хлоридов в поту выше 59 </a:t>
                      </a:r>
                      <a:r>
                        <a:rPr lang="ru-RU" dirty="0" err="1" smtClean="0"/>
                        <a:t>ммоль</a:t>
                      </a:r>
                      <a:r>
                        <a:rPr lang="ru-RU" dirty="0" smtClean="0"/>
                        <a:t> / 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9750613"/>
                  </a:ext>
                </a:extLst>
              </a:tr>
              <a:tr h="332779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 / или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496922"/>
                  </a:ext>
                </a:extLst>
              </a:tr>
              <a:tr h="33277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Две мутации CFTR вызывающие МВ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16406607"/>
                  </a:ext>
                </a:extLst>
              </a:tr>
              <a:tr h="33585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65827929"/>
                  </a:ext>
                </a:extLst>
              </a:tr>
              <a:tr h="6359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Клинические признаки, включая, но не ограничиваясь диффузными </a:t>
                      </a:r>
                      <a:r>
                        <a:rPr lang="ru-RU" dirty="0" err="1" smtClean="0"/>
                        <a:t>бронхоэктазами</a:t>
                      </a:r>
                      <a:r>
                        <a:rPr lang="ru-RU" dirty="0" smtClean="0"/>
                        <a:t>; выявление культуры патогена ассоциированного с МВ в мокроте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(особенно P. </a:t>
                      </a:r>
                      <a:r>
                        <a:rPr lang="ru-RU" dirty="0" err="1" smtClean="0"/>
                        <a:t>aeruginosa</a:t>
                      </a:r>
                      <a:r>
                        <a:rPr lang="ru-RU" dirty="0" smtClean="0"/>
                        <a:t>); экзокринная недостаточность поджелудочной железы; синдром потери соли; и </a:t>
                      </a:r>
                      <a:r>
                        <a:rPr lang="ru-RU" dirty="0" err="1" smtClean="0"/>
                        <a:t>обструктивная</a:t>
                      </a:r>
                      <a:r>
                        <a:rPr lang="ru-RU" dirty="0" smtClean="0"/>
                        <a:t> азооспермия (у мужчин)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4682031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7669" y="3641701"/>
            <a:ext cx="842032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Основными </a:t>
            </a:r>
            <a:r>
              <a:rPr lang="ru-RU" sz="1400" dirty="0"/>
              <a:t>вспомогательными тестами, которые могут быть использованы для диагностики МВ, являются: разность носового потенциала</a:t>
            </a:r>
            <a:r>
              <a:rPr lang="ru-RU" sz="1400" dirty="0" smtClean="0"/>
              <a:t>, текущее измерение </a:t>
            </a:r>
            <a:r>
              <a:rPr lang="ru-RU" sz="1400" dirty="0" err="1" smtClean="0"/>
              <a:t>анастамоза</a:t>
            </a:r>
            <a:r>
              <a:rPr lang="ru-RU" sz="1400" dirty="0" smtClean="0"/>
              <a:t> кишечника </a:t>
            </a:r>
            <a:r>
              <a:rPr lang="ru-RU" sz="1400" dirty="0"/>
              <a:t>и тест </a:t>
            </a:r>
            <a:r>
              <a:rPr lang="ru-RU" sz="1400" dirty="0" err="1"/>
              <a:t>эластазы</a:t>
            </a:r>
            <a:r>
              <a:rPr lang="ru-RU" sz="1400" dirty="0"/>
              <a:t> поджелудочной железы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1400" dirty="0" smtClean="0"/>
              <a:t>Диагноз </a:t>
            </a:r>
            <a:r>
              <a:rPr lang="ru-RU" sz="1400" dirty="0"/>
              <a:t>МВ может быть поставлен при отсутствии фенотипических признаков МВ у </a:t>
            </a:r>
            <a:r>
              <a:rPr lang="ru-RU" sz="1400" dirty="0" smtClean="0"/>
              <a:t>новорожденных по </a:t>
            </a:r>
            <a:r>
              <a:rPr lang="ru-RU" sz="1400" dirty="0"/>
              <a:t>результатам генетических и потовых </a:t>
            </a:r>
            <a:r>
              <a:rPr lang="ru-RU" sz="1400" dirty="0" smtClean="0"/>
              <a:t>тестов</a:t>
            </a:r>
            <a:endParaRPr lang="ru-RU" sz="1400" dirty="0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6245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Прогрессирование </a:t>
            </a:r>
            <a:r>
              <a:rPr lang="ru-RU" dirty="0" smtClean="0"/>
              <a:t>МВ </a:t>
            </a:r>
            <a:r>
              <a:rPr lang="ru-RU" dirty="0"/>
              <a:t>должно регулярно контролироваться</a:t>
            </a:r>
            <a:br>
              <a:rPr lang="ru-RU" dirty="0"/>
            </a:br>
            <a:r>
              <a:rPr lang="ru-RU" dirty="0"/>
              <a:t>с помощью тестирования функции легких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3896894"/>
              </p:ext>
            </p:extLst>
          </p:nvPr>
        </p:nvGraphicFramePr>
        <p:xfrm>
          <a:off x="397669" y="1572677"/>
          <a:ext cx="8545512" cy="3504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509">
                  <a:extLst>
                    <a:ext uri="{9D8B030D-6E8A-4147-A177-3AD203B41FA5}">
                      <a16:colId xmlns:a16="http://schemas.microsoft.com/office/drawing/2014/main" xmlns="" val="2906745507"/>
                    </a:ext>
                  </a:extLst>
                </a:gridCol>
                <a:gridCol w="6980003">
                  <a:extLst>
                    <a:ext uri="{9D8B030D-6E8A-4147-A177-3AD203B41FA5}">
                      <a16:colId xmlns:a16="http://schemas.microsoft.com/office/drawing/2014/main" xmlns="" val="755185080"/>
                    </a:ext>
                  </a:extLst>
                </a:gridCol>
              </a:tblGrid>
              <a:tr h="48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Тесты для мониторинга заболеваний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Рекомендации (Европейское общество </a:t>
                      </a:r>
                      <a:r>
                        <a:rPr lang="ru-RU" sz="1200" dirty="0" err="1" smtClean="0"/>
                        <a:t>муковисцидоза</a:t>
                      </a:r>
                      <a:r>
                        <a:rPr lang="ru-RU" sz="1200" dirty="0" smtClean="0"/>
                        <a:t>)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98302305"/>
                  </a:ext>
                </a:extLst>
              </a:tr>
              <a:tr h="360584">
                <a:tc>
                  <a:txBody>
                    <a:bodyPr/>
                    <a:lstStyle/>
                    <a:p>
                      <a:pPr marL="0" indent="0">
                        <a:spcBef>
                          <a:spcPts val="6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ru-RU" sz="1200" dirty="0" smtClean="0"/>
                        <a:t>Тестирование</a:t>
                      </a:r>
                      <a:r>
                        <a:rPr lang="ru-RU" sz="1200" baseline="0" dirty="0" smtClean="0"/>
                        <a:t> дыхательной </a:t>
                      </a:r>
                      <a:r>
                        <a:rPr lang="ru-RU" sz="1200" dirty="0" smtClean="0"/>
                        <a:t> функции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Результаты функциональных дыхательных проб определяет терапию  МВ. Тестирование  должно проводиться на каждом визите в клинику у пациентов, достаточно взрослых для выполнения проб (обычно ≥5 лет)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Рутинное тестирование дыхательной функции должно включать спирометрию, и должно выполняться до и после приема </a:t>
                      </a:r>
                      <a:r>
                        <a:rPr lang="ru-RU" sz="1200" dirty="0" err="1" smtClean="0"/>
                        <a:t>бронходилататоров</a:t>
                      </a:r>
                      <a:r>
                        <a:rPr lang="ru-RU" sz="1200" dirty="0" smtClean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4035579"/>
                  </a:ext>
                </a:extLst>
              </a:tr>
              <a:tr h="51716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Рентгенография грудной клетки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Рентгенография грудной клетки обычно проводится ежегодно в большинстве центров МВ, а также во время клинических ухудшений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23023068"/>
                  </a:ext>
                </a:extLst>
              </a:tr>
              <a:tr h="36058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Культуры мокроты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Поскольку инфекция дыхательных путей является основной причиной заболевания легких при МВ, культуры дыхательных путей должны определяться при каждом посещении клиники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 smtClean="0"/>
                        <a:t>Микробиологическая оценка должна включать конкретные питательные среды для ряда патогенных микроорганизмов, чтобы гарантировать, что соответствующие организмы не будут упущены из виду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0337884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7669" y="975360"/>
            <a:ext cx="8545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Клиническая оценка состояния должна </a:t>
            </a:r>
            <a:r>
              <a:rPr lang="ru-RU" sz="1400" dirty="0"/>
              <a:t>проводиться не реже одного раза в 3 месяца и в течение </a:t>
            </a:r>
            <a:r>
              <a:rPr lang="ru-RU" sz="1400" dirty="0" smtClean="0"/>
              <a:t>периода ухудшения симптоматики, </a:t>
            </a:r>
            <a:r>
              <a:rPr lang="ru-RU" sz="1400" dirty="0"/>
              <a:t>чтобы </a:t>
            </a:r>
            <a:r>
              <a:rPr lang="ru-RU" sz="1400" dirty="0" err="1" smtClean="0"/>
              <a:t>мониторировать</a:t>
            </a:r>
            <a:r>
              <a:rPr lang="ru-RU" sz="1400" dirty="0" smtClean="0"/>
              <a:t> прогрессирование заболевания</a:t>
            </a:r>
            <a:endParaRPr lang="ru-RU" sz="1400" dirty="0"/>
          </a:p>
        </p:txBody>
      </p:sp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6575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7091469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ЛЕЧЕНИЕ МУКОВИСЦИДОЗА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5225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Обзор лечебных стратегий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57326678"/>
              </p:ext>
            </p:extLst>
          </p:nvPr>
        </p:nvGraphicFramePr>
        <p:xfrm>
          <a:off x="398463" y="1611390"/>
          <a:ext cx="8545512" cy="3097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8397" y="975360"/>
            <a:ext cx="75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 зависимости от характеристик пациента, терапия МВ включает в </a:t>
            </a:r>
            <a:r>
              <a:rPr lang="ru-RU" sz="1600" dirty="0" smtClean="0"/>
              <a:t>себя:</a:t>
            </a:r>
            <a:endParaRPr lang="ru-RU" sz="1600" dirty="0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43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556695" y="1359672"/>
            <a:ext cx="8205746" cy="1773140"/>
          </a:xfrm>
          <a:prstGeom prst="rect">
            <a:avLst/>
          </a:prstGeom>
          <a:noFill/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Правильное питание является важным аспектом менеджмента МВ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1478679"/>
            <a:ext cx="8173837" cy="341809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100" b="1" dirty="0" smtClean="0"/>
              <a:t>Упреждающее </a:t>
            </a:r>
            <a:r>
              <a:rPr lang="ru-RU" sz="1100" b="1" dirty="0"/>
              <a:t>руководство: </a:t>
            </a:r>
            <a:r>
              <a:rPr lang="ru-RU" sz="1100" dirty="0" smtClean="0"/>
              <a:t>напоминание о необходимости соблюдения </a:t>
            </a:r>
            <a:r>
              <a:rPr lang="ru-RU" sz="1100" dirty="0"/>
              <a:t>диеты, рекомендаций по содержанию натрия и ферментов, использование поведенческой модификации или </a:t>
            </a:r>
            <a:r>
              <a:rPr lang="ru-RU" sz="1100" dirty="0" smtClean="0"/>
              <a:t>мотивационных бесед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100" b="1" dirty="0" smtClean="0"/>
              <a:t>Умеренное </a:t>
            </a:r>
            <a:r>
              <a:rPr lang="ru-RU" sz="1100" b="1" dirty="0"/>
              <a:t>недоедание: </a:t>
            </a:r>
            <a:r>
              <a:rPr lang="ru-RU" sz="1100" dirty="0" smtClean="0"/>
              <a:t>Пищевые </a:t>
            </a:r>
            <a:r>
              <a:rPr lang="ru-RU" sz="1100" dirty="0"/>
              <a:t>добавки следует использовать в качестве </a:t>
            </a:r>
            <a:r>
              <a:rPr lang="ru-RU" sz="1100" dirty="0" smtClean="0"/>
              <a:t>дополнительного источника </a:t>
            </a:r>
            <a:r>
              <a:rPr lang="ru-RU" sz="1100" dirty="0"/>
              <a:t>калорий </a:t>
            </a:r>
            <a:r>
              <a:rPr lang="ru-RU" sz="1100" dirty="0" smtClean="0"/>
              <a:t>на ограниченный период времени или </a:t>
            </a:r>
            <a:r>
              <a:rPr lang="ru-RU" sz="1100" dirty="0"/>
              <a:t>временно в качестве замены еды для больных пациентов; </a:t>
            </a:r>
            <a:r>
              <a:rPr lang="ru-RU" sz="1100" dirty="0" smtClean="0"/>
              <a:t>временное питание через </a:t>
            </a:r>
            <a:r>
              <a:rPr lang="ru-RU" sz="1100" dirty="0" err="1" smtClean="0"/>
              <a:t>назогастральный</a:t>
            </a:r>
            <a:r>
              <a:rPr lang="ru-RU" sz="1100" dirty="0" smtClean="0"/>
              <a:t> и </a:t>
            </a:r>
            <a:r>
              <a:rPr lang="ru-RU" sz="1100" dirty="0" err="1" smtClean="0"/>
              <a:t>назоюенальный</a:t>
            </a:r>
            <a:r>
              <a:rPr lang="ru-RU" sz="1100" dirty="0" smtClean="0"/>
              <a:t> зонд может иметь положительный эффект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100" b="1" dirty="0"/>
              <a:t>Сильное недоедание: </a:t>
            </a:r>
            <a:r>
              <a:rPr lang="ru-RU" sz="1100" dirty="0" err="1"/>
              <a:t>энтеральное</a:t>
            </a:r>
            <a:r>
              <a:rPr lang="ru-RU" sz="1100" dirty="0"/>
              <a:t> питание через НГ или </a:t>
            </a:r>
            <a:r>
              <a:rPr lang="ru-RU" sz="1100" dirty="0" err="1"/>
              <a:t>гастростомические</a:t>
            </a:r>
            <a:r>
              <a:rPr lang="ru-RU" sz="1100" dirty="0"/>
              <a:t> трубки обычно улучшает и поддерживает питание у пациента с </a:t>
            </a:r>
            <a:r>
              <a:rPr lang="ru-RU" sz="1100" dirty="0" smtClean="0"/>
              <a:t>МВ</a:t>
            </a:r>
            <a:endParaRPr lang="ru-RU" sz="11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850790" y="1091398"/>
            <a:ext cx="7021001" cy="510778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200" dirty="0" smtClean="0">
                <a:latin typeface="Imago" pitchFamily="2" charset="0"/>
              </a:rPr>
              <a:t>Изменения следует внедрять поэтапно </a:t>
            </a:r>
            <a:r>
              <a:rPr lang="ru-RU" sz="1200" dirty="0">
                <a:latin typeface="Imago" pitchFamily="2" charset="0"/>
              </a:rPr>
              <a:t>в течение ограниченного периода или до </a:t>
            </a:r>
            <a:r>
              <a:rPr lang="ru-RU" sz="1200" dirty="0" smtClean="0">
                <a:latin typeface="Imago" pitchFamily="2" charset="0"/>
              </a:rPr>
              <a:t>момента оптимизации режима питания в зависимости </a:t>
            </a:r>
            <a:r>
              <a:rPr lang="ru-RU" sz="1200" dirty="0">
                <a:latin typeface="Imago" pitchFamily="2" charset="0"/>
              </a:rPr>
              <a:t>от </a:t>
            </a:r>
            <a:r>
              <a:rPr lang="ru-RU" sz="1200" dirty="0" smtClean="0">
                <a:latin typeface="Imago" pitchFamily="2" charset="0"/>
              </a:rPr>
              <a:t>тяжести нарушений и </a:t>
            </a:r>
            <a:r>
              <a:rPr lang="ru-RU" sz="1200" dirty="0">
                <a:latin typeface="Imago" pitchFamily="2" charset="0"/>
              </a:rPr>
              <a:t>возраста </a:t>
            </a:r>
            <a:r>
              <a:rPr lang="ru-RU" sz="1200" dirty="0" smtClean="0">
                <a:latin typeface="Imago" pitchFamily="2" charset="0"/>
              </a:rPr>
              <a:t>пациента</a:t>
            </a:r>
            <a:endParaRPr kumimoji="0" lang="ru-RU" sz="1200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485137" y="3269371"/>
            <a:ext cx="8380675" cy="510778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200" dirty="0" smtClean="0">
                <a:latin typeface="Imago" pitchFamily="2" charset="0"/>
              </a:rPr>
              <a:t>При необходимости </a:t>
            </a:r>
            <a:r>
              <a:rPr lang="ru-RU" sz="1200" dirty="0" smtClean="0"/>
              <a:t>следует </a:t>
            </a:r>
            <a:r>
              <a:rPr lang="ru-RU" sz="1200" dirty="0"/>
              <a:t>добавлять жирорастворимые витамины и микроэлементы для </a:t>
            </a:r>
            <a:r>
              <a:rPr lang="ru-RU" sz="1200" dirty="0" smtClean="0"/>
              <a:t>компенсации недостаточности желудочно-кишечной абсорбции</a:t>
            </a:r>
            <a:endParaRPr kumimoji="0" lang="ru-RU" sz="1200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85136" y="3938281"/>
            <a:ext cx="8380675" cy="306467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200" dirty="0" smtClean="0"/>
              <a:t>Уровень незаменимых жирных кислот </a:t>
            </a:r>
            <a:r>
              <a:rPr lang="ru-RU" sz="1200" dirty="0"/>
              <a:t>должен </a:t>
            </a:r>
            <a:r>
              <a:rPr lang="ru-RU" sz="1200" dirty="0" smtClean="0"/>
              <a:t>контролироваться</a:t>
            </a:r>
            <a:endParaRPr kumimoji="0" lang="ru-RU" sz="1200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485135" y="4367791"/>
            <a:ext cx="8380675" cy="510778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1000"/>
              </a:spcBef>
            </a:pPr>
            <a:r>
              <a:rPr lang="ru-RU" sz="1200" dirty="0"/>
              <a:t>Добавки панкреатических ферментов необходимы для обеспечения </a:t>
            </a:r>
            <a:r>
              <a:rPr lang="ru-RU" sz="1200" dirty="0" smtClean="0"/>
              <a:t>адекватного уровня </a:t>
            </a:r>
            <a:r>
              <a:rPr lang="ru-RU" sz="1200" dirty="0"/>
              <a:t>пищеварительных </a:t>
            </a:r>
            <a:r>
              <a:rPr lang="ru-RU" sz="1200" dirty="0" smtClean="0"/>
              <a:t>ферментов, чтобы заместить отсутствующие </a:t>
            </a:r>
            <a:r>
              <a:rPr lang="ru-RU" sz="1200" dirty="0"/>
              <a:t>в поджелудочной железе</a:t>
            </a:r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5758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Физиотерапия рекомендуется </a:t>
            </a:r>
            <a:r>
              <a:rPr lang="ru-RU" dirty="0" smtClean="0"/>
              <a:t>всем пациентам с МВ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0395667"/>
              </p:ext>
            </p:extLst>
          </p:nvPr>
        </p:nvGraphicFramePr>
        <p:xfrm>
          <a:off x="167875" y="1449125"/>
          <a:ext cx="5541162" cy="3694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501" y="1558456"/>
            <a:ext cx="283066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Рекомендации по различным техникам очистки дыхательных путей должны быть индивидуализированы с учетом таких </a:t>
            </a:r>
            <a:r>
              <a:rPr lang="ru-RU" sz="1400" dirty="0"/>
              <a:t>факторов, </a:t>
            </a:r>
            <a:r>
              <a:rPr lang="ru-RU" sz="1400" dirty="0" smtClean="0"/>
              <a:t>как возраст</a:t>
            </a:r>
            <a:r>
              <a:rPr lang="ru-RU" sz="1400" dirty="0"/>
              <a:t>, предпочтения </a:t>
            </a:r>
            <a:r>
              <a:rPr lang="ru-RU" sz="1400" dirty="0" smtClean="0"/>
              <a:t>пациента и нежелательные явления</a:t>
            </a:r>
            <a:endParaRPr lang="ru-RU" sz="1400" dirty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 smtClean="0"/>
              <a:t>Аэробные упражнения рекомендуется </a:t>
            </a:r>
            <a:r>
              <a:rPr lang="ru-RU" sz="1400" dirty="0"/>
              <a:t>в </a:t>
            </a:r>
            <a:r>
              <a:rPr lang="ru-RU" sz="1400" dirty="0" smtClean="0"/>
              <a:t>качестве дополнительной терапия для очистка </a:t>
            </a:r>
            <a:r>
              <a:rPr lang="ru-RU" sz="1400" dirty="0"/>
              <a:t>дыхательных путей и </a:t>
            </a:r>
            <a:r>
              <a:rPr lang="ru-RU" sz="1400" dirty="0" smtClean="0"/>
              <a:t>для улучшения общего самочувствия</a:t>
            </a: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397668" y="811033"/>
            <a:ext cx="79909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Использование </a:t>
            </a:r>
            <a:r>
              <a:rPr lang="ru-RU" sz="1400" dirty="0" smtClean="0"/>
              <a:t>техник очистки легких рекомендуется </a:t>
            </a:r>
            <a:r>
              <a:rPr lang="ru-RU" sz="1400" dirty="0"/>
              <a:t>для </a:t>
            </a:r>
            <a:r>
              <a:rPr lang="ru-RU" sz="1400" dirty="0" smtClean="0"/>
              <a:t>лучшего отхождения мокроты, </a:t>
            </a:r>
            <a:r>
              <a:rPr lang="ru-RU" sz="1400" dirty="0"/>
              <a:t>поддержания </a:t>
            </a:r>
            <a:r>
              <a:rPr lang="ru-RU" sz="1400" dirty="0" smtClean="0"/>
              <a:t>дыхательной функции </a:t>
            </a:r>
            <a:r>
              <a:rPr lang="ru-RU" sz="1400" dirty="0"/>
              <a:t>и улучшение качества жизни</a:t>
            </a:r>
          </a:p>
          <a:p>
            <a:endParaRPr lang="ru-RU" sz="1400" dirty="0"/>
          </a:p>
        </p:txBody>
      </p:sp>
      <p:pic>
        <p:nvPicPr>
          <p:cNvPr id="7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020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Различные фармакотерапевтические </a:t>
            </a:r>
            <a:r>
              <a:rPr lang="ru-RU" dirty="0" smtClean="0"/>
              <a:t>препараты </a:t>
            </a:r>
            <a:r>
              <a:rPr lang="ru-RU" dirty="0"/>
              <a:t>используются при лечении МВ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36524434"/>
              </p:ext>
            </p:extLst>
          </p:nvPr>
        </p:nvGraphicFramePr>
        <p:xfrm>
          <a:off x="-739227" y="4073931"/>
          <a:ext cx="8745537" cy="976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2495265" y="1342051"/>
            <a:ext cx="2483347" cy="456280"/>
            <a:chOff x="4056767" y="429"/>
            <a:chExt cx="632001" cy="316000"/>
          </a:xfrm>
        </p:grpSpPr>
        <p:sp>
          <p:nvSpPr>
            <p:cNvPr id="6" name="Rounded Rectangle 5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Дефект</a:t>
              </a:r>
              <a:r>
                <a:rPr lang="en-US" sz="1200" kern="1200" dirty="0" smtClean="0"/>
                <a:t> </a:t>
              </a:r>
              <a:r>
                <a:rPr lang="ru-RU" sz="1200" kern="1200" dirty="0" smtClean="0"/>
                <a:t>гена </a:t>
              </a:r>
              <a:r>
                <a:rPr lang="en-US" sz="1200" kern="1200" dirty="0" smtClean="0"/>
                <a:t>CFTR</a:t>
              </a:r>
              <a:endParaRPr lang="en-US" sz="1200" kern="12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95265" y="1926719"/>
            <a:ext cx="2503681" cy="456718"/>
            <a:chOff x="4056767" y="429"/>
            <a:chExt cx="632001" cy="316000"/>
          </a:xfrm>
        </p:grpSpPr>
        <p:sp>
          <p:nvSpPr>
            <p:cNvPr id="9" name="Rounded Rectangle 8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Нарушение транспорта ионов</a:t>
              </a:r>
              <a:endParaRPr lang="en-US" sz="1200" kern="1200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481627" y="3313147"/>
            <a:ext cx="2526803" cy="591098"/>
            <a:chOff x="4056767" y="429"/>
            <a:chExt cx="632001" cy="316000"/>
          </a:xfrm>
        </p:grpSpPr>
        <p:sp>
          <p:nvSpPr>
            <p:cNvPr id="12" name="Rounded Rectangle 11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/>
                <a:t>Нарушение </a:t>
              </a:r>
              <a:r>
                <a:rPr lang="ru-RU" sz="1200" dirty="0" err="1" smtClean="0"/>
                <a:t>мукоциалиарного</a:t>
              </a:r>
              <a:r>
                <a:rPr lang="ru-RU" sz="1200" dirty="0" smtClean="0"/>
                <a:t> клиренса</a:t>
              </a:r>
              <a:endParaRPr lang="en-US" sz="1200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84417" y="2458650"/>
            <a:ext cx="2524013" cy="742731"/>
            <a:chOff x="4056767" y="429"/>
            <a:chExt cx="632001" cy="316000"/>
          </a:xfrm>
        </p:grpSpPr>
        <p:sp>
          <p:nvSpPr>
            <p:cNvPr id="15" name="Rounded Rectangle 14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 txBox="1"/>
            <p:nvPr/>
          </p:nvSpPr>
          <p:spPr>
            <a:xfrm>
              <a:off x="4066023" y="9683"/>
              <a:ext cx="613491" cy="2974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Уменьшение количества жидкости, покрывающей поверхность дыхательных путей</a:t>
              </a:r>
              <a:endParaRPr lang="en-US" sz="1200" kern="1200" dirty="0"/>
            </a:p>
          </p:txBody>
        </p:sp>
      </p:grpSp>
      <p:sp>
        <p:nvSpPr>
          <p:cNvPr id="30" name="Down Arrow 29"/>
          <p:cNvSpPr/>
          <p:nvPr/>
        </p:nvSpPr>
        <p:spPr bwMode="auto">
          <a:xfrm flipH="1">
            <a:off x="3757907" y="1782429"/>
            <a:ext cx="101823" cy="152411"/>
          </a:xfrm>
          <a:prstGeom prst="downArrow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1" name="Down Arrow 30"/>
          <p:cNvSpPr/>
          <p:nvPr/>
        </p:nvSpPr>
        <p:spPr bwMode="auto">
          <a:xfrm>
            <a:off x="3757645" y="2316815"/>
            <a:ext cx="115503" cy="177627"/>
          </a:xfrm>
          <a:prstGeom prst="downArrow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2" name="Down Arrow 31"/>
          <p:cNvSpPr/>
          <p:nvPr/>
        </p:nvSpPr>
        <p:spPr bwMode="auto">
          <a:xfrm>
            <a:off x="3757906" y="3145088"/>
            <a:ext cx="115503" cy="177627"/>
          </a:xfrm>
          <a:prstGeom prst="downArrow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3" name="Down Arrow 32"/>
          <p:cNvSpPr/>
          <p:nvPr/>
        </p:nvSpPr>
        <p:spPr bwMode="auto">
          <a:xfrm>
            <a:off x="3757907" y="3859245"/>
            <a:ext cx="115503" cy="177627"/>
          </a:xfrm>
          <a:prstGeom prst="downArrow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893" y="4634900"/>
            <a:ext cx="1065102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/>
              <a:t>Антибиотики</a:t>
            </a:r>
            <a:endParaRPr lang="ru-RU" sz="1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83582" y="936223"/>
            <a:ext cx="7967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Терапевтические стратегии, нацеленные на различные аспекты физиологического каскада при </a:t>
            </a:r>
            <a:r>
              <a:rPr lang="ru-RU" sz="1200" dirty="0" smtClean="0"/>
              <a:t>МВ</a:t>
            </a:r>
            <a:endParaRPr lang="ru-RU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420066" y="1295622"/>
            <a:ext cx="179393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/>
              <a:t>CFTR </a:t>
            </a:r>
            <a:r>
              <a:rPr lang="ru-RU" sz="1000" b="1" dirty="0"/>
              <a:t>Модуляторы</a:t>
            </a:r>
          </a:p>
          <a:p>
            <a:pPr algn="ctr"/>
            <a:r>
              <a:rPr lang="ru-RU" sz="1000" dirty="0" smtClean="0"/>
              <a:t>(</a:t>
            </a:r>
            <a:r>
              <a:rPr lang="ru-RU" sz="1000" dirty="0" err="1" smtClean="0"/>
              <a:t>ивакафтор</a:t>
            </a:r>
            <a:r>
              <a:rPr lang="ru-RU" sz="1000" dirty="0" smtClean="0"/>
              <a:t>,</a:t>
            </a:r>
            <a:endParaRPr lang="ru-RU" sz="1000" dirty="0"/>
          </a:p>
          <a:p>
            <a:pPr algn="ctr"/>
            <a:r>
              <a:rPr lang="ru-RU" sz="1000" dirty="0" err="1" smtClean="0"/>
              <a:t>лумакафтор</a:t>
            </a:r>
            <a:r>
              <a:rPr lang="ru-RU" sz="1000" dirty="0" smtClean="0"/>
              <a:t>/</a:t>
            </a:r>
            <a:r>
              <a:rPr lang="ru-RU" sz="1000" dirty="0" err="1" smtClean="0"/>
              <a:t>ивакафтор</a:t>
            </a:r>
            <a:r>
              <a:rPr lang="ru-RU" sz="1000" dirty="0" smtClean="0"/>
              <a:t>)</a:t>
            </a:r>
            <a:endParaRPr lang="ru-RU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5442928" y="2554705"/>
            <a:ext cx="1792759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/>
              <a:t>Увлажнители</a:t>
            </a:r>
            <a:endParaRPr lang="ru-RU" sz="1000" b="1" dirty="0"/>
          </a:p>
          <a:p>
            <a:pPr algn="ctr"/>
            <a:r>
              <a:rPr lang="ru-RU" sz="1000" dirty="0" smtClean="0"/>
              <a:t>(ингаляционный </a:t>
            </a:r>
            <a:r>
              <a:rPr lang="ru-RU" sz="1000" dirty="0" err="1" smtClean="0"/>
              <a:t>маннитол</a:t>
            </a:r>
            <a:r>
              <a:rPr lang="ru-RU" sz="1000" dirty="0" smtClean="0"/>
              <a:t>,</a:t>
            </a:r>
            <a:endParaRPr lang="ru-RU" sz="1000" dirty="0"/>
          </a:p>
          <a:p>
            <a:pPr algn="ctr"/>
            <a:r>
              <a:rPr lang="ru-RU" sz="1000" dirty="0"/>
              <a:t>гипертонический раствор</a:t>
            </a:r>
            <a:r>
              <a:rPr lang="ru-RU" sz="1000" dirty="0" smtClean="0"/>
              <a:t>)</a:t>
            </a:r>
            <a:endParaRPr lang="ru-RU" sz="1000" dirty="0"/>
          </a:p>
        </p:txBody>
      </p:sp>
      <p:sp>
        <p:nvSpPr>
          <p:cNvPr id="35" name="TextBox 34"/>
          <p:cNvSpPr txBox="1"/>
          <p:nvPr/>
        </p:nvSpPr>
        <p:spPr>
          <a:xfrm>
            <a:off x="5441757" y="3408641"/>
            <a:ext cx="179393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err="1" smtClean="0"/>
              <a:t>Муколитики</a:t>
            </a:r>
            <a:endParaRPr lang="ru-RU" sz="1000" b="1" dirty="0"/>
          </a:p>
          <a:p>
            <a:pPr algn="ctr"/>
            <a:r>
              <a:rPr lang="ru-RU" sz="1000" dirty="0"/>
              <a:t>(</a:t>
            </a:r>
            <a:r>
              <a:rPr lang="ru-RU" sz="1000" dirty="0" err="1"/>
              <a:t>дорназа</a:t>
            </a:r>
            <a:r>
              <a:rPr lang="ru-RU" sz="1000" dirty="0"/>
              <a:t> альфа)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943511" y="4389087"/>
            <a:ext cx="2062800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 smtClean="0"/>
              <a:t>Противовоспалительные</a:t>
            </a:r>
            <a:endParaRPr lang="ru-RU" sz="1000" b="1" dirty="0"/>
          </a:p>
          <a:p>
            <a:pPr algn="ctr"/>
            <a:r>
              <a:rPr lang="ru-RU" sz="1000" b="1" dirty="0"/>
              <a:t>агенты</a:t>
            </a:r>
          </a:p>
          <a:p>
            <a:pPr algn="ctr"/>
            <a:r>
              <a:rPr lang="ru-RU" sz="1000" dirty="0"/>
              <a:t>(кортикостероиды</a:t>
            </a:r>
            <a:r>
              <a:rPr lang="ru-RU" sz="1000" dirty="0" smtClean="0"/>
              <a:t>)</a:t>
            </a:r>
            <a:endParaRPr lang="ru-RU" sz="1000" dirty="0"/>
          </a:p>
        </p:txBody>
      </p:sp>
      <p:cxnSp>
        <p:nvCxnSpPr>
          <p:cNvPr id="18" name="Straight Arrow Connector 17"/>
          <p:cNvCxnSpPr>
            <a:stCxn id="29" idx="1"/>
            <a:endCxn id="6" idx="3"/>
          </p:cNvCxnSpPr>
          <p:nvPr/>
        </p:nvCxnSpPr>
        <p:spPr bwMode="auto">
          <a:xfrm flipH="1" flipV="1">
            <a:off x="4978612" y="1570191"/>
            <a:ext cx="441454" cy="243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/>
          <p:cNvCxnSpPr>
            <a:stCxn id="34" idx="1"/>
            <a:endCxn id="15" idx="3"/>
          </p:cNvCxnSpPr>
          <p:nvPr/>
        </p:nvCxnSpPr>
        <p:spPr bwMode="auto">
          <a:xfrm flipH="1" flipV="1">
            <a:off x="5008430" y="2830016"/>
            <a:ext cx="434498" cy="1688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4" name="Straight Arrow Connector 43"/>
          <p:cNvCxnSpPr>
            <a:stCxn id="35" idx="1"/>
            <a:endCxn id="12" idx="3"/>
          </p:cNvCxnSpPr>
          <p:nvPr/>
        </p:nvCxnSpPr>
        <p:spPr bwMode="auto">
          <a:xfrm flipH="1">
            <a:off x="5008430" y="3608696"/>
            <a:ext cx="433327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6" name="Straight Arrow Connector 45"/>
          <p:cNvCxnSpPr/>
          <p:nvPr/>
        </p:nvCxnSpPr>
        <p:spPr bwMode="auto">
          <a:xfrm flipH="1">
            <a:off x="5526157" y="4794634"/>
            <a:ext cx="41735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/>
          <p:cNvCxnSpPr/>
          <p:nvPr/>
        </p:nvCxnSpPr>
        <p:spPr bwMode="auto">
          <a:xfrm>
            <a:off x="1796995" y="4794634"/>
            <a:ext cx="286247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9" name="Rounded Rectangle 48"/>
          <p:cNvSpPr/>
          <p:nvPr/>
        </p:nvSpPr>
        <p:spPr bwMode="auto">
          <a:xfrm>
            <a:off x="341910" y="1208161"/>
            <a:ext cx="8137320" cy="3847878"/>
          </a:xfrm>
          <a:prstGeom prst="round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pic>
        <p:nvPicPr>
          <p:cNvPr id="38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2569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9616" y="2480807"/>
            <a:ext cx="8364770" cy="1470991"/>
          </a:xfrm>
          <a:prstGeom prst="rect">
            <a:avLst/>
          </a:prstGeom>
          <a:noFill/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Ингаляционная терапия </a:t>
            </a:r>
            <a:r>
              <a:rPr lang="ru-RU" dirty="0"/>
              <a:t>является </a:t>
            </a:r>
            <a:r>
              <a:rPr lang="ru-RU" dirty="0" smtClean="0"/>
              <a:t>основой менеджмента МВ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842572"/>
            <a:ext cx="8478745" cy="34180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/>
              <a:t>Ингаляционная </a:t>
            </a:r>
            <a:r>
              <a:rPr lang="ru-RU" sz="1400" dirty="0"/>
              <a:t>терапия включает </a:t>
            </a:r>
            <a:r>
              <a:rPr lang="ru-RU" sz="1400" dirty="0" smtClean="0"/>
              <a:t>ингаляции </a:t>
            </a:r>
            <a:r>
              <a:rPr lang="ru-RU" sz="1400" dirty="0" err="1"/>
              <a:t>бронходилататоров</a:t>
            </a:r>
            <a:r>
              <a:rPr lang="ru-RU" sz="1400" dirty="0"/>
              <a:t>, </a:t>
            </a:r>
            <a:r>
              <a:rPr lang="ru-RU" sz="1400" dirty="0" err="1"/>
              <a:t>муколитиков</a:t>
            </a:r>
            <a:r>
              <a:rPr lang="ru-RU" sz="1400" dirty="0"/>
              <a:t>, антибиотиков и физиологического раствора.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smtClean="0"/>
              <a:t>Ингаляционная </a:t>
            </a:r>
            <a:r>
              <a:rPr lang="ru-RU" sz="1400" dirty="0"/>
              <a:t>терапия </a:t>
            </a:r>
            <a:r>
              <a:rPr lang="ru-RU" sz="1400" dirty="0" smtClean="0"/>
              <a:t>доставляет жидкость в виде </a:t>
            </a:r>
            <a:r>
              <a:rPr lang="ru-RU" sz="1400" dirty="0" err="1" smtClean="0"/>
              <a:t>суспенции</a:t>
            </a:r>
            <a:r>
              <a:rPr lang="ru-RU" sz="1400" dirty="0" smtClean="0"/>
              <a:t> или </a:t>
            </a:r>
            <a:r>
              <a:rPr lang="ru-RU" sz="1400" dirty="0"/>
              <a:t>порошкообразного препарата в газовой матрице (воздушной </a:t>
            </a:r>
            <a:r>
              <a:rPr lang="ru-RU" sz="1400" dirty="0" smtClean="0"/>
              <a:t>или кислородной), которую </a:t>
            </a:r>
            <a:r>
              <a:rPr lang="ru-RU" sz="1400" dirty="0"/>
              <a:t>пациенты вдыхают в течение определенного периода времени для достижения эффективной доставки </a:t>
            </a:r>
            <a:r>
              <a:rPr lang="ru-RU" sz="1400" dirty="0" smtClean="0"/>
              <a:t>препарата</a:t>
            </a:r>
            <a:endParaRPr lang="ru-RU" sz="1400" dirty="0"/>
          </a:p>
          <a:p>
            <a:pPr>
              <a:spcBef>
                <a:spcPts val="0"/>
              </a:spcBef>
            </a:pPr>
            <a:endParaRPr lang="ru-RU" sz="1400" dirty="0" smtClean="0"/>
          </a:p>
          <a:p>
            <a:pPr>
              <a:spcBef>
                <a:spcPts val="0"/>
              </a:spcBef>
            </a:pPr>
            <a:endParaRPr lang="ru-RU" sz="1400" dirty="0"/>
          </a:p>
          <a:p>
            <a:pPr>
              <a:spcBef>
                <a:spcPts val="0"/>
              </a:spcBef>
            </a:pPr>
            <a:endParaRPr lang="ru-RU" sz="1400" dirty="0" smtClean="0"/>
          </a:p>
          <a:p>
            <a:pPr lvl="2">
              <a:spcBef>
                <a:spcPts val="0"/>
              </a:spcBef>
            </a:pPr>
            <a:r>
              <a:rPr lang="ru-RU" sz="1400" dirty="0" smtClean="0"/>
              <a:t>Генерация </a:t>
            </a:r>
            <a:r>
              <a:rPr lang="ru-RU" sz="1400" dirty="0"/>
              <a:t>высоких </a:t>
            </a:r>
            <a:r>
              <a:rPr lang="ru-RU" sz="1400" dirty="0" smtClean="0"/>
              <a:t>концентраций препаратов в </a:t>
            </a:r>
            <a:r>
              <a:rPr lang="ru-RU" sz="1400" dirty="0"/>
              <a:t>дыхательных путях </a:t>
            </a:r>
            <a:r>
              <a:rPr lang="ru-RU" sz="1400" dirty="0" smtClean="0"/>
              <a:t>при МВ</a:t>
            </a:r>
            <a:endParaRPr lang="ru-RU" sz="1400" dirty="0"/>
          </a:p>
          <a:p>
            <a:pPr lvl="2">
              <a:spcBef>
                <a:spcPts val="0"/>
              </a:spcBef>
            </a:pPr>
            <a:r>
              <a:rPr lang="ru-RU" sz="1400" dirty="0" smtClean="0"/>
              <a:t>Ограниченная </a:t>
            </a:r>
            <a:r>
              <a:rPr lang="ru-RU" sz="1400" dirty="0"/>
              <a:t>системная токсичность из-за низкой системной абсорбции лекарств</a:t>
            </a:r>
          </a:p>
          <a:p>
            <a:pPr lvl="2">
              <a:spcBef>
                <a:spcPts val="0"/>
              </a:spcBef>
            </a:pPr>
            <a:r>
              <a:rPr lang="ru-RU" sz="1400" dirty="0" smtClean="0"/>
              <a:t>Быстрое </a:t>
            </a:r>
            <a:r>
              <a:rPr lang="ru-RU" sz="1400" dirty="0"/>
              <a:t>начало действия</a:t>
            </a:r>
          </a:p>
          <a:p>
            <a:pPr lvl="2">
              <a:spcBef>
                <a:spcPts val="0"/>
              </a:spcBef>
            </a:pPr>
            <a:r>
              <a:rPr lang="ru-RU" sz="1400" dirty="0" smtClean="0"/>
              <a:t>Никакой </a:t>
            </a:r>
            <a:r>
              <a:rPr lang="ru-RU" sz="1400" dirty="0" err="1"/>
              <a:t>инактивации</a:t>
            </a:r>
            <a:r>
              <a:rPr lang="ru-RU" sz="1400" dirty="0"/>
              <a:t> препарата до достижения </a:t>
            </a:r>
            <a:r>
              <a:rPr lang="ru-RU" sz="1400" dirty="0" smtClean="0"/>
              <a:t>органа-мишени</a:t>
            </a:r>
            <a:endParaRPr lang="ru-RU" sz="1400" dirty="0"/>
          </a:p>
          <a:p>
            <a:pPr lvl="2">
              <a:spcBef>
                <a:spcPts val="0"/>
              </a:spcBef>
            </a:pPr>
            <a:r>
              <a:rPr lang="ru-RU" sz="1400" dirty="0" smtClean="0"/>
              <a:t>Подходит </a:t>
            </a:r>
            <a:r>
              <a:rPr lang="ru-RU" sz="1400" dirty="0"/>
              <a:t>для домашней терапии</a:t>
            </a:r>
          </a:p>
          <a:p>
            <a:pPr>
              <a:spcBef>
                <a:spcPts val="0"/>
              </a:spcBef>
            </a:pPr>
            <a:endParaRPr lang="ru-RU" sz="1400" dirty="0" smtClean="0"/>
          </a:p>
          <a:p>
            <a:pPr>
              <a:spcBef>
                <a:spcPts val="0"/>
              </a:spcBef>
            </a:pPr>
            <a:r>
              <a:rPr lang="ru-RU" sz="1400" dirty="0" smtClean="0"/>
              <a:t>Хотя </a:t>
            </a:r>
            <a:r>
              <a:rPr lang="ru-RU" sz="1400" dirty="0" err="1"/>
              <a:t>бронходилататоры</a:t>
            </a:r>
            <a:r>
              <a:rPr lang="ru-RU" sz="1400" dirty="0"/>
              <a:t> можно вводить с помощью ручных </a:t>
            </a:r>
            <a:r>
              <a:rPr lang="ru-RU" sz="1400" dirty="0" smtClean="0"/>
              <a:t>дозаторов, доставка других препаратов </a:t>
            </a:r>
            <a:r>
              <a:rPr lang="ru-RU" sz="1400" dirty="0"/>
              <a:t>требует системы, которая включает в себя надежный воздушный компрессор и </a:t>
            </a:r>
            <a:r>
              <a:rPr lang="ru-RU" sz="1400" dirty="0" smtClean="0"/>
              <a:t>распылитель (</a:t>
            </a:r>
            <a:r>
              <a:rPr lang="ru-RU" sz="1400" dirty="0" err="1" smtClean="0"/>
              <a:t>небулайзер</a:t>
            </a:r>
            <a:r>
              <a:rPr lang="ru-RU" sz="1400" dirty="0" smtClean="0"/>
              <a:t>)</a:t>
            </a:r>
            <a:endParaRPr lang="ru-RU" sz="14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642458" y="2310586"/>
            <a:ext cx="5444750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Преимущества ингаляционной терапии включают :</a:t>
            </a:r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6427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ru-RU" dirty="0" err="1" smtClean="0"/>
              <a:t>Муколитики</a:t>
            </a:r>
            <a:r>
              <a:rPr lang="ru-RU" dirty="0" smtClean="0"/>
              <a:t> </a:t>
            </a:r>
            <a:r>
              <a:rPr lang="ru-RU" dirty="0"/>
              <a:t>улучшают очищение слизи при МВ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181" y="909001"/>
            <a:ext cx="8030814" cy="382997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dirty="0" err="1" smtClean="0"/>
              <a:t>Муколитики</a:t>
            </a:r>
            <a:r>
              <a:rPr lang="ru-RU" sz="1400" dirty="0" smtClean="0"/>
              <a:t> </a:t>
            </a:r>
            <a:r>
              <a:rPr lang="ru-RU" sz="1400" dirty="0"/>
              <a:t>разрушают макромолекулы, </a:t>
            </a:r>
            <a:r>
              <a:rPr lang="ru-RU" sz="1400" dirty="0" smtClean="0"/>
              <a:t>обнаруживаемые </a:t>
            </a:r>
            <a:r>
              <a:rPr lang="ru-RU" sz="1400" dirty="0"/>
              <a:t>в слизи пациентов с МВ </a:t>
            </a:r>
            <a:r>
              <a:rPr lang="ru-RU" sz="1400" dirty="0" smtClean="0"/>
              <a:t>и уменьшают </a:t>
            </a:r>
            <a:r>
              <a:rPr lang="ru-RU" sz="1400" dirty="0"/>
              <a:t>вязкость </a:t>
            </a:r>
            <a:r>
              <a:rPr lang="ru-RU" sz="1400" dirty="0" smtClean="0"/>
              <a:t>слизи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14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ru-RU" sz="14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400" b="1" dirty="0" err="1" smtClean="0"/>
              <a:t>Микомист</a:t>
            </a:r>
            <a:r>
              <a:rPr lang="ru-RU" sz="1400" b="1" dirty="0" smtClean="0"/>
              <a:t> (NAC</a:t>
            </a:r>
            <a:r>
              <a:rPr lang="ru-RU" sz="1400" b="1" dirty="0"/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Макромолекулы </a:t>
            </a:r>
            <a:r>
              <a:rPr lang="ru-RU" sz="1400" dirty="0"/>
              <a:t>удерживаются в сложенных </a:t>
            </a:r>
            <a:r>
              <a:rPr lang="ru-RU" sz="1400" dirty="0" err="1"/>
              <a:t>конформациях</a:t>
            </a:r>
            <a:r>
              <a:rPr lang="ru-RU" sz="1400" dirty="0"/>
              <a:t> </a:t>
            </a:r>
            <a:r>
              <a:rPr lang="ru-RU" sz="1400" dirty="0" err="1"/>
              <a:t>дисульфидными</a:t>
            </a:r>
            <a:r>
              <a:rPr lang="ru-RU" sz="1400" dirty="0"/>
              <a:t> связями. </a:t>
            </a:r>
            <a:r>
              <a:rPr lang="ru-RU" sz="1400" dirty="0" smtClean="0"/>
              <a:t>Это </a:t>
            </a:r>
            <a:r>
              <a:rPr lang="ru-RU" sz="1400" dirty="0"/>
              <a:t>увеличивает внутреннюю вязкость слизистого </a:t>
            </a:r>
            <a:r>
              <a:rPr lang="ru-RU" sz="1400" dirty="0" smtClean="0"/>
              <a:t>слоя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 smtClean="0"/>
              <a:t>N-</a:t>
            </a:r>
            <a:r>
              <a:rPr lang="ru-RU" sz="1400" dirty="0" err="1" smtClean="0"/>
              <a:t>ацетилцистеин</a:t>
            </a:r>
            <a:r>
              <a:rPr lang="ru-RU" sz="1400" dirty="0" smtClean="0"/>
              <a:t> (</a:t>
            </a:r>
            <a:r>
              <a:rPr lang="en-US" sz="1400" dirty="0" smtClean="0"/>
              <a:t>N-A</a:t>
            </a:r>
            <a:r>
              <a:rPr lang="ru-RU" sz="1400" dirty="0" smtClean="0"/>
              <a:t>Ц) действует </a:t>
            </a:r>
            <a:r>
              <a:rPr lang="ru-RU" sz="1400" dirty="0"/>
              <a:t>путем «открытия» </a:t>
            </a:r>
            <a:r>
              <a:rPr lang="ru-RU" sz="1400" dirty="0" err="1"/>
              <a:t>дисульфидных</a:t>
            </a:r>
            <a:r>
              <a:rPr lang="ru-RU" sz="1400" dirty="0"/>
              <a:t> связей; в результате </a:t>
            </a:r>
            <a:r>
              <a:rPr lang="ru-RU" sz="1400" dirty="0" smtClean="0"/>
              <a:t>препарат </a:t>
            </a:r>
            <a:r>
              <a:rPr lang="ru-RU" sz="1400" dirty="0"/>
              <a:t>может </a:t>
            </a:r>
            <a:r>
              <a:rPr lang="ru-RU" sz="1400" dirty="0" smtClean="0"/>
              <a:t>потерять свою форму </a:t>
            </a:r>
            <a:r>
              <a:rPr lang="ru-RU" sz="1400" dirty="0"/>
              <a:t>и стать более </a:t>
            </a:r>
            <a:r>
              <a:rPr lang="ru-RU" sz="1400" dirty="0" smtClean="0"/>
              <a:t>текучим</a:t>
            </a:r>
            <a:endParaRPr lang="ru-RU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В </a:t>
            </a:r>
            <a:r>
              <a:rPr lang="ru-RU" sz="1400" dirty="0"/>
              <a:t>отличие от </a:t>
            </a:r>
            <a:r>
              <a:rPr lang="ru-RU" sz="1400" dirty="0" err="1"/>
              <a:t>дорназы</a:t>
            </a:r>
            <a:r>
              <a:rPr lang="ru-RU" sz="1400" dirty="0"/>
              <a:t> альфа, </a:t>
            </a:r>
            <a:r>
              <a:rPr lang="en-US" sz="1400" dirty="0" smtClean="0"/>
              <a:t>N-A</a:t>
            </a:r>
            <a:r>
              <a:rPr lang="ru-RU" sz="1400" dirty="0" smtClean="0"/>
              <a:t>Ц </a:t>
            </a:r>
            <a:r>
              <a:rPr lang="ru-RU" sz="1400" dirty="0"/>
              <a:t>не переваривает макромолекулы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Хотя </a:t>
            </a:r>
            <a:r>
              <a:rPr lang="ru-RU" sz="1400" dirty="0"/>
              <a:t>хорошо переносится, нет никаких доказательств значительного клинического преимущества при </a:t>
            </a:r>
            <a:r>
              <a:rPr lang="ru-RU" sz="1400" dirty="0" smtClean="0"/>
              <a:t>МВ у пациентов, получающих </a:t>
            </a:r>
            <a:r>
              <a:rPr lang="en-US" sz="1400" dirty="0"/>
              <a:t>N-A</a:t>
            </a:r>
            <a:r>
              <a:rPr lang="ru-RU" sz="1400" dirty="0" smtClean="0"/>
              <a:t>Ц</a:t>
            </a:r>
            <a:endParaRPr lang="ru-RU" sz="14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572496" y="1486241"/>
            <a:ext cx="7748628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smtClean="0"/>
              <a:t>Два </a:t>
            </a:r>
            <a:r>
              <a:rPr lang="ru-RU" sz="1600" b="1" dirty="0" err="1"/>
              <a:t>муколитических</a:t>
            </a:r>
            <a:r>
              <a:rPr lang="ru-RU" sz="1600" b="1" dirty="0"/>
              <a:t> средства в клиническом применении: </a:t>
            </a:r>
          </a:p>
        </p:txBody>
      </p:sp>
      <p:sp>
        <p:nvSpPr>
          <p:cNvPr id="6" name="Rounded Rectangle 5"/>
          <p:cNvSpPr/>
          <p:nvPr/>
        </p:nvSpPr>
        <p:spPr bwMode="auto">
          <a:xfrm>
            <a:off x="572496" y="1972187"/>
            <a:ext cx="4715021" cy="374571"/>
          </a:xfrm>
          <a:prstGeom prst="roundRect">
            <a:avLst/>
          </a:prstGeom>
          <a:solidFill>
            <a:schemeClr val="tx2">
              <a:lumMod val="25000"/>
              <a:lumOff val="75000"/>
              <a:alpha val="3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err="1"/>
              <a:t>Дорназа</a:t>
            </a:r>
            <a:r>
              <a:rPr lang="ru-RU" sz="1600" b="1" dirty="0"/>
              <a:t> </a:t>
            </a:r>
            <a:r>
              <a:rPr lang="ru-RU" sz="1600" b="1" dirty="0" smtClean="0"/>
              <a:t>альфа (см. следующую секцию)</a:t>
            </a:r>
            <a:endParaRPr lang="ru-RU" sz="1600" b="1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5370683" y="1972186"/>
            <a:ext cx="2950441" cy="374571"/>
          </a:xfrm>
          <a:prstGeom prst="roundRect">
            <a:avLst/>
          </a:prstGeom>
          <a:solidFill>
            <a:schemeClr val="tx2">
              <a:lumMod val="25000"/>
              <a:lumOff val="75000"/>
              <a:alpha val="30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b="1" dirty="0" err="1" smtClean="0"/>
              <a:t>Микомист</a:t>
            </a:r>
            <a:endParaRPr lang="ru-RU" sz="1600" b="1" dirty="0"/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629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524790" y="1164246"/>
            <a:ext cx="8237551" cy="1563051"/>
          </a:xfrm>
          <a:prstGeom prst="roundRect">
            <a:avLst/>
          </a:prstGeom>
          <a:noFill/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Антибиотики являются краеугольным камнем управления МВ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164619" y="3233980"/>
            <a:ext cx="5627315" cy="647985"/>
            <a:chOff x="4056767" y="429"/>
            <a:chExt cx="63200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2" name="Rounded Rectangle 11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 txBox="1"/>
            <p:nvPr/>
          </p:nvSpPr>
          <p:spPr>
            <a:xfrm>
              <a:off x="4066022" y="1922"/>
              <a:ext cx="61349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i="1" dirty="0" smtClean="0">
                  <a:solidFill>
                    <a:schemeClr val="tx1"/>
                  </a:solidFill>
                </a:rPr>
                <a:t>Инициальное лечение</a:t>
              </a:r>
            </a:p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Раствор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тобрамицина</a:t>
              </a:r>
              <a:r>
                <a:rPr lang="ru-RU" sz="1200" dirty="0" smtClean="0">
                  <a:solidFill>
                    <a:schemeClr val="tx1"/>
                  </a:solidFill>
                </a:rPr>
                <a:t> для ингаляций или комбинация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колистина</a:t>
              </a:r>
              <a:r>
                <a:rPr lang="ru-RU" sz="1200" dirty="0" smtClean="0">
                  <a:solidFill>
                    <a:schemeClr val="tx1"/>
                  </a:solidFill>
                </a:rPr>
                <a:t> и перорального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ципрофлоксацина</a:t>
              </a:r>
              <a:r>
                <a:rPr lang="ru-RU" sz="1200" dirty="0" smtClean="0">
                  <a:solidFill>
                    <a:schemeClr val="tx1"/>
                  </a:solidFill>
                </a:rPr>
                <a:t> через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небулайзер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02874" y="3886513"/>
            <a:ext cx="5589059" cy="696623"/>
            <a:chOff x="4039835" y="429"/>
            <a:chExt cx="155655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5" name="Rounded Rectangle 14"/>
            <p:cNvSpPr/>
            <p:nvPr/>
          </p:nvSpPr>
          <p:spPr>
            <a:xfrm>
              <a:off x="4056767" y="429"/>
              <a:ext cx="1522167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 txBox="1"/>
            <p:nvPr/>
          </p:nvSpPr>
          <p:spPr>
            <a:xfrm>
              <a:off x="4039835" y="13262"/>
              <a:ext cx="155655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i="1" dirty="0" smtClean="0">
                  <a:solidFill>
                    <a:schemeClr val="tx1"/>
                  </a:solidFill>
                </a:rPr>
                <a:t>Хроническое лечение</a:t>
              </a:r>
            </a:p>
            <a:p>
              <a:pPr marL="182563" indent="-182563" algn="ctr"/>
              <a:r>
                <a:rPr lang="ru-RU" sz="1200" dirty="0">
                  <a:solidFill>
                    <a:schemeClr val="tx1"/>
                  </a:solidFill>
                </a:rPr>
                <a:t>Раствор </a:t>
              </a:r>
              <a:r>
                <a:rPr lang="ru-RU" sz="1200" dirty="0" err="1">
                  <a:solidFill>
                    <a:schemeClr val="tx1"/>
                  </a:solidFill>
                </a:rPr>
                <a:t>тобрамицина</a:t>
              </a:r>
              <a:r>
                <a:rPr lang="ru-RU" sz="1200" dirty="0">
                  <a:solidFill>
                    <a:schemeClr val="tx1"/>
                  </a:solidFill>
                </a:rPr>
                <a:t> для </a:t>
              </a:r>
              <a:r>
                <a:rPr lang="ru-RU" sz="1200" dirty="0" smtClean="0">
                  <a:solidFill>
                    <a:schemeClr val="tx1"/>
                  </a:solidFill>
                </a:rPr>
                <a:t>ингаляций в течение 28 дней, </a:t>
              </a:r>
              <a:r>
                <a:rPr lang="ru-RU" sz="1200" dirty="0">
                  <a:solidFill>
                    <a:schemeClr val="tx1"/>
                  </a:solidFill>
                </a:rPr>
                <a:t>чередуясь с 28 днями после лечения ИЛИ </a:t>
              </a:r>
              <a:r>
                <a:rPr lang="ru-RU" sz="1200" dirty="0" smtClean="0">
                  <a:solidFill>
                    <a:schemeClr val="tx1"/>
                  </a:solidFill>
                </a:rPr>
                <a:t>ингаляции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азтреонам</a:t>
              </a:r>
              <a:r>
                <a:rPr lang="ru-RU" sz="1200" dirty="0" smtClean="0">
                  <a:solidFill>
                    <a:schemeClr val="tx1"/>
                  </a:solidFill>
                </a:rPr>
                <a:t> лизина</a:t>
              </a:r>
              <a:endParaRPr lang="en-US" sz="1200" i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202874" y="4591599"/>
            <a:ext cx="5589059" cy="529552"/>
            <a:chOff x="4056767" y="429"/>
            <a:chExt cx="632001" cy="316000"/>
          </a:xfrm>
          <a:solidFill>
            <a:schemeClr val="accent2">
              <a:lumMod val="40000"/>
              <a:lumOff val="60000"/>
              <a:alpha val="40000"/>
            </a:schemeClr>
          </a:solidFill>
        </p:grpSpPr>
        <p:sp>
          <p:nvSpPr>
            <p:cNvPr id="18" name="Rounded Rectangle 17"/>
            <p:cNvSpPr/>
            <p:nvPr/>
          </p:nvSpPr>
          <p:spPr>
            <a:xfrm>
              <a:off x="4056767" y="429"/>
              <a:ext cx="632001" cy="316000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 txBox="1"/>
            <p:nvPr/>
          </p:nvSpPr>
          <p:spPr>
            <a:xfrm>
              <a:off x="4066022" y="9684"/>
              <a:ext cx="613491" cy="29749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i="1" dirty="0" smtClean="0">
                  <a:solidFill>
                    <a:schemeClr val="tx1"/>
                  </a:solidFill>
                </a:rPr>
                <a:t>Эпизоды </a:t>
              </a:r>
              <a:r>
                <a:rPr lang="ru-RU" sz="1200" b="1" i="1" dirty="0">
                  <a:solidFill>
                    <a:schemeClr val="tx1"/>
                  </a:solidFill>
                </a:rPr>
                <a:t>клинического </a:t>
              </a:r>
              <a:r>
                <a:rPr lang="ru-RU" sz="1200" b="1" i="1" dirty="0" smtClean="0">
                  <a:solidFill>
                    <a:schemeClr val="tx1"/>
                  </a:solidFill>
                </a:rPr>
                <a:t>ухудшения</a:t>
              </a:r>
            </a:p>
            <a:p>
              <a:pPr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Сочетание двух или более </a:t>
              </a:r>
              <a:r>
                <a:rPr lang="ru-RU" sz="1200" dirty="0" smtClean="0">
                  <a:solidFill>
                    <a:schemeClr val="tx1"/>
                  </a:solidFill>
                </a:rPr>
                <a:t>антибиотиков</a:t>
              </a:r>
              <a:endParaRPr lang="en-US" sz="1200" i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2" name="Rounded Rectangle 4"/>
          <p:cNvSpPr txBox="1"/>
          <p:nvPr/>
        </p:nvSpPr>
        <p:spPr>
          <a:xfrm>
            <a:off x="524791" y="3630883"/>
            <a:ext cx="2035530" cy="1225491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Методические рекомендации по антибиотикотерапии </a:t>
            </a:r>
            <a:r>
              <a:rPr lang="ru-RU" sz="1400" dirty="0">
                <a:solidFill>
                  <a:schemeClr val="tx1"/>
                </a:solidFill>
              </a:rPr>
              <a:t>при </a:t>
            </a:r>
            <a:r>
              <a:rPr lang="ru-RU" sz="1400" dirty="0" smtClean="0">
                <a:solidFill>
                  <a:schemeClr val="tx1"/>
                </a:solidFill>
              </a:rPr>
              <a:t>заражении P</a:t>
            </a:r>
            <a:r>
              <a:rPr lang="ru-RU" sz="1400" dirty="0">
                <a:solidFill>
                  <a:schemeClr val="tx1"/>
                </a:solidFill>
              </a:rPr>
              <a:t>. </a:t>
            </a:r>
            <a:r>
              <a:rPr lang="ru-RU" sz="1400" dirty="0" err="1">
                <a:solidFill>
                  <a:schemeClr val="tx1"/>
                </a:solidFill>
              </a:rPr>
              <a:t>aeruginosa</a:t>
            </a:r>
            <a:r>
              <a:rPr lang="ru-RU" sz="14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24" name="Straight Connector 23"/>
          <p:cNvCxnSpPr>
            <a:stCxn id="22" idx="3"/>
            <a:endCxn id="12" idx="1"/>
          </p:cNvCxnSpPr>
          <p:nvPr/>
        </p:nvCxnSpPr>
        <p:spPr bwMode="auto">
          <a:xfrm flipV="1">
            <a:off x="2560321" y="3557973"/>
            <a:ext cx="604298" cy="685656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>
            <a:endCxn id="18" idx="1"/>
          </p:cNvCxnSpPr>
          <p:nvPr/>
        </p:nvCxnSpPr>
        <p:spPr bwMode="auto">
          <a:xfrm>
            <a:off x="2571592" y="4248205"/>
            <a:ext cx="631282" cy="60817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313551" y="1186681"/>
            <a:ext cx="8173837" cy="220534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100" dirty="0" smtClean="0"/>
              <a:t>На </a:t>
            </a:r>
            <a:r>
              <a:rPr lang="ru-RU" sz="1100" dirty="0"/>
              <a:t>ранних стадиях заболевания антибиотики можно использовать для уничтожения патогенных микроорганизмов или задержки начала </a:t>
            </a:r>
            <a:r>
              <a:rPr lang="ru-RU" sz="1100" dirty="0" smtClean="0"/>
              <a:t>хронической бактериальной колонизации 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200" dirty="0" smtClean="0"/>
              <a:t>После </a:t>
            </a:r>
            <a:r>
              <a:rPr lang="ru-RU" sz="1200" dirty="0"/>
              <a:t>того, как колонизация произошла, хроническая антибиотикотерапия может быть необходима для </a:t>
            </a:r>
            <a:r>
              <a:rPr lang="ru-RU" sz="1200" dirty="0" smtClean="0"/>
              <a:t>удержания патогенных микроорганизмов на низком уровне </a:t>
            </a:r>
            <a:r>
              <a:rPr lang="ru-RU" sz="1200" dirty="0"/>
              <a:t>(хроническая </a:t>
            </a:r>
            <a:r>
              <a:rPr lang="ru-RU" sz="1200" dirty="0" err="1"/>
              <a:t>супрессивная</a:t>
            </a:r>
            <a:r>
              <a:rPr lang="ru-RU" sz="1200" dirty="0"/>
              <a:t> терапия), тем самым </a:t>
            </a:r>
            <a:r>
              <a:rPr lang="ru-RU" sz="1200" dirty="0" smtClean="0"/>
              <a:t>замедляя </a:t>
            </a:r>
            <a:r>
              <a:rPr lang="ru-RU" sz="1200" dirty="0"/>
              <a:t>прогрессирующее повреждение </a:t>
            </a:r>
            <a:r>
              <a:rPr lang="ru-RU" sz="1200" dirty="0" smtClean="0"/>
              <a:t>легких </a:t>
            </a:r>
          </a:p>
          <a:p>
            <a:pPr lvl="2" algn="just">
              <a:spcBef>
                <a:spcPts val="0"/>
              </a:spcBef>
              <a:spcAft>
                <a:spcPts val="600"/>
              </a:spcAft>
            </a:pPr>
            <a:r>
              <a:rPr lang="ru-RU" sz="1200" dirty="0" smtClean="0"/>
              <a:t>Обострения </a:t>
            </a:r>
            <a:r>
              <a:rPr lang="ru-RU" sz="1200" dirty="0"/>
              <a:t>легочных симптомов требуют интенсивных режимов </a:t>
            </a:r>
            <a:r>
              <a:rPr lang="ru-RU" sz="1200" dirty="0" smtClean="0"/>
              <a:t>антибиотиков</a:t>
            </a:r>
          </a:p>
          <a:p>
            <a:pPr marL="357187" lvl="1" indent="0" algn="just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200" dirty="0" smtClean="0"/>
              <a:t>Надлежащий </a:t>
            </a:r>
            <a:r>
              <a:rPr lang="ru-RU" sz="1200" dirty="0"/>
              <a:t>выбор антибиотиков требует </a:t>
            </a:r>
            <a:r>
              <a:rPr lang="ru-RU" sz="1200" dirty="0" smtClean="0"/>
              <a:t>определения </a:t>
            </a:r>
            <a:r>
              <a:rPr lang="ru-RU" sz="1200" dirty="0"/>
              <a:t>патогенного микроорганизма </a:t>
            </a:r>
            <a:r>
              <a:rPr lang="ru-RU" sz="1200" dirty="0" smtClean="0"/>
              <a:t>и чувствительности </a:t>
            </a:r>
            <a:r>
              <a:rPr lang="ru-RU" sz="1200" dirty="0"/>
              <a:t>возбудителя к определенным классам антибиотиков (определяется </a:t>
            </a:r>
            <a:r>
              <a:rPr lang="ru-RU" sz="1200" dirty="0" smtClean="0"/>
              <a:t>по образцам мокроты </a:t>
            </a:r>
            <a:r>
              <a:rPr lang="ru-RU" sz="1200" dirty="0"/>
              <a:t>или </a:t>
            </a:r>
            <a:r>
              <a:rPr lang="ru-RU" sz="1200" dirty="0" smtClean="0"/>
              <a:t>бронхоальвеолярного </a:t>
            </a:r>
            <a:r>
              <a:rPr lang="ru-RU" sz="1200" dirty="0" err="1" smtClean="0"/>
              <a:t>лаважа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25" name="Rounded Rectangle 24"/>
          <p:cNvSpPr/>
          <p:nvPr/>
        </p:nvSpPr>
        <p:spPr bwMode="auto">
          <a:xfrm>
            <a:off x="968485" y="1011013"/>
            <a:ext cx="6251299" cy="306467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200" dirty="0">
                <a:latin typeface="Imago" pitchFamily="2" charset="0"/>
              </a:rPr>
              <a:t>Антибиотики решают три клинические проблемы в течение жизни пациента с МВ:</a:t>
            </a:r>
            <a:endParaRPr kumimoji="0" lang="ru-RU" sz="1200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cxnSp>
        <p:nvCxnSpPr>
          <p:cNvPr id="36" name="Straight Connector 35"/>
          <p:cNvCxnSpPr>
            <a:stCxn id="22" idx="3"/>
            <a:endCxn id="16" idx="1"/>
          </p:cNvCxnSpPr>
          <p:nvPr/>
        </p:nvCxnSpPr>
        <p:spPr bwMode="auto">
          <a:xfrm flipV="1">
            <a:off x="2560321" y="4242712"/>
            <a:ext cx="642553" cy="91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3927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8614555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ВВЕДЕНИЕ В КИСТОЗНЫЙ ФИБРОЗ                                (МУКОВИСЦИДОЗ)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17" y="158424"/>
            <a:ext cx="1405719" cy="990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753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97670" y="874643"/>
            <a:ext cx="8364668" cy="2130950"/>
          </a:xfrm>
          <a:prstGeom prst="rect">
            <a:avLst/>
          </a:pr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/>
              <a:t>Модуляторы CFTR устраняют основные </a:t>
            </a:r>
            <a:r>
              <a:rPr lang="ru-RU" dirty="0" smtClean="0"/>
              <a:t>нарушения при МВ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182" y="1194050"/>
            <a:ext cx="8285257" cy="34180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/>
              <a:t>CFTR «</a:t>
            </a:r>
            <a:r>
              <a:rPr lang="ru-RU" sz="1200" dirty="0" err="1"/>
              <a:t>потенциатор</a:t>
            </a:r>
            <a:r>
              <a:rPr lang="ru-RU" sz="1200" dirty="0"/>
              <a:t>», который облегчает открытие каналов CFTR, позволяя перемещать ионы хлора через плазматическую мембрану; тем самым восстанавливая баланс жидкости в тканях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Одобрен </a:t>
            </a:r>
            <a:r>
              <a:rPr lang="ru-RU" sz="1200" dirty="0"/>
              <a:t>FDA в январе 2012 года для лечения МВ у пациентов ≥6 лет с мутацией G551D в гене CFTR. Утверждение ЕС, июль 2012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В </a:t>
            </a:r>
            <a:r>
              <a:rPr lang="ru-RU" sz="1200" dirty="0"/>
              <a:t>2014 году </a:t>
            </a:r>
            <a:r>
              <a:rPr lang="ru-RU" sz="1200" dirty="0" smtClean="0"/>
              <a:t>показания </a:t>
            </a:r>
            <a:r>
              <a:rPr lang="ru-RU" sz="1200" dirty="0" err="1"/>
              <a:t>ивакафтора</a:t>
            </a:r>
            <a:r>
              <a:rPr lang="ru-RU" sz="1200" dirty="0"/>
              <a:t> </a:t>
            </a:r>
            <a:r>
              <a:rPr lang="ru-RU" sz="1200" dirty="0" smtClean="0"/>
              <a:t>были расширены </a:t>
            </a:r>
            <a:r>
              <a:rPr lang="ru-RU" sz="1200" dirty="0"/>
              <a:t>на пациентов с МВ ≥6 лет, </a:t>
            </a:r>
            <a:r>
              <a:rPr lang="ru-RU" sz="1200" dirty="0" smtClean="0"/>
              <a:t>у </a:t>
            </a:r>
            <a:r>
              <a:rPr lang="ru-RU" sz="1200" dirty="0"/>
              <a:t>которых имеется одна копия любой из восьми не-G551D </a:t>
            </a:r>
            <a:r>
              <a:rPr lang="ru-RU" sz="1200" dirty="0" err="1"/>
              <a:t>стробирующих</a:t>
            </a:r>
            <a:r>
              <a:rPr lang="ru-RU" sz="1200" dirty="0"/>
              <a:t> мутаций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В </a:t>
            </a:r>
            <a:r>
              <a:rPr lang="ru-RU" sz="1200" dirty="0"/>
              <a:t>исследованиях III фазы (STRIVE и ENVISION) лечение </a:t>
            </a:r>
            <a:r>
              <a:rPr lang="ru-RU" sz="1200" dirty="0" err="1"/>
              <a:t>ивакафтором</a:t>
            </a:r>
            <a:r>
              <a:rPr lang="ru-RU" sz="1200" dirty="0"/>
              <a:t> показало значительные улучшения функции легких, </a:t>
            </a:r>
            <a:r>
              <a:rPr lang="ru-RU" sz="1200" dirty="0" smtClean="0"/>
              <a:t>хлоридов </a:t>
            </a:r>
            <a:r>
              <a:rPr lang="ru-RU" sz="1200" dirty="0"/>
              <a:t>пота, респираторных симптомов и массы тела по сравнению с плацебо.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</a:pPr>
            <a:endParaRPr lang="ru-RU" sz="14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400" dirty="0" smtClean="0"/>
          </a:p>
          <a:p>
            <a:pPr>
              <a:spcBef>
                <a:spcPts val="1800"/>
              </a:spcBef>
              <a:spcAft>
                <a:spcPts val="0"/>
              </a:spcAft>
            </a:pPr>
            <a:r>
              <a:rPr lang="ru-RU" sz="1200" dirty="0" smtClean="0"/>
              <a:t> CFTR </a:t>
            </a:r>
            <a:r>
              <a:rPr lang="ru-RU" sz="1200" dirty="0"/>
              <a:t>«корректор», усиливает доставку белка CFTR на клеточную поверхность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Одобрен </a:t>
            </a:r>
            <a:r>
              <a:rPr lang="ru-RU" sz="1200" dirty="0"/>
              <a:t>FDA в июле 2015 года для лечения МВ у пациентов ≥12 лет с двумя копиями мутации F508del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В </a:t>
            </a:r>
            <a:r>
              <a:rPr lang="ru-RU" sz="1200" dirty="0"/>
              <a:t>двух исследованиях III фазы (ТРАФИК и ТРАНСПОРТ) комбинация </a:t>
            </a:r>
            <a:r>
              <a:rPr lang="ru-RU" sz="1200" dirty="0" err="1"/>
              <a:t>люмакафтор</a:t>
            </a:r>
            <a:r>
              <a:rPr lang="ru-RU" sz="1200" dirty="0"/>
              <a:t> / </a:t>
            </a:r>
            <a:r>
              <a:rPr lang="ru-RU" sz="1200" dirty="0" err="1"/>
              <a:t>ивакафтор</a:t>
            </a:r>
            <a:r>
              <a:rPr lang="ru-RU" sz="1200" dirty="0"/>
              <a:t> хорошо переносилась и обеспечивала клинически значимые улучшения функции легких, обострения легких, госпитализации и индекса массы тела.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ru-RU" sz="1400" dirty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721971" y="757432"/>
            <a:ext cx="5444750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Imago" pitchFamily="2" charset="0"/>
              </a:rPr>
              <a:t>Ивакафтор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7669" y="3352720"/>
            <a:ext cx="8364770" cy="1470991"/>
          </a:xfrm>
          <a:prstGeom prst="rect">
            <a:avLst/>
          </a:prstGeom>
          <a:noFill/>
          <a:ln w="1270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721971" y="3173176"/>
            <a:ext cx="5444750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Imago" pitchFamily="2" charset="0"/>
              </a:rPr>
              <a:t>Лемикафтор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/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Imago" pitchFamily="2" charset="0"/>
              </a:rPr>
              <a:t>ивакафтор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900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Исходы заболевания, </a:t>
            </a:r>
            <a:r>
              <a:rPr lang="ru-RU" dirty="0"/>
              <a:t>а также </a:t>
            </a:r>
            <a:r>
              <a:rPr lang="ru-RU" dirty="0" smtClean="0"/>
              <a:t>выживаемость улучшились при лечении МВ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Bef>
                <a:spcPts val="600"/>
              </a:spcBef>
            </a:pPr>
            <a:r>
              <a:rPr lang="ru-RU" sz="1400" dirty="0"/>
              <a:t>За прошедшее десятилетие у легких пациентов улучшились функция легких (измеренная с помощью </a:t>
            </a:r>
            <a:r>
              <a:rPr lang="ru-RU" sz="1400" dirty="0" smtClean="0"/>
              <a:t>расчётного FEV (форсированный объем выдоха за одну секунду)1</a:t>
            </a:r>
            <a:r>
              <a:rPr lang="ru-RU" sz="1400" dirty="0"/>
              <a:t>%) и исход питания (измеренный по ИМТ).</a:t>
            </a:r>
          </a:p>
          <a:p>
            <a:pPr algn="just">
              <a:spcBef>
                <a:spcPts val="600"/>
              </a:spcBef>
            </a:pPr>
            <a:r>
              <a:rPr lang="ru-RU" sz="1400" dirty="0" smtClean="0"/>
              <a:t>До </a:t>
            </a:r>
            <a:r>
              <a:rPr lang="ru-RU" sz="1400" dirty="0"/>
              <a:t>1950-х годов считалось, что МВ всегда был смертельным в младенчестве; большинство детей с МВ умерли в возрасте 1-2 лет</a:t>
            </a:r>
          </a:p>
          <a:p>
            <a:pPr algn="just">
              <a:spcBef>
                <a:spcPts val="600"/>
              </a:spcBef>
            </a:pPr>
            <a:r>
              <a:rPr lang="ru-RU" sz="1400" dirty="0" smtClean="0"/>
              <a:t>Прогрессивные </a:t>
            </a:r>
            <a:r>
              <a:rPr lang="ru-RU" sz="1400" dirty="0"/>
              <a:t>улучшения в диагностике и лечении позволили увеличить среднюю продолжительность жизни до 40 лет</a:t>
            </a:r>
            <a:r>
              <a:rPr lang="ru-RU" sz="1400" dirty="0" smtClean="0"/>
              <a:t>.</a:t>
            </a:r>
          </a:p>
          <a:p>
            <a:pPr algn="just">
              <a:spcBef>
                <a:spcPts val="600"/>
              </a:spcBef>
            </a:pPr>
            <a:endParaRPr lang="ru-RU" sz="1400" dirty="0"/>
          </a:p>
          <a:p>
            <a:pPr marL="0" indent="0" algn="ctr">
              <a:spcBef>
                <a:spcPts val="600"/>
              </a:spcBef>
              <a:buNone/>
            </a:pPr>
            <a:r>
              <a:rPr lang="ru-RU" sz="1400" dirty="0"/>
              <a:t>В течение последних 20 лет </a:t>
            </a:r>
            <a:r>
              <a:rPr lang="ru-RU" sz="1400" dirty="0" smtClean="0"/>
              <a:t>прогнозируемый средний возраст </a:t>
            </a:r>
            <a:r>
              <a:rPr lang="ru-RU" sz="1400" dirty="0"/>
              <a:t>выживаемости пациентов с </a:t>
            </a:r>
            <a:r>
              <a:rPr lang="ru-RU" sz="1400" dirty="0" smtClean="0"/>
              <a:t>МВ увеличился </a:t>
            </a:r>
            <a:r>
              <a:rPr lang="en-US" sz="1400" dirty="0" smtClean="0"/>
              <a:t>~ </a:t>
            </a:r>
            <a:r>
              <a:rPr lang="ru-RU" sz="1400" dirty="0" smtClean="0"/>
              <a:t>на 10 лет</a:t>
            </a:r>
          </a:p>
          <a:p>
            <a:pPr marL="0" indent="0" algn="ctr">
              <a:spcBef>
                <a:spcPts val="600"/>
              </a:spcBef>
              <a:buNone/>
            </a:pPr>
            <a:endParaRPr lang="ru-RU" sz="1400" dirty="0"/>
          </a:p>
          <a:p>
            <a:pPr marL="0" indent="0" algn="ctr">
              <a:spcBef>
                <a:spcPts val="600"/>
              </a:spcBef>
              <a:buNone/>
            </a:pPr>
            <a:endParaRPr lang="ru-RU" sz="1400" dirty="0" smtClean="0"/>
          </a:p>
          <a:p>
            <a:pPr marL="0" indent="0" algn="ctr">
              <a:spcBef>
                <a:spcPts val="600"/>
              </a:spcBef>
              <a:buNone/>
            </a:pPr>
            <a:endParaRPr lang="ru-RU" sz="1400" dirty="0"/>
          </a:p>
          <a:p>
            <a:pPr marL="0" indent="0" algn="ctr">
              <a:spcBef>
                <a:spcPts val="600"/>
              </a:spcBef>
              <a:buNone/>
            </a:pPr>
            <a:endParaRPr lang="ru-RU" sz="1400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434441499"/>
              </p:ext>
            </p:extLst>
          </p:nvPr>
        </p:nvGraphicFramePr>
        <p:xfrm>
          <a:off x="992112" y="3586038"/>
          <a:ext cx="7643005" cy="1557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23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Взрослые пациенты с </a:t>
            </a:r>
            <a:r>
              <a:rPr lang="ru-RU" dirty="0" err="1" smtClean="0"/>
              <a:t>муковисцидозом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010" y="1132068"/>
            <a:ext cx="8546495" cy="3680222"/>
          </a:xfrm>
        </p:spPr>
        <p:txBody>
          <a:bodyPr/>
          <a:lstStyle/>
          <a:p>
            <a:pPr marL="0" indent="0" algn="just">
              <a:spcBef>
                <a:spcPts val="600"/>
              </a:spcBef>
              <a:buNone/>
            </a:pPr>
            <a:r>
              <a:rPr lang="ru-RU" altLang="ru-RU" sz="1400" b="1" dirty="0"/>
              <a:t>США: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/>
              <a:t>Самому старшему пациенту - 78 лет (по данным </a:t>
            </a:r>
            <a:r>
              <a:rPr lang="ru-RU" altLang="ru-RU" sz="1400" dirty="0" err="1"/>
              <a:t>Cystic</a:t>
            </a:r>
            <a:r>
              <a:rPr lang="ru-RU" altLang="ru-RU" sz="1400" dirty="0"/>
              <a:t> </a:t>
            </a:r>
            <a:r>
              <a:rPr lang="ru-RU" altLang="ru-RU" sz="1400" dirty="0" err="1"/>
              <a:t>Fibrosis</a:t>
            </a:r>
            <a:r>
              <a:rPr lang="ru-RU" altLang="ru-RU" sz="1400" dirty="0"/>
              <a:t> </a:t>
            </a:r>
            <a:r>
              <a:rPr lang="ru-RU" altLang="ru-RU" sz="1400" dirty="0" err="1"/>
              <a:t>Foundation</a:t>
            </a:r>
            <a:r>
              <a:rPr lang="ru-RU" altLang="ru-RU" sz="1400" dirty="0"/>
              <a:t> </a:t>
            </a:r>
            <a:r>
              <a:rPr lang="ru-RU" altLang="ru-RU" sz="1400" dirty="0" err="1"/>
              <a:t>Registry</a:t>
            </a:r>
            <a:r>
              <a:rPr lang="ru-RU" altLang="ru-RU" sz="1400" dirty="0"/>
              <a:t>, 2000).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/>
              <a:t>Среди всех взрослых с МВ, пациенты в </a:t>
            </a:r>
            <a:r>
              <a:rPr lang="ru-RU" altLang="ru-RU" sz="1400" dirty="0" smtClean="0"/>
              <a:t>возрасте:</a:t>
            </a:r>
            <a:endParaRPr lang="ru-RU" altLang="ru-RU" sz="1400" dirty="0"/>
          </a:p>
          <a:p>
            <a:pPr algn="ctr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altLang="ru-RU" sz="1400" dirty="0"/>
              <a:t>18-29 лет – составляют 64%,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altLang="ru-RU" sz="1400" dirty="0"/>
              <a:t>30-39 лет - 25%,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altLang="ru-RU" sz="1400" dirty="0"/>
              <a:t>40 – 49 лет -  10%,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ru-RU" altLang="ru-RU" sz="1400" dirty="0"/>
              <a:t>старше 50 лет - 2%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/>
              <a:t>Почти треть больных </a:t>
            </a:r>
            <a:r>
              <a:rPr lang="ru-RU" altLang="ru-RU" sz="1400" dirty="0" err="1"/>
              <a:t>муковисцидозом</a:t>
            </a:r>
            <a:r>
              <a:rPr lang="ru-RU" altLang="ru-RU" sz="1400" dirty="0"/>
              <a:t> работают полный рабочий день, 10% - неполный и лишь 3,5% находятся дома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/>
              <a:t>Треть взрослых пациентов женятся и даже рожают детей</a:t>
            </a:r>
          </a:p>
          <a:p>
            <a:pPr marL="0" indent="0">
              <a:buNone/>
            </a:pPr>
            <a:endParaRPr lang="ru-RU" altLang="ru-RU" b="1" dirty="0" smtClean="0">
              <a:latin typeface="+mn-lt"/>
            </a:endParaRPr>
          </a:p>
          <a:p>
            <a:endParaRPr lang="ru-RU" dirty="0">
              <a:latin typeface="+mn-lt"/>
            </a:endParaRPr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1587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7091469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ТЕРАПИЯ ДОРНАЗОЙ АЛЬФА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371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информация о препарате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97670" y="1028701"/>
            <a:ext cx="4993314" cy="3680222"/>
          </a:xfrm>
        </p:spPr>
        <p:txBody>
          <a:bodyPr/>
          <a:lstStyle/>
          <a:p>
            <a:r>
              <a:rPr lang="ru-RU" sz="1400" dirty="0" err="1" smtClean="0"/>
              <a:t>рДНКаза</a:t>
            </a:r>
            <a:r>
              <a:rPr lang="ru-RU" sz="1400" dirty="0" smtClean="0"/>
              <a:t> </a:t>
            </a:r>
            <a:r>
              <a:rPr lang="ru-RU" sz="1400" dirty="0"/>
              <a:t>(также известная как </a:t>
            </a:r>
            <a:r>
              <a:rPr lang="ru-RU" sz="1400" dirty="0" err="1"/>
              <a:t>дорназа</a:t>
            </a:r>
            <a:r>
              <a:rPr lang="ru-RU" sz="1400" dirty="0"/>
              <a:t> альфа) является генно-инженерной версией природного энзима человека, который расщепляет внеклеточную ДНК</a:t>
            </a:r>
            <a:r>
              <a:rPr lang="en-US" sz="1400" dirty="0" smtClean="0"/>
              <a:t>.</a:t>
            </a:r>
          </a:p>
          <a:p>
            <a:r>
              <a:rPr lang="ru-RU" sz="1400" dirty="0"/>
              <a:t>В 1993 году </a:t>
            </a:r>
            <a:r>
              <a:rPr lang="ru-RU" sz="1400" dirty="0" err="1" smtClean="0"/>
              <a:t>Дорназа</a:t>
            </a:r>
            <a:r>
              <a:rPr lang="ru-RU" sz="1400" dirty="0" smtClean="0"/>
              <a:t> альфа была одобрена </a:t>
            </a:r>
            <a:r>
              <a:rPr lang="ru-RU" sz="1400" dirty="0"/>
              <a:t>для лечения пациентов с МВ с FVC&gt; 40% от прогнозируемых в США, Европе и </a:t>
            </a:r>
            <a:r>
              <a:rPr lang="ru-RU" sz="1400" dirty="0" smtClean="0"/>
              <a:t>Австралии</a:t>
            </a:r>
            <a:r>
              <a:rPr lang="en-US" sz="1400" dirty="0" smtClean="0"/>
              <a:t>.</a:t>
            </a:r>
          </a:p>
          <a:p>
            <a:r>
              <a:rPr lang="ru-RU" sz="1400" dirty="0"/>
              <a:t>В США </a:t>
            </a:r>
            <a:r>
              <a:rPr lang="ru-RU" sz="1400" dirty="0" err="1" smtClean="0"/>
              <a:t>Дорназа</a:t>
            </a:r>
            <a:r>
              <a:rPr lang="ru-RU" sz="1400" dirty="0" smtClean="0"/>
              <a:t> альфа одобрена </a:t>
            </a:r>
            <a:r>
              <a:rPr lang="ru-RU" sz="1400" dirty="0"/>
              <a:t>для </a:t>
            </a:r>
            <a:r>
              <a:rPr lang="ru-RU" sz="1400" dirty="0" smtClean="0"/>
              <a:t>пациентов любого возраста, в России для пациентов от 3-х лет. В Европе и в  Украине препарат одобрен для пациентов старше 5-ти лет, т.к. регистрационные клинические исследования проводились только в этой возрастной группе.</a:t>
            </a:r>
            <a:endParaRPr lang="en-US" sz="1400" dirty="0"/>
          </a:p>
          <a:p>
            <a:endParaRPr lang="de-DE" sz="1400" dirty="0"/>
          </a:p>
        </p:txBody>
      </p:sp>
      <p:pic>
        <p:nvPicPr>
          <p:cNvPr id="9" name="Picture 8" descr="C:\Users\WANGME\Desktop\MO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1919" y="975360"/>
            <a:ext cx="3133878" cy="366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Inhaltsplatzhalter 4"/>
          <p:cNvSpPr txBox="1">
            <a:spLocks/>
          </p:cNvSpPr>
          <p:nvPr/>
        </p:nvSpPr>
        <p:spPr bwMode="auto">
          <a:xfrm>
            <a:off x="611029" y="4186553"/>
            <a:ext cx="3937118" cy="34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14313" indent="-214313" algn="l" rtl="0" eaLnBrk="0" fontAlgn="base" hangingPunct="0">
              <a:spcBef>
                <a:spcPct val="75000"/>
              </a:spcBef>
              <a:spcAft>
                <a:spcPct val="0"/>
              </a:spcAft>
              <a:buSzPct val="100000"/>
              <a:buChar char="•"/>
              <a:defRPr sz="1600">
                <a:solidFill>
                  <a:schemeClr val="tx1"/>
                </a:solidFill>
                <a:latin typeface="Univers 57 Condensed" pitchFamily="34" charset="0"/>
                <a:ea typeface="ヒラギノ角ゴ Pro W3" charset="-128"/>
                <a:cs typeface="Univers 57 Condensed" pitchFamily="34" charset="0"/>
              </a:defRPr>
            </a:lvl1pPr>
            <a:lvl2pPr marL="572691" indent="-215504" algn="l" rtl="0" eaLnBrk="0" fontAlgn="base" hangingPunct="0">
              <a:spcBef>
                <a:spcPct val="3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Univers 57 Condensed" pitchFamily="34" charset="0"/>
                <a:ea typeface="ヒラギノ角ゴ Pro W3" charset="-128"/>
                <a:cs typeface="Univers 57 Condensed" pitchFamily="34" charset="0"/>
              </a:defRPr>
            </a:lvl2pPr>
            <a:lvl3pPr marL="931069" indent="-2155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Univers 57 Condensed" pitchFamily="34" charset="0"/>
                <a:ea typeface="ヒラギノ角ゴ Pro W3" pitchFamily="-112" charset="-128"/>
                <a:cs typeface="Univers 57 Condensed" pitchFamily="34" charset="0"/>
              </a:defRPr>
            </a:lvl3pPr>
            <a:lvl4pPr marL="1289447" indent="-2155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Univers 57 Condensed" pitchFamily="34" charset="0"/>
                <a:ea typeface="ヒラギノ角ゴ Pro W3" pitchFamily="-112" charset="-128"/>
                <a:cs typeface="Univers 57 Condensed" pitchFamily="34" charset="0"/>
              </a:defRPr>
            </a:lvl4pPr>
            <a:lvl5pPr marL="1646635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Univers 57 Condensed" pitchFamily="34" charset="0"/>
                <a:ea typeface="ヒラギノ角ゴ Pro W3" charset="-128"/>
                <a:cs typeface="Univers 57 Condensed" pitchFamily="34" charset="0"/>
              </a:defRPr>
            </a:lvl5pPr>
            <a:lvl6pPr marL="1989535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6pPr>
            <a:lvl7pPr marL="2332435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7pPr>
            <a:lvl8pPr marL="2675335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8pPr>
            <a:lvl9pPr marL="3018235" indent="-214313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defTabSz="914400">
              <a:buNone/>
            </a:pPr>
            <a:r>
              <a:rPr lang="ru-RU" sz="800" kern="0" dirty="0" smtClean="0"/>
              <a:t>ДНК</a:t>
            </a:r>
            <a:r>
              <a:rPr lang="de-DE" sz="800" kern="0" dirty="0" smtClean="0"/>
              <a:t>: </a:t>
            </a:r>
            <a:r>
              <a:rPr lang="ru-RU" sz="800" kern="0" dirty="0" smtClean="0"/>
              <a:t>дезоксирибонуклеиновая кислота</a:t>
            </a:r>
            <a:r>
              <a:rPr lang="de-DE" sz="800" kern="0" dirty="0" smtClean="0"/>
              <a:t>; </a:t>
            </a:r>
            <a:r>
              <a:rPr lang="de-DE" sz="800" kern="0" dirty="0"/>
              <a:t>FVC: </a:t>
            </a:r>
            <a:r>
              <a:rPr lang="ru-RU" sz="800" kern="0" dirty="0" smtClean="0"/>
              <a:t>форсированная жизненная емкость легких</a:t>
            </a:r>
            <a:r>
              <a:rPr lang="de-DE" sz="800" kern="0" dirty="0" smtClean="0"/>
              <a:t>; </a:t>
            </a:r>
            <a:r>
              <a:rPr lang="ru-RU" sz="800" kern="0" dirty="0" err="1" smtClean="0"/>
              <a:t>рДНКаза</a:t>
            </a:r>
            <a:r>
              <a:rPr lang="de-DE" sz="800" kern="0" dirty="0" smtClean="0"/>
              <a:t>: </a:t>
            </a:r>
            <a:r>
              <a:rPr lang="ru-RU" sz="800" kern="0" dirty="0" smtClean="0"/>
              <a:t>рекомбинантная человеческая </a:t>
            </a:r>
            <a:r>
              <a:rPr lang="ru-RU" sz="800" kern="0" dirty="0" err="1" smtClean="0"/>
              <a:t>дорназа</a:t>
            </a:r>
            <a:endParaRPr lang="de-DE" sz="800" kern="0" dirty="0" smtClean="0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65308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auto">
          <a:xfrm>
            <a:off x="484415" y="2051434"/>
            <a:ext cx="8173941" cy="1916264"/>
          </a:xfrm>
          <a:prstGeom prst="rect">
            <a:avLst/>
          </a:pr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Дорназа</a:t>
            </a:r>
            <a:r>
              <a:rPr lang="ru-RU" dirty="0" smtClean="0"/>
              <a:t> </a:t>
            </a:r>
            <a:r>
              <a:rPr lang="ru-RU" dirty="0"/>
              <a:t>альфа </a:t>
            </a:r>
            <a:r>
              <a:rPr lang="ru-RU" dirty="0" smtClean="0"/>
              <a:t>улучшает </a:t>
            </a:r>
            <a:r>
              <a:rPr lang="ru-RU" dirty="0"/>
              <a:t>легочную функцию и уменьшает</a:t>
            </a:r>
            <a:br>
              <a:rPr lang="ru-RU" dirty="0"/>
            </a:br>
            <a:r>
              <a:rPr lang="ru-RU" dirty="0"/>
              <a:t>обострения дыхания в клинических исследованиях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415" y="1109975"/>
            <a:ext cx="8173941" cy="34180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/>
              <a:t>Эффективность </a:t>
            </a:r>
            <a:r>
              <a:rPr lang="ru-RU" sz="1200" dirty="0" err="1" smtClean="0"/>
              <a:t>Дорназы</a:t>
            </a:r>
            <a:r>
              <a:rPr lang="ru-RU" sz="1200" dirty="0" smtClean="0"/>
              <a:t> альфа была </a:t>
            </a:r>
            <a:r>
              <a:rPr lang="ru-RU" sz="1200" dirty="0"/>
              <a:t>исследована в ряде </a:t>
            </a:r>
            <a:r>
              <a:rPr lang="ru-RU" sz="1200" dirty="0" smtClean="0"/>
              <a:t>клинических исследований </a:t>
            </a:r>
            <a:r>
              <a:rPr lang="ru-RU" sz="1200" dirty="0" err="1" smtClean="0"/>
              <a:t>рандомизированных</a:t>
            </a:r>
            <a:r>
              <a:rPr lang="ru-RU" sz="1200" dirty="0" smtClean="0"/>
              <a:t>, плацебо-контролируемых исследований </a:t>
            </a:r>
            <a:r>
              <a:rPr lang="ru-RU" sz="1200" dirty="0"/>
              <a:t>у пациентов с </a:t>
            </a:r>
            <a:r>
              <a:rPr lang="ru-RU" sz="1200" dirty="0" smtClean="0"/>
              <a:t>заболеванием легких легкой </a:t>
            </a:r>
            <a:r>
              <a:rPr lang="ru-RU" sz="1200" dirty="0"/>
              <a:t>и </a:t>
            </a:r>
            <a:r>
              <a:rPr lang="ru-RU" sz="1200" dirty="0" smtClean="0"/>
              <a:t>умеренной степени тяжести </a:t>
            </a:r>
            <a:r>
              <a:rPr lang="ru-RU" sz="1200" dirty="0"/>
              <a:t>(FVC&gt; 40% от </a:t>
            </a:r>
            <a:r>
              <a:rPr lang="ru-RU" sz="1200" dirty="0" smtClean="0"/>
              <a:t>расчетных)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/>
              <a:t>Прием </a:t>
            </a:r>
            <a:r>
              <a:rPr lang="ru-RU" sz="1200" dirty="0" err="1" smtClean="0"/>
              <a:t>Дорназы</a:t>
            </a:r>
            <a:r>
              <a:rPr lang="ru-RU" sz="1200" dirty="0" smtClean="0"/>
              <a:t> альфа </a:t>
            </a:r>
            <a:r>
              <a:rPr lang="ru-RU" sz="1200" dirty="0"/>
              <a:t>2,5 мг </a:t>
            </a:r>
            <a:r>
              <a:rPr lang="ru-RU" sz="1200" dirty="0" smtClean="0"/>
              <a:t>ежедневной или 2 р/день </a:t>
            </a:r>
            <a:r>
              <a:rPr lang="ru-RU" sz="1200" dirty="0"/>
              <a:t>в течение 24 недель привел к умеренному снижению риска обострений респираторных симптомов, требующих парентеральных антибиотиков (28% с </a:t>
            </a:r>
            <a:r>
              <a:rPr lang="ru-RU" sz="1200" dirty="0" smtClean="0"/>
              <a:t>однократно </a:t>
            </a:r>
            <a:r>
              <a:rPr lang="ru-RU" sz="1200" dirty="0"/>
              <a:t>и 37% </a:t>
            </a:r>
            <a:r>
              <a:rPr lang="ru-RU" sz="1200" dirty="0" smtClean="0"/>
              <a:t>с 2 р/день)</a:t>
            </a:r>
            <a:endParaRPr lang="ru-RU" sz="1200" dirty="0"/>
          </a:p>
          <a:p>
            <a:pPr lvl="2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/>
              <a:t>Незначительное </a:t>
            </a:r>
            <a:r>
              <a:rPr lang="ru-RU" sz="1200" dirty="0"/>
              <a:t>улучшение функции легких (ОФВ1 улучшился на 5,8% и 5,6% с однократно </a:t>
            </a:r>
            <a:r>
              <a:rPr lang="ru-RU" sz="1200" dirty="0" smtClean="0"/>
              <a:t>и </a:t>
            </a:r>
            <a:r>
              <a:rPr lang="ru-RU" sz="1200" dirty="0"/>
              <a:t>с 2 р/день</a:t>
            </a:r>
            <a:r>
              <a:rPr lang="ru-RU" sz="1200" dirty="0" smtClean="0"/>
              <a:t> </a:t>
            </a:r>
            <a:r>
              <a:rPr lang="ru-RU" sz="1200" dirty="0"/>
              <a:t>соответственно)</a:t>
            </a:r>
          </a:p>
          <a:p>
            <a:pPr lvl="2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/>
              <a:t>Прием </a:t>
            </a:r>
            <a:r>
              <a:rPr lang="ru-RU" sz="1200" dirty="0" err="1" smtClean="0"/>
              <a:t>Дорназы</a:t>
            </a:r>
            <a:r>
              <a:rPr lang="ru-RU" sz="1200" dirty="0" smtClean="0"/>
              <a:t> альфа также </a:t>
            </a:r>
            <a:r>
              <a:rPr lang="ru-RU" sz="1200" dirty="0"/>
              <a:t>уменьшал одышку, </a:t>
            </a:r>
            <a:r>
              <a:rPr lang="ru-RU" sz="1200" dirty="0" smtClean="0"/>
              <a:t>субъективно улучшал общее самочувствие </a:t>
            </a:r>
            <a:r>
              <a:rPr lang="ru-RU" sz="1200" dirty="0"/>
              <a:t>и уменьшал тяжесть симптомов, связанных с </a:t>
            </a:r>
            <a:r>
              <a:rPr lang="ru-RU" sz="1200" dirty="0" smtClean="0"/>
              <a:t>МВ</a:t>
            </a:r>
          </a:p>
          <a:p>
            <a:pPr>
              <a:spcBef>
                <a:spcPts val="1800"/>
              </a:spcBef>
              <a:spcAft>
                <a:spcPts val="0"/>
              </a:spcAft>
            </a:pPr>
            <a:r>
              <a:rPr lang="ru-RU" sz="1200" dirty="0" smtClean="0"/>
              <a:t>Более </a:t>
            </a:r>
            <a:r>
              <a:rPr lang="ru-RU" sz="1200" dirty="0"/>
              <a:t>ранние исследования фазы II также продемонстрировали улучшение ОФВ1 на 10–15% после 10-дневного </a:t>
            </a:r>
            <a:r>
              <a:rPr lang="ru-RU" sz="1200" dirty="0" smtClean="0"/>
              <a:t>приема </a:t>
            </a:r>
            <a:r>
              <a:rPr lang="ru-RU" sz="1200" dirty="0" err="1" smtClean="0"/>
              <a:t>Дорназы</a:t>
            </a:r>
            <a:r>
              <a:rPr lang="ru-RU" sz="1200" dirty="0" smtClean="0"/>
              <a:t> альфа </a:t>
            </a:r>
            <a:r>
              <a:rPr lang="en-US" sz="1200" dirty="0" smtClean="0"/>
              <a:t>vs</a:t>
            </a:r>
            <a:r>
              <a:rPr lang="ru-RU" sz="1200" dirty="0" smtClean="0"/>
              <a:t> плацебо (</a:t>
            </a:r>
            <a:r>
              <a:rPr lang="ru-RU" sz="1200" dirty="0" err="1"/>
              <a:t>Ranasinha</a:t>
            </a:r>
            <a:r>
              <a:rPr lang="ru-RU" sz="1200" dirty="0"/>
              <a:t> </a:t>
            </a:r>
            <a:r>
              <a:rPr lang="ru-RU" sz="1200" dirty="0" err="1"/>
              <a:t>et</a:t>
            </a:r>
            <a:r>
              <a:rPr lang="ru-RU" sz="1200" dirty="0"/>
              <a:t> </a:t>
            </a:r>
            <a:r>
              <a:rPr lang="ru-RU" sz="1200" dirty="0" err="1"/>
              <a:t>al</a:t>
            </a:r>
            <a:r>
              <a:rPr lang="ru-RU" sz="1200" dirty="0"/>
              <a:t>., 1993; </a:t>
            </a:r>
            <a:r>
              <a:rPr lang="ru-RU" sz="1200" dirty="0" err="1"/>
              <a:t>Ramsey</a:t>
            </a:r>
            <a:r>
              <a:rPr lang="ru-RU" sz="1200" dirty="0"/>
              <a:t> </a:t>
            </a:r>
            <a:r>
              <a:rPr lang="ru-RU" sz="1200" dirty="0" err="1"/>
              <a:t>et</a:t>
            </a:r>
            <a:r>
              <a:rPr lang="ru-RU" sz="1200" dirty="0"/>
              <a:t> </a:t>
            </a:r>
            <a:r>
              <a:rPr lang="ru-RU" sz="1200" dirty="0" err="1"/>
              <a:t>al</a:t>
            </a:r>
            <a:r>
              <a:rPr lang="ru-RU" sz="1200" dirty="0"/>
              <a:t>., 1993)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200" dirty="0"/>
              <a:t>Лечение </a:t>
            </a:r>
            <a:r>
              <a:rPr lang="ru-RU" sz="1200" dirty="0" err="1" smtClean="0"/>
              <a:t>Дорназой</a:t>
            </a:r>
            <a:r>
              <a:rPr lang="ru-RU" sz="1200" dirty="0" smtClean="0"/>
              <a:t> альфа привело </a:t>
            </a:r>
            <a:r>
              <a:rPr lang="ru-RU" sz="1200" dirty="0"/>
              <a:t>к значительному улучшению легочной функции по сравнению с </a:t>
            </a:r>
            <a:r>
              <a:rPr lang="ru-RU" sz="1200" dirty="0" smtClean="0"/>
              <a:t>гипертоническим </a:t>
            </a:r>
            <a:r>
              <a:rPr lang="ru-RU" sz="1200" dirty="0"/>
              <a:t>солевым раствором (</a:t>
            </a:r>
            <a:r>
              <a:rPr lang="ru-RU" sz="1200" dirty="0" err="1"/>
              <a:t>Suri</a:t>
            </a:r>
            <a:r>
              <a:rPr lang="ru-RU" sz="1200" dirty="0"/>
              <a:t> </a:t>
            </a:r>
            <a:r>
              <a:rPr lang="ru-RU" sz="1200" dirty="0" err="1"/>
              <a:t>et</a:t>
            </a:r>
            <a:r>
              <a:rPr lang="ru-RU" sz="1200" dirty="0"/>
              <a:t> </a:t>
            </a:r>
            <a:r>
              <a:rPr lang="ru-RU" sz="1200" dirty="0" err="1"/>
              <a:t>al</a:t>
            </a:r>
            <a:r>
              <a:rPr lang="ru-RU" sz="1200" dirty="0"/>
              <a:t>., 2002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7" name="Rounded Rectangle 6"/>
          <p:cNvSpPr/>
          <p:nvPr/>
        </p:nvSpPr>
        <p:spPr bwMode="auto">
          <a:xfrm>
            <a:off x="996476" y="1803759"/>
            <a:ext cx="7149821" cy="578882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>
                <a:latin typeface="Imago" pitchFamily="2" charset="0"/>
              </a:rPr>
              <a:t>Основные результаты оценки эффективности исследования III </a:t>
            </a:r>
            <a:r>
              <a:rPr lang="ru-RU" sz="1400" b="1" dirty="0" smtClean="0">
                <a:latin typeface="Imago" pitchFamily="2" charset="0"/>
              </a:rPr>
              <a:t>фазы</a:t>
            </a:r>
            <a:r>
              <a:rPr lang="en-US" sz="1400" b="1" dirty="0" smtClean="0">
                <a:latin typeface="Imago" pitchFamily="2" charset="0"/>
              </a:rPr>
              <a:t>              </a:t>
            </a:r>
            <a:r>
              <a:rPr lang="ru-RU" sz="1400" b="1" dirty="0" smtClean="0">
                <a:latin typeface="Imago" pitchFamily="2" charset="0"/>
              </a:rPr>
              <a:t> </a:t>
            </a:r>
            <a:r>
              <a:rPr lang="ru-RU" sz="1400" b="1" dirty="0">
                <a:latin typeface="Imago" pitchFamily="2" charset="0"/>
              </a:rPr>
              <a:t>(</a:t>
            </a:r>
            <a:r>
              <a:rPr lang="ru-RU" sz="1400" b="1" dirty="0" err="1">
                <a:latin typeface="Imago" pitchFamily="2" charset="0"/>
              </a:rPr>
              <a:t>Fuchs</a:t>
            </a:r>
            <a:r>
              <a:rPr lang="ru-RU" sz="1400" b="1" dirty="0">
                <a:latin typeface="Imago" pitchFamily="2" charset="0"/>
              </a:rPr>
              <a:t> </a:t>
            </a:r>
            <a:r>
              <a:rPr lang="ru-RU" sz="1400" b="1" dirty="0" err="1">
                <a:latin typeface="Imago" pitchFamily="2" charset="0"/>
              </a:rPr>
              <a:t>et</a:t>
            </a:r>
            <a:r>
              <a:rPr lang="ru-RU" sz="1400" b="1" dirty="0">
                <a:latin typeface="Imago" pitchFamily="2" charset="0"/>
              </a:rPr>
              <a:t> </a:t>
            </a:r>
            <a:r>
              <a:rPr lang="ru-RU" sz="1400" b="1" dirty="0" err="1">
                <a:latin typeface="Imago" pitchFamily="2" charset="0"/>
              </a:rPr>
              <a:t>al</a:t>
            </a:r>
            <a:r>
              <a:rPr lang="ru-RU" sz="1400" b="1" dirty="0">
                <a:latin typeface="Imago" pitchFamily="2" charset="0"/>
              </a:rPr>
              <a:t>., 1994):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592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532737" y="2806810"/>
            <a:ext cx="8173941" cy="2043486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32737" y="1256306"/>
            <a:ext cx="8173941" cy="1176793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Дорназа</a:t>
            </a:r>
            <a:r>
              <a:rPr lang="ru-RU" dirty="0" smtClean="0"/>
              <a:t> альфа эффективна в клинической практике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1" y="1884431"/>
            <a:ext cx="7434470" cy="34180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/>
              <a:t>Среднее </a:t>
            </a:r>
            <a:r>
              <a:rPr lang="ru-RU" sz="1400" dirty="0" smtClean="0"/>
              <a:t>ОФВ1</a:t>
            </a:r>
            <a:r>
              <a:rPr lang="en-US" sz="1400" dirty="0" smtClean="0"/>
              <a:t> - </a:t>
            </a:r>
            <a:r>
              <a:rPr lang="ru-RU" sz="1400" dirty="0" smtClean="0"/>
              <a:t>улучшение </a:t>
            </a:r>
            <a:r>
              <a:rPr lang="ru-RU" sz="1400" dirty="0"/>
              <a:t>на 3,9% от </a:t>
            </a:r>
            <a:r>
              <a:rPr lang="ru-RU" sz="1400" dirty="0" smtClean="0"/>
              <a:t>расчетного в группе </a:t>
            </a:r>
            <a:r>
              <a:rPr lang="ru-RU" sz="1400" dirty="0" err="1" smtClean="0"/>
              <a:t>Дорназы</a:t>
            </a:r>
            <a:r>
              <a:rPr lang="ru-RU" sz="1400" dirty="0" smtClean="0"/>
              <a:t> альфа </a:t>
            </a:r>
            <a:r>
              <a:rPr lang="ru-RU" sz="1400" dirty="0"/>
              <a:t>против снижения на 1,6% в </a:t>
            </a:r>
            <a:r>
              <a:rPr lang="ru-RU" sz="1400" dirty="0" err="1"/>
              <a:t>нелеченной</a:t>
            </a:r>
            <a:r>
              <a:rPr lang="ru-RU" sz="1400" dirty="0"/>
              <a:t> </a:t>
            </a:r>
            <a:r>
              <a:rPr lang="ru-RU" sz="1400" dirty="0" smtClean="0"/>
              <a:t>когорте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У </a:t>
            </a:r>
            <a:r>
              <a:rPr lang="ru-RU" sz="1400" dirty="0" err="1"/>
              <a:t>нелеченных</a:t>
            </a:r>
            <a:r>
              <a:rPr lang="ru-RU" sz="1400" dirty="0"/>
              <a:t> пациентов наблюдалось снижение ОФВ1 в течение 2-летнего периода, </a:t>
            </a:r>
            <a:r>
              <a:rPr lang="ru-RU" sz="1400" dirty="0" smtClean="0"/>
              <a:t>на </a:t>
            </a:r>
            <a:r>
              <a:rPr lang="ru-RU" sz="1400" dirty="0"/>
              <a:t>2,3</a:t>
            </a:r>
            <a:r>
              <a:rPr lang="ru-RU" sz="1400" dirty="0" smtClean="0"/>
              <a:t>% от расчетного показателя, </a:t>
            </a:r>
            <a:r>
              <a:rPr lang="ru-RU" sz="1400" dirty="0"/>
              <a:t>в то время как </a:t>
            </a:r>
            <a:r>
              <a:rPr lang="ru-RU" sz="1400" dirty="0" smtClean="0"/>
              <a:t>у пациентов, получавших лечение показатель был стабильным</a:t>
            </a:r>
            <a:r>
              <a:rPr lang="ru-RU" sz="1400" dirty="0"/>
              <a:t>, что показало изменение на 0,3</a:t>
            </a:r>
            <a:r>
              <a:rPr lang="ru-RU" sz="1400" dirty="0" smtClean="0"/>
              <a:t>% от расчетного уровня; </a:t>
            </a:r>
            <a:r>
              <a:rPr lang="ru-RU" sz="1400" dirty="0"/>
              <a:t>то есть польза от лечения 2,5%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/>
              <a:t>• По сравнению с </a:t>
            </a:r>
            <a:r>
              <a:rPr lang="ru-RU" sz="1400" dirty="0" err="1"/>
              <a:t>нелеченными</a:t>
            </a:r>
            <a:r>
              <a:rPr lang="ru-RU" sz="1400" dirty="0"/>
              <a:t> пациентами на 100 пролеченных пациентов в год приходилось на 25 обострений меньше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642457" y="975360"/>
            <a:ext cx="7801828" cy="646986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По результатам наблюдательных клинических исследований (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n=283,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effectLst/>
                <a:latin typeface="Imago" pitchFamily="2" charset="0"/>
              </a:rPr>
              <a:t> 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effectLst/>
                <a:latin typeface="Imago" pitchFamily="2" charset="0"/>
              </a:rPr>
              <a:t>продолжительность 18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effectLst/>
                <a:latin typeface="Imago" pitchFamily="2" charset="0"/>
              </a:rPr>
              <a:t>мес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effectLst/>
                <a:latin typeface="Imago" pitchFamily="2" charset="0"/>
              </a:rPr>
              <a:t>)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effectLst/>
                <a:latin typeface="Imago" pitchFamily="2" charset="0"/>
              </a:rPr>
              <a:t>: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42457" y="2552926"/>
            <a:ext cx="7801828" cy="646986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latin typeface="Imago" pitchFamily="2" charset="0"/>
              </a:rPr>
              <a:t>Анализ данных </a:t>
            </a:r>
            <a:r>
              <a:rPr lang="ru-RU" sz="1600" b="1" dirty="0" smtClean="0">
                <a:latin typeface="Imago" pitchFamily="2" charset="0"/>
              </a:rPr>
              <a:t>13 </a:t>
            </a:r>
            <a:r>
              <a:rPr lang="ru-RU" sz="1600" b="1" dirty="0">
                <a:latin typeface="Imago" pitchFamily="2" charset="0"/>
              </a:rPr>
              <a:t>684 пациентов с </a:t>
            </a:r>
            <a:r>
              <a:rPr lang="ru-RU" sz="1600" b="1" dirty="0" smtClean="0">
                <a:latin typeface="Imago" pitchFamily="2" charset="0"/>
              </a:rPr>
              <a:t>МВ, </a:t>
            </a:r>
            <a:r>
              <a:rPr lang="ru-RU" sz="1600" b="1" dirty="0">
                <a:latin typeface="Imago" pitchFamily="2" charset="0"/>
              </a:rPr>
              <a:t>в</a:t>
            </a:r>
            <a:r>
              <a:rPr lang="ru-RU" sz="1600" b="1" dirty="0" smtClean="0">
                <a:latin typeface="Imago" pitchFamily="2" charset="0"/>
              </a:rPr>
              <a:t>ключенных  </a:t>
            </a:r>
            <a:r>
              <a:rPr lang="ru-RU" sz="1600" b="1" dirty="0">
                <a:latin typeface="Imago" pitchFamily="2" charset="0"/>
              </a:rPr>
              <a:t>в </a:t>
            </a:r>
            <a:r>
              <a:rPr lang="ru-RU" sz="1600" b="1" dirty="0" smtClean="0">
                <a:latin typeface="Imago" pitchFamily="2" charset="0"/>
              </a:rPr>
              <a:t>эпидемиологический реестр </a:t>
            </a:r>
            <a:r>
              <a:rPr lang="ru-RU" sz="1600" b="1" dirty="0" err="1" smtClean="0">
                <a:latin typeface="Imago" pitchFamily="2" charset="0"/>
              </a:rPr>
              <a:t>муковисцидоза</a:t>
            </a:r>
            <a:r>
              <a:rPr lang="ru-RU" sz="1600" b="1" dirty="0" smtClean="0">
                <a:latin typeface="Imago" pitchFamily="2" charset="0"/>
              </a:rPr>
              <a:t>. Период наблюдения 2,3 года: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10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94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540690" y="1383982"/>
            <a:ext cx="8235953" cy="2337228"/>
          </a:xfrm>
          <a:prstGeom prst="rect">
            <a:avLst/>
          </a:pr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err="1" smtClean="0"/>
              <a:t>Дорназа</a:t>
            </a:r>
            <a:r>
              <a:rPr lang="ru-RU" dirty="0" smtClean="0"/>
              <a:t> альфа хорошо переносится и имеет </a:t>
            </a:r>
            <a:r>
              <a:rPr lang="ru-RU" dirty="0" err="1" smtClean="0"/>
              <a:t>приемлимы</a:t>
            </a:r>
            <a:r>
              <a:rPr lang="ru-RU" dirty="0" smtClean="0"/>
              <a:t> профиль безопасности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268" y="1948042"/>
            <a:ext cx="7816130" cy="341809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/>
              <a:t>В клинических </a:t>
            </a:r>
            <a:r>
              <a:rPr lang="ru-RU" sz="1400" dirty="0" smtClean="0"/>
              <a:t>исследованиях у очень небольшого количества пациентов наблюдались нежелательные явления (НЯ), </a:t>
            </a:r>
            <a:r>
              <a:rPr lang="ru-RU" sz="1400" dirty="0"/>
              <a:t>приводящие к постоянной </a:t>
            </a:r>
            <a:r>
              <a:rPr lang="ru-RU" sz="1400" dirty="0" smtClean="0"/>
              <a:t>отмене приема препарата. Частота </a:t>
            </a:r>
            <a:r>
              <a:rPr lang="ru-RU" sz="1400" dirty="0"/>
              <a:t>отмены была одинаковой между плацебо (2%) и </a:t>
            </a:r>
            <a:r>
              <a:rPr lang="ru-RU" sz="1400" dirty="0" err="1" smtClean="0"/>
              <a:t>Дорназой</a:t>
            </a:r>
            <a:r>
              <a:rPr lang="ru-RU" sz="1400" dirty="0" smtClean="0"/>
              <a:t> альфа </a:t>
            </a:r>
            <a:r>
              <a:rPr lang="ru-RU" sz="1400" dirty="0"/>
              <a:t>(3%)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Только </a:t>
            </a:r>
            <a:r>
              <a:rPr lang="ru-RU" sz="1400" dirty="0"/>
              <a:t>изменения в голосе (хрипота), фарингит и ларингит были связаны с использованием </a:t>
            </a:r>
            <a:r>
              <a:rPr lang="ru-RU" sz="1400" dirty="0" err="1" smtClean="0"/>
              <a:t>Дорназы</a:t>
            </a:r>
            <a:r>
              <a:rPr lang="ru-RU" sz="1400" dirty="0" smtClean="0"/>
              <a:t> альфа </a:t>
            </a:r>
            <a:r>
              <a:rPr lang="ru-RU" sz="1400" dirty="0"/>
              <a:t>в клинических исследованиях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&lt;</a:t>
            </a:r>
            <a:r>
              <a:rPr lang="ru-RU" sz="1400" dirty="0"/>
              <a:t>5% пациентов, получавших </a:t>
            </a:r>
            <a:r>
              <a:rPr lang="ru-RU" sz="1400" dirty="0" err="1" smtClean="0"/>
              <a:t>Дорназу</a:t>
            </a:r>
            <a:r>
              <a:rPr lang="ru-RU" sz="1400" dirty="0" smtClean="0"/>
              <a:t> альфа, выработались </a:t>
            </a:r>
            <a:r>
              <a:rPr lang="ru-RU" sz="1400" dirty="0"/>
              <a:t>антитела к </a:t>
            </a:r>
            <a:r>
              <a:rPr lang="ru-RU" sz="1400" dirty="0" smtClean="0"/>
              <a:t>ней, </a:t>
            </a:r>
            <a:r>
              <a:rPr lang="ru-RU" sz="1400" dirty="0"/>
              <a:t>и ни у одного из этих пациентов не было антител </a:t>
            </a:r>
            <a:r>
              <a:rPr lang="ru-RU" sz="1400" dirty="0" err="1"/>
              <a:t>IgE</a:t>
            </a:r>
            <a:r>
              <a:rPr lang="ru-RU" sz="1400" dirty="0"/>
              <a:t> к </a:t>
            </a:r>
            <a:r>
              <a:rPr lang="ru-RU" sz="1400" dirty="0" err="1" smtClean="0"/>
              <a:t>Дорназе</a:t>
            </a:r>
            <a:r>
              <a:rPr lang="ru-RU" sz="1400" dirty="0" smtClean="0"/>
              <a:t> альфа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842838" y="975360"/>
            <a:ext cx="6965344" cy="817245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 smtClean="0">
                <a:latin typeface="Imago" pitchFamily="2" charset="0"/>
              </a:rPr>
              <a:t>Нежелательные явления при приеме </a:t>
            </a:r>
            <a:r>
              <a:rPr lang="ru-RU" sz="1400" b="1" dirty="0" err="1" smtClean="0">
                <a:latin typeface="Imago" pitchFamily="2" charset="0"/>
              </a:rPr>
              <a:t>дорназы</a:t>
            </a:r>
            <a:r>
              <a:rPr lang="ru-RU" sz="1400" b="1" dirty="0" smtClean="0">
                <a:latin typeface="Imago" pitchFamily="2" charset="0"/>
              </a:rPr>
              <a:t> альфа возникают редко и в большинстве случаев имеют легкую степень выраженности и приходящий характер,  не требуют </a:t>
            </a:r>
            <a:r>
              <a:rPr lang="ru-RU" sz="1400" b="1" dirty="0">
                <a:latin typeface="Imago" pitchFamily="2" charset="0"/>
              </a:rPr>
              <a:t>изменений </a:t>
            </a:r>
            <a:r>
              <a:rPr lang="ru-RU" sz="1400" b="1" dirty="0" smtClean="0">
                <a:latin typeface="Imago" pitchFamily="2" charset="0"/>
              </a:rPr>
              <a:t>дозировки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828513" y="3904064"/>
            <a:ext cx="6979669" cy="646986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 err="1" smtClean="0">
                <a:latin typeface="Imago" pitchFamily="2" charset="0"/>
              </a:rPr>
              <a:t>Дорназа</a:t>
            </a:r>
            <a:r>
              <a:rPr lang="ru-RU" sz="1600" b="1" dirty="0" smtClean="0">
                <a:latin typeface="Imago" pitchFamily="2" charset="0"/>
              </a:rPr>
              <a:t> альфа также хорошо переносилась 13 684 пациентами, включенными в Эпидемиологический Регистр МВ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313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Использование </a:t>
            </a:r>
            <a:r>
              <a:rPr lang="ru-RU" dirty="0" err="1"/>
              <a:t>Д</a:t>
            </a:r>
            <a:r>
              <a:rPr lang="ru-RU" dirty="0" err="1" smtClean="0"/>
              <a:t>орназы</a:t>
            </a:r>
            <a:r>
              <a:rPr lang="ru-RU" dirty="0" smtClean="0"/>
              <a:t> альфа включено в различные клинические рекомендации по МВ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05830200"/>
              </p:ext>
            </p:extLst>
          </p:nvPr>
        </p:nvGraphicFramePr>
        <p:xfrm>
          <a:off x="317755" y="1104901"/>
          <a:ext cx="5441572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572">
                  <a:extLst>
                    <a:ext uri="{9D8B030D-6E8A-4147-A177-3AD203B41FA5}">
                      <a16:colId xmlns:a16="http://schemas.microsoft.com/office/drawing/2014/main" xmlns="" val="4003213732"/>
                    </a:ext>
                  </a:extLst>
                </a:gridCol>
              </a:tblGrid>
              <a:tr h="452631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/>
                        <a:t>Консенсусный</a:t>
                      </a:r>
                      <a:r>
                        <a:rPr lang="ru-RU" dirty="0" smtClean="0"/>
                        <a:t> доклад ЕС о раннем вмешательстве и профилактике заболеваний легких при </a:t>
                      </a:r>
                      <a:r>
                        <a:rPr lang="ru-RU" dirty="0" err="1" smtClean="0"/>
                        <a:t>муковисцидозе</a:t>
                      </a:r>
                      <a:r>
                        <a:rPr lang="ru-RU" dirty="0" smtClean="0"/>
                        <a:t> (2004)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665220"/>
                  </a:ext>
                </a:extLst>
              </a:tr>
              <a:tr h="452631">
                <a:tc>
                  <a:txBody>
                    <a:bodyPr/>
                    <a:lstStyle/>
                    <a:p>
                      <a:r>
                        <a:rPr lang="ru-RU" dirty="0" smtClean="0"/>
                        <a:t>Раннее использование </a:t>
                      </a:r>
                      <a:r>
                        <a:rPr lang="ru-RU" dirty="0" err="1" smtClean="0"/>
                        <a:t>дорназы</a:t>
                      </a:r>
                      <a:r>
                        <a:rPr lang="ru-RU" dirty="0" smtClean="0"/>
                        <a:t> альфа для поддержания функции легких у пациентов с МВ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623144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33328925"/>
              </p:ext>
            </p:extLst>
          </p:nvPr>
        </p:nvGraphicFramePr>
        <p:xfrm>
          <a:off x="297280" y="2174749"/>
          <a:ext cx="5441572" cy="121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572">
                  <a:extLst>
                    <a:ext uri="{9D8B030D-6E8A-4147-A177-3AD203B41FA5}">
                      <a16:colId xmlns:a16="http://schemas.microsoft.com/office/drawing/2014/main" xmlns="" val="4003213732"/>
                    </a:ext>
                  </a:extLst>
                </a:gridCol>
              </a:tblGrid>
              <a:tr h="63779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Стандарты медицинской помощи Европейского общества по лечению </a:t>
                      </a:r>
                      <a:r>
                        <a:rPr lang="ru-RU" dirty="0" err="1" smtClean="0"/>
                        <a:t>муковисцидоза</a:t>
                      </a:r>
                      <a:r>
                        <a:rPr lang="ru-RU" dirty="0" smtClean="0"/>
                        <a:t>: рекомендации по передовой практике (2014 г.)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665220"/>
                  </a:ext>
                </a:extLst>
              </a:tr>
              <a:tr h="452631">
                <a:tc>
                  <a:txBody>
                    <a:bodyPr/>
                    <a:lstStyle/>
                    <a:p>
                      <a:r>
                        <a:rPr lang="ru-RU" dirty="0" smtClean="0"/>
                        <a:t>Хроническая поддерживающая терапия </a:t>
                      </a:r>
                      <a:r>
                        <a:rPr lang="ru-RU" dirty="0" err="1" smtClean="0"/>
                        <a:t>дорназой</a:t>
                      </a:r>
                      <a:r>
                        <a:rPr lang="ru-RU" dirty="0" smtClean="0"/>
                        <a:t> альфа для поддержания функции легких у пациентов с МВ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623144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71432677"/>
              </p:ext>
            </p:extLst>
          </p:nvPr>
        </p:nvGraphicFramePr>
        <p:xfrm>
          <a:off x="286743" y="3450337"/>
          <a:ext cx="5441572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41572">
                  <a:extLst>
                    <a:ext uri="{9D8B030D-6E8A-4147-A177-3AD203B41FA5}">
                      <a16:colId xmlns:a16="http://schemas.microsoft.com/office/drawing/2014/main" xmlns="" val="4003213732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Руководство США по легочным заболеваниям Фонда МВ (2013)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8665220"/>
                  </a:ext>
                </a:extLst>
              </a:tr>
              <a:tr h="126267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Использование </a:t>
                      </a:r>
                      <a:r>
                        <a:rPr lang="ru-RU" sz="1200" dirty="0" err="1" smtClean="0"/>
                        <a:t>дорназы</a:t>
                      </a:r>
                      <a:r>
                        <a:rPr lang="ru-RU" sz="1200" dirty="0" smtClean="0"/>
                        <a:t> альфа для людей ≥ 6 лет с МВ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100" dirty="0" smtClean="0"/>
                        <a:t>Бессимптомное или легкое заболевание легких: рекомендует хроническое использование </a:t>
                      </a:r>
                      <a:r>
                        <a:rPr lang="ru-RU" sz="1100" dirty="0" err="1" smtClean="0"/>
                        <a:t>дорназы</a:t>
                      </a:r>
                      <a:r>
                        <a:rPr lang="ru-RU" sz="1100" dirty="0" smtClean="0"/>
                        <a:t> альфа для улучшения функции легких и уменьшения обострений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100" dirty="0" smtClean="0"/>
                        <a:t>Болезнь легких средней и тяжелой степени: настоятельно рекомендуется хроническое использование </a:t>
                      </a:r>
                      <a:r>
                        <a:rPr lang="ru-RU" sz="1100" dirty="0" err="1" smtClean="0"/>
                        <a:t>дорназы</a:t>
                      </a:r>
                      <a:r>
                        <a:rPr lang="ru-RU" sz="1100" dirty="0" smtClean="0"/>
                        <a:t> альфа для улучшения функции легких, улучшения качества жизни и уменьшения обострений.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2623144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6458" t="12565" r="32604" b="13997"/>
          <a:stretch/>
        </p:blipFill>
        <p:spPr>
          <a:xfrm>
            <a:off x="5840829" y="1028700"/>
            <a:ext cx="3239477" cy="3632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925312" y="4727448"/>
            <a:ext cx="302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hlinkClick r:id="rId3"/>
              </a:rPr>
              <a:t>https://legalacts.ru/doc/klinicheskie-rekomendatsii-kistoznyi-fibroz-mukovistsidoz-u-detei-utv-minzdravom/</a:t>
            </a:r>
            <a:endParaRPr lang="ru-RU" sz="800" dirty="0"/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6031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466344" y="1558099"/>
            <a:ext cx="8459532" cy="2108645"/>
          </a:xfrm>
          <a:prstGeom prst="rect">
            <a:avLst/>
          </a:prstGeom>
          <a:noFill/>
          <a:ln w="19050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Раннее </a:t>
            </a:r>
            <a:r>
              <a:rPr lang="ru-RU" dirty="0" smtClean="0"/>
              <a:t>назначение </a:t>
            </a:r>
            <a:r>
              <a:rPr lang="ru-RU" dirty="0" err="1" smtClean="0"/>
              <a:t>Дорназы</a:t>
            </a:r>
            <a:r>
              <a:rPr lang="ru-RU" dirty="0" smtClean="0"/>
              <a:t> альфа </a:t>
            </a:r>
            <a:r>
              <a:rPr lang="ru-RU" dirty="0"/>
              <a:t>улучшает состояние </a:t>
            </a:r>
            <a:r>
              <a:rPr lang="ru-RU" dirty="0" smtClean="0"/>
              <a:t>функции </a:t>
            </a:r>
            <a:r>
              <a:rPr lang="ru-RU" dirty="0"/>
              <a:t>легких </a:t>
            </a:r>
            <a:r>
              <a:rPr lang="ru-RU" dirty="0" smtClean="0"/>
              <a:t>у </a:t>
            </a:r>
            <a:r>
              <a:rPr lang="ru-RU" dirty="0"/>
              <a:t>пациентов с МВ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936" y="1312165"/>
            <a:ext cx="8294940" cy="368022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sz="1400" dirty="0" smtClean="0"/>
              <a:t>В </a:t>
            </a:r>
            <a:r>
              <a:rPr lang="ru-RU" sz="1400" dirty="0"/>
              <a:t>этом двухлетнем исследовании молодые пациенты с МВ и ранним заболеванием легких, получавшие </a:t>
            </a:r>
            <a:r>
              <a:rPr lang="ru-RU" sz="1400" dirty="0" err="1" smtClean="0"/>
              <a:t>Дорназу</a:t>
            </a:r>
            <a:r>
              <a:rPr lang="ru-RU" sz="1400" dirty="0" smtClean="0"/>
              <a:t> альфа, имели </a:t>
            </a:r>
            <a:r>
              <a:rPr lang="ru-RU" sz="1400" dirty="0"/>
              <a:t>улучшение функции легких и снижение риска обострения респираторных симптомов, требующих внутривенного введения антибиотиков по сравнению с группой плацебо.</a:t>
            </a:r>
          </a:p>
          <a:p>
            <a:r>
              <a:rPr lang="ru-RU" sz="1400" dirty="0" smtClean="0"/>
              <a:t>Функция </a:t>
            </a:r>
            <a:r>
              <a:rPr lang="ru-RU" sz="1400" dirty="0"/>
              <a:t>легких в группе </a:t>
            </a:r>
            <a:r>
              <a:rPr lang="ru-RU" sz="1400" dirty="0" err="1" smtClean="0"/>
              <a:t>Дорназы</a:t>
            </a:r>
            <a:r>
              <a:rPr lang="ru-RU" sz="1400" dirty="0" smtClean="0"/>
              <a:t> альфа </a:t>
            </a:r>
            <a:r>
              <a:rPr lang="ru-RU" sz="1400" dirty="0"/>
              <a:t>поддерживалась на уровне базовых </a:t>
            </a:r>
            <a:r>
              <a:rPr lang="ru-RU" sz="1400" dirty="0" smtClean="0"/>
              <a:t>значений или </a:t>
            </a:r>
            <a:r>
              <a:rPr lang="ru-RU" sz="1400" dirty="0"/>
              <a:t>выше </a:t>
            </a:r>
            <a:r>
              <a:rPr lang="ru-RU" sz="1400" dirty="0" smtClean="0"/>
              <a:t>в </a:t>
            </a:r>
            <a:r>
              <a:rPr lang="ru-RU" sz="1400" dirty="0"/>
              <a:t>течение 2 лет</a:t>
            </a:r>
            <a:endParaRPr lang="ru-RU" sz="1400" dirty="0" smtClean="0"/>
          </a:p>
          <a:p>
            <a:endParaRPr lang="ru-RU" dirty="0"/>
          </a:p>
        </p:txBody>
      </p:sp>
      <p:sp>
        <p:nvSpPr>
          <p:cNvPr id="5" name="Rounded Rectangle 4"/>
          <p:cNvSpPr/>
          <p:nvPr/>
        </p:nvSpPr>
        <p:spPr bwMode="auto">
          <a:xfrm>
            <a:off x="842838" y="1149477"/>
            <a:ext cx="6965344" cy="817245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 smtClean="0">
                <a:latin typeface="Imago" pitchFamily="2" charset="0"/>
              </a:rPr>
              <a:t>PEIT (раннее интервенционное исследование </a:t>
            </a:r>
            <a:r>
              <a:rPr lang="ru-RU" sz="1400" b="1" dirty="0" err="1" smtClean="0">
                <a:latin typeface="Imago" pitchFamily="2" charset="0"/>
              </a:rPr>
              <a:t>Дорназы</a:t>
            </a:r>
            <a:r>
              <a:rPr lang="ru-RU" sz="1400" b="1" dirty="0" smtClean="0">
                <a:latin typeface="Imago" pitchFamily="2" charset="0"/>
              </a:rPr>
              <a:t> альфа) изучал </a:t>
            </a:r>
            <a:r>
              <a:rPr lang="ru-RU" sz="1400" b="1" dirty="0">
                <a:latin typeface="Imago" pitchFamily="2" charset="0"/>
              </a:rPr>
              <a:t>преимущества </a:t>
            </a:r>
            <a:r>
              <a:rPr lang="ru-RU" sz="1400" b="1" dirty="0" err="1" smtClean="0">
                <a:latin typeface="Imago" pitchFamily="2" charset="0"/>
              </a:rPr>
              <a:t>Дорназы</a:t>
            </a:r>
            <a:r>
              <a:rPr lang="ru-RU" sz="1400" b="1" dirty="0" smtClean="0">
                <a:latin typeface="Imago" pitchFamily="2" charset="0"/>
              </a:rPr>
              <a:t> альфа </a:t>
            </a:r>
            <a:r>
              <a:rPr lang="ru-RU" sz="1400" b="1" dirty="0">
                <a:latin typeface="Imago" pitchFamily="2" charset="0"/>
              </a:rPr>
              <a:t>у </a:t>
            </a:r>
            <a:r>
              <a:rPr lang="ru-RU" sz="1400" b="1" dirty="0" smtClean="0">
                <a:latin typeface="Imago" pitchFamily="2" charset="0"/>
              </a:rPr>
              <a:t>молодых пациенты </a:t>
            </a:r>
            <a:r>
              <a:rPr lang="ru-RU" sz="1400" b="1" dirty="0">
                <a:latin typeface="Imago" pitchFamily="2" charset="0"/>
              </a:rPr>
              <a:t>с МВ с легкими нарушениями функции легких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66344" y="3812988"/>
            <a:ext cx="8477820" cy="817245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400" b="1" dirty="0" smtClean="0">
                <a:latin typeface="Imago" pitchFamily="2" charset="0"/>
              </a:rPr>
              <a:t>Подгрупповой анализ </a:t>
            </a:r>
            <a:r>
              <a:rPr lang="ru-RU" sz="1400" b="1" dirty="0">
                <a:latin typeface="Imago" pitchFamily="2" charset="0"/>
              </a:rPr>
              <a:t>подгруппы PEIT, </a:t>
            </a:r>
            <a:r>
              <a:rPr lang="ru-RU" sz="1400" b="1" dirty="0" smtClean="0">
                <a:latin typeface="Imago" pitchFamily="2" charset="0"/>
              </a:rPr>
              <a:t>показывает</a:t>
            </a:r>
            <a:r>
              <a:rPr lang="ru-RU" sz="1400" b="1" dirty="0">
                <a:latin typeface="Imago" pitchFamily="2" charset="0"/>
              </a:rPr>
              <a:t>, что величина изменения </a:t>
            </a:r>
            <a:r>
              <a:rPr lang="ru-RU" sz="1400" b="1" dirty="0" smtClean="0">
                <a:latin typeface="Imago" pitchFamily="2" charset="0"/>
              </a:rPr>
              <a:t>показателей </a:t>
            </a:r>
            <a:r>
              <a:rPr lang="ru-RU" sz="1400" b="1" dirty="0">
                <a:latin typeface="Imago" pitchFamily="2" charset="0"/>
              </a:rPr>
              <a:t>легочной функции варьируется в зависимости от начальной степени нарушения функции легких; Однако уменьшение обострений было постоянным преимуществом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8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2892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Кодирование по МКБ 10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9141" y="1463278"/>
            <a:ext cx="8546495" cy="305413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Код МКБ: E84 Кистозный фиброз (</a:t>
            </a:r>
            <a:r>
              <a:rPr lang="ru-RU" sz="2000" b="1" dirty="0" err="1" smtClean="0">
                <a:solidFill>
                  <a:srgbClr val="002060"/>
                </a:solidFill>
              </a:rPr>
              <a:t>муковисцидоз</a:t>
            </a:r>
            <a:r>
              <a:rPr lang="ru-RU" sz="2000" b="1" dirty="0" smtClean="0">
                <a:solidFill>
                  <a:srgbClr val="002060"/>
                </a:solidFill>
              </a:rPr>
              <a:t>)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Код МКБ: E84.0 Кистозный фиброз с легочными проявлениями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Код МКБ: E84.1 Кистозный фиброз с кишечными проявлениями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Код МКБ: E84.8 Кистозный фиброз с другими проявлениями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Код МКБ: E84.9 Кистозный фиброз </a:t>
            </a:r>
            <a:r>
              <a:rPr lang="ru-RU" sz="2000" b="1" dirty="0" err="1" smtClean="0">
                <a:solidFill>
                  <a:srgbClr val="002060"/>
                </a:solidFill>
              </a:rPr>
              <a:t>неуточненный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917" y="158424"/>
            <a:ext cx="1405719" cy="990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576464" y="3392933"/>
            <a:ext cx="8238352" cy="1617979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76464" y="1767777"/>
            <a:ext cx="8173941" cy="1176793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Лечение </a:t>
            </a:r>
            <a:r>
              <a:rPr lang="ru-RU" dirty="0" err="1" smtClean="0"/>
              <a:t>Дорназой</a:t>
            </a:r>
            <a:r>
              <a:rPr lang="ru-RU" dirty="0" smtClean="0"/>
              <a:t> </a:t>
            </a:r>
            <a:r>
              <a:rPr lang="ru-RU" dirty="0"/>
              <a:t>альфа </a:t>
            </a:r>
            <a:r>
              <a:rPr lang="ru-RU" dirty="0" smtClean="0"/>
              <a:t>приводит </a:t>
            </a:r>
            <a:r>
              <a:rPr lang="ru-RU" dirty="0"/>
              <a:t>к </a:t>
            </a:r>
            <a:r>
              <a:rPr lang="ru-RU" dirty="0" smtClean="0"/>
              <a:t>снижению количества госпитализаций и уменьшению </a:t>
            </a:r>
            <a:r>
              <a:rPr lang="ru-RU" dirty="0"/>
              <a:t>использования антибиотиков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749" y="2073659"/>
            <a:ext cx="7567655" cy="320242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Провели в </a:t>
            </a:r>
            <a:r>
              <a:rPr lang="ru-RU" sz="1400" dirty="0"/>
              <a:t>1,3 </a:t>
            </a:r>
            <a:r>
              <a:rPr lang="ru-RU" sz="1400" dirty="0" smtClean="0"/>
              <a:t>раза меньше </a:t>
            </a:r>
            <a:r>
              <a:rPr lang="ru-RU" sz="1400" dirty="0"/>
              <a:t>дней в больнице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Принимали в </a:t>
            </a:r>
            <a:r>
              <a:rPr lang="ru-RU" sz="1400" dirty="0"/>
              <a:t>2,7 </a:t>
            </a:r>
            <a:r>
              <a:rPr lang="ru-RU" sz="1400" dirty="0" smtClean="0"/>
              <a:t>раз </a:t>
            </a:r>
            <a:r>
              <a:rPr lang="ru-RU" sz="1400" dirty="0"/>
              <a:t>меньше </a:t>
            </a:r>
            <a:r>
              <a:rPr lang="ru-RU" sz="1400" dirty="0" smtClean="0"/>
              <a:t>парентеральных </a:t>
            </a:r>
            <a:r>
              <a:rPr lang="ru-RU" sz="1400" dirty="0"/>
              <a:t>антибиотиков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Провели в 1,5 раза меньше дней дома </a:t>
            </a:r>
            <a:r>
              <a:rPr lang="ru-RU" sz="1400" dirty="0"/>
              <a:t>из-за болезни</a:t>
            </a:r>
            <a:endParaRPr lang="ru-RU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/>
              <a:t>У </a:t>
            </a:r>
            <a:r>
              <a:rPr lang="ru-RU" sz="1400" dirty="0"/>
              <a:t>пациентов, получавших </a:t>
            </a:r>
            <a:r>
              <a:rPr lang="ru-RU" sz="1400" dirty="0" err="1" smtClean="0"/>
              <a:t>Дорназу</a:t>
            </a:r>
            <a:r>
              <a:rPr lang="ru-RU" sz="1400" dirty="0" smtClean="0"/>
              <a:t> альфа </a:t>
            </a:r>
            <a:r>
              <a:rPr lang="ru-RU" sz="1400" dirty="0"/>
              <a:t>2,5 мг </a:t>
            </a:r>
            <a:r>
              <a:rPr lang="ru-RU" sz="1400" dirty="0" smtClean="0"/>
              <a:t>2 р/день, </a:t>
            </a:r>
            <a:r>
              <a:rPr lang="ru-RU" sz="1400" dirty="0"/>
              <a:t>отмечалось на 0,15 меньше госпитализаций и </a:t>
            </a:r>
            <a:r>
              <a:rPr lang="ru-RU" sz="1400" dirty="0" smtClean="0"/>
              <a:t>в </a:t>
            </a:r>
            <a:r>
              <a:rPr lang="ru-RU" sz="1400" dirty="0"/>
              <a:t>1,5 </a:t>
            </a:r>
            <a:r>
              <a:rPr lang="ru-RU" sz="1400" dirty="0" smtClean="0"/>
              <a:t>раза меньше </a:t>
            </a:r>
            <a:r>
              <a:rPr lang="ru-RU" sz="1400" dirty="0"/>
              <a:t>дней амбулаторной внутривенной </a:t>
            </a:r>
            <a:r>
              <a:rPr lang="ru-RU" sz="1400" dirty="0" smtClean="0"/>
              <a:t>антибиотикотерапии</a:t>
            </a:r>
            <a:r>
              <a:rPr lang="ru-RU" sz="1400" dirty="0"/>
              <a:t>.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Эти </a:t>
            </a:r>
            <a:r>
              <a:rPr lang="ru-RU" sz="1400" dirty="0"/>
              <a:t>результаты позволяют сэкономить 1 800–3 700 долл. США в год; до 38% от стоимости препарата</a:t>
            </a:r>
            <a:endParaRPr lang="ru-RU" sz="140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797905" y="1319414"/>
            <a:ext cx="7801828" cy="646986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latin typeface="Imago" pitchFamily="2" charset="0"/>
              </a:rPr>
              <a:t>В начале 24-й недели исследования III фазы </a:t>
            </a:r>
            <a:r>
              <a:rPr lang="ru-RU" sz="1600" b="1" dirty="0" err="1">
                <a:latin typeface="Imago" pitchFamily="2" charset="0"/>
              </a:rPr>
              <a:t>Fuchs</a:t>
            </a:r>
            <a:r>
              <a:rPr lang="ru-RU" sz="1600" b="1" dirty="0">
                <a:latin typeface="Imago" pitchFamily="2" charset="0"/>
              </a:rPr>
              <a:t> </a:t>
            </a:r>
            <a:r>
              <a:rPr lang="ru-RU" sz="1600" b="1" dirty="0" err="1">
                <a:latin typeface="Imago" pitchFamily="2" charset="0"/>
              </a:rPr>
              <a:t>et</a:t>
            </a:r>
            <a:r>
              <a:rPr lang="ru-RU" sz="1600" b="1" dirty="0">
                <a:latin typeface="Imago" pitchFamily="2" charset="0"/>
              </a:rPr>
              <a:t> </a:t>
            </a:r>
            <a:r>
              <a:rPr lang="ru-RU" sz="1600" b="1" dirty="0" err="1">
                <a:latin typeface="Imago" pitchFamily="2" charset="0"/>
              </a:rPr>
              <a:t>al</a:t>
            </a:r>
            <a:r>
              <a:rPr lang="ru-RU" sz="1600" b="1" dirty="0">
                <a:latin typeface="Imago" pitchFamily="2" charset="0"/>
              </a:rPr>
              <a:t>. (1994), по сравнению с плацебо, пациенты, получавшие </a:t>
            </a:r>
            <a:r>
              <a:rPr lang="ru-RU" sz="1600" b="1" dirty="0" err="1">
                <a:latin typeface="Imago" pitchFamily="2" charset="0"/>
              </a:rPr>
              <a:t>Pulmozyme</a:t>
            </a:r>
            <a:r>
              <a:rPr lang="ru-RU" sz="1600" b="1" dirty="0">
                <a:latin typeface="Imago" pitchFamily="2" charset="0"/>
              </a:rPr>
              <a:t>® 2,5 мг </a:t>
            </a:r>
            <a:r>
              <a:rPr lang="ru-RU" sz="1600" b="1" dirty="0" smtClean="0">
                <a:latin typeface="Imago" pitchFamily="2" charset="0"/>
              </a:rPr>
              <a:t>2 р/день: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797905" y="3046956"/>
            <a:ext cx="7801828" cy="646986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latin typeface="Imago" pitchFamily="2" charset="0"/>
              </a:rPr>
              <a:t>Использование медицинских услуг 968 пациентами в исследовании III </a:t>
            </a:r>
            <a:r>
              <a:rPr lang="ru-RU" sz="1600" b="1" dirty="0" smtClean="0">
                <a:latin typeface="Imago" pitchFamily="2" charset="0"/>
              </a:rPr>
              <a:t>фазы было </a:t>
            </a:r>
            <a:r>
              <a:rPr lang="ru-RU" sz="1600" b="1" dirty="0" err="1">
                <a:latin typeface="Imago" pitchFamily="2" charset="0"/>
              </a:rPr>
              <a:t>проспективно</a:t>
            </a:r>
            <a:r>
              <a:rPr lang="ru-RU" sz="1600" b="1" dirty="0">
                <a:latin typeface="Imago" pitchFamily="2" charset="0"/>
              </a:rPr>
              <a:t> задокументировано </a:t>
            </a:r>
            <a:r>
              <a:rPr lang="ru-RU" sz="1600" b="1" dirty="0" err="1">
                <a:latin typeface="Imago" pitchFamily="2" charset="0"/>
              </a:rPr>
              <a:t>Oster</a:t>
            </a:r>
            <a:r>
              <a:rPr lang="ru-RU" sz="1600" b="1" dirty="0">
                <a:latin typeface="Imago" pitchFamily="2" charset="0"/>
              </a:rPr>
              <a:t> </a:t>
            </a:r>
            <a:r>
              <a:rPr lang="ru-RU" sz="1600" b="1" dirty="0" err="1">
                <a:latin typeface="Imago" pitchFamily="2" charset="0"/>
              </a:rPr>
              <a:t>et</a:t>
            </a:r>
            <a:r>
              <a:rPr lang="ru-RU" sz="1600" b="1" dirty="0">
                <a:latin typeface="Imago" pitchFamily="2" charset="0"/>
              </a:rPr>
              <a:t> </a:t>
            </a:r>
            <a:r>
              <a:rPr lang="ru-RU" sz="1600" b="1" dirty="0" err="1">
                <a:latin typeface="Imago" pitchFamily="2" charset="0"/>
              </a:rPr>
              <a:t>al</a:t>
            </a:r>
            <a:r>
              <a:rPr lang="ru-RU" sz="1600" b="1" dirty="0">
                <a:latin typeface="Imago" pitchFamily="2" charset="0"/>
              </a:rPr>
              <a:t>. (1995</a:t>
            </a:r>
            <a:r>
              <a:rPr lang="ru-RU" sz="1600" b="1" dirty="0" smtClean="0">
                <a:latin typeface="Imago" pitchFamily="2" charset="0"/>
              </a:rPr>
              <a:t>) 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8496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576464" y="2935224"/>
            <a:ext cx="8173941" cy="1942485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576464" y="1454755"/>
            <a:ext cx="8173941" cy="1176793"/>
          </a:xfrm>
          <a:prstGeom prst="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Более </a:t>
            </a:r>
            <a:r>
              <a:rPr lang="ru-RU" dirty="0"/>
              <a:t>высокая приверженность терапии </a:t>
            </a:r>
            <a:r>
              <a:rPr lang="ru-RU" dirty="0" err="1" smtClean="0"/>
              <a:t>Дорназой</a:t>
            </a:r>
            <a:r>
              <a:rPr lang="ru-RU" dirty="0" smtClean="0"/>
              <a:t> альфа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приводит к улучшению </a:t>
            </a:r>
            <a:r>
              <a:rPr lang="ru-RU" dirty="0" smtClean="0"/>
              <a:t>исходов </a:t>
            </a:r>
            <a:r>
              <a:rPr lang="ru-RU" dirty="0"/>
              <a:t>при заболевании легких при МВ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619" y="1775864"/>
            <a:ext cx="7567655" cy="3202429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Восприятие </a:t>
            </a:r>
            <a:r>
              <a:rPr lang="ru-RU" sz="1400" dirty="0"/>
              <a:t>низкой эффективности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Сложность </a:t>
            </a:r>
            <a:r>
              <a:rPr lang="ru-RU" sz="1400" dirty="0"/>
              <a:t>и приверженность общей терапии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ru-RU" sz="1400" dirty="0" smtClean="0"/>
              <a:t>Недостаточное </a:t>
            </a:r>
            <a:r>
              <a:rPr lang="ru-RU" sz="1400" dirty="0"/>
              <a:t>образование </a:t>
            </a:r>
            <a:r>
              <a:rPr lang="ru-RU" sz="1400" dirty="0" smtClean="0"/>
              <a:t>относительно цели лечения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 smtClean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ru-RU" sz="1200" dirty="0"/>
          </a:p>
          <a:p>
            <a:pPr>
              <a:spcBef>
                <a:spcPts val="1800"/>
              </a:spcBef>
              <a:spcAft>
                <a:spcPts val="0"/>
              </a:spcAft>
            </a:pPr>
            <a:r>
              <a:rPr lang="ru-RU" sz="1400" dirty="0" smtClean="0"/>
              <a:t>Информация </a:t>
            </a:r>
            <a:r>
              <a:rPr lang="ru-RU" sz="1400" dirty="0"/>
              <a:t>о назначении </a:t>
            </a:r>
            <a:r>
              <a:rPr lang="ru-RU" sz="1400" dirty="0" smtClean="0"/>
              <a:t>у </a:t>
            </a:r>
            <a:r>
              <a:rPr lang="ru-RU" sz="1400" dirty="0"/>
              <a:t>54 пациентов с МВ, </a:t>
            </a:r>
            <a:r>
              <a:rPr lang="ru-RU" sz="1400" dirty="0" smtClean="0"/>
              <a:t>которые лечились </a:t>
            </a:r>
            <a:r>
              <a:rPr lang="ru-RU" sz="1400" dirty="0" err="1" smtClean="0"/>
              <a:t>Дорназой</a:t>
            </a:r>
            <a:r>
              <a:rPr lang="ru-RU" sz="1400" dirty="0" smtClean="0"/>
              <a:t> альфа свидетельствовала о улучшение </a:t>
            </a:r>
            <a:r>
              <a:rPr lang="ru-RU" sz="1400" dirty="0"/>
              <a:t>функции легких (на 17,1% выше </a:t>
            </a:r>
            <a:r>
              <a:rPr lang="ru-RU" sz="1400" dirty="0" smtClean="0"/>
              <a:t>расчетного </a:t>
            </a:r>
            <a:r>
              <a:rPr lang="ru-RU" sz="1400" dirty="0"/>
              <a:t>среднего ОФВ1) у </a:t>
            </a:r>
            <a:r>
              <a:rPr lang="ru-RU" sz="1400" dirty="0" smtClean="0"/>
              <a:t>пациентов с высокой приверженностью по </a:t>
            </a:r>
            <a:r>
              <a:rPr lang="ru-RU" sz="1400" dirty="0"/>
              <a:t>сравнению с пациентами с постоянно плохой приверженностью (</a:t>
            </a:r>
            <a:r>
              <a:rPr lang="ru-RU" sz="1400" dirty="0" err="1"/>
              <a:t>Schwartz</a:t>
            </a:r>
            <a:r>
              <a:rPr lang="ru-RU" sz="1400" dirty="0"/>
              <a:t> </a:t>
            </a:r>
            <a:r>
              <a:rPr lang="ru-RU" sz="1400" dirty="0" err="1"/>
              <a:t>et</a:t>
            </a:r>
            <a:r>
              <a:rPr lang="ru-RU" sz="1400" dirty="0"/>
              <a:t> </a:t>
            </a:r>
            <a:r>
              <a:rPr lang="ru-RU" sz="1400" dirty="0" err="1"/>
              <a:t>al</a:t>
            </a:r>
            <a:r>
              <a:rPr lang="ru-RU" sz="1400" dirty="0"/>
              <a:t>., 2011)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ru-RU" sz="1400" dirty="0" smtClean="0"/>
              <a:t>Значительно </a:t>
            </a:r>
            <a:r>
              <a:rPr lang="ru-RU" sz="1400" dirty="0"/>
              <a:t>меньшая продолжительность пребывания в стационаре у </a:t>
            </a:r>
            <a:r>
              <a:rPr lang="ru-RU" sz="1400" dirty="0" smtClean="0"/>
              <a:t>пациентов с высокой приверженностью </a:t>
            </a:r>
            <a:r>
              <a:rPr lang="ru-RU" sz="1400" dirty="0"/>
              <a:t>(</a:t>
            </a:r>
            <a:r>
              <a:rPr lang="ru-RU" sz="1400" dirty="0" err="1"/>
              <a:t>Nasr</a:t>
            </a:r>
            <a:r>
              <a:rPr lang="ru-RU" sz="1400" dirty="0"/>
              <a:t> </a:t>
            </a:r>
            <a:r>
              <a:rPr lang="ru-RU" sz="1400" dirty="0" err="1"/>
              <a:t>et</a:t>
            </a:r>
            <a:r>
              <a:rPr lang="ru-RU" sz="1400" dirty="0"/>
              <a:t> </a:t>
            </a:r>
            <a:r>
              <a:rPr lang="ru-RU" sz="1400" dirty="0" err="1"/>
              <a:t>al</a:t>
            </a:r>
            <a:r>
              <a:rPr lang="ru-RU" sz="1400" dirty="0"/>
              <a:t>., 2013)</a:t>
            </a:r>
            <a:endParaRPr lang="ru-RU" sz="1400" dirty="0" smtClean="0"/>
          </a:p>
        </p:txBody>
      </p:sp>
      <p:sp>
        <p:nvSpPr>
          <p:cNvPr id="8" name="Rounded Rectangle 7"/>
          <p:cNvSpPr/>
          <p:nvPr/>
        </p:nvSpPr>
        <p:spPr bwMode="auto">
          <a:xfrm>
            <a:off x="797905" y="1319414"/>
            <a:ext cx="7801828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latin typeface="Imago" pitchFamily="2" charset="0"/>
              </a:rPr>
              <a:t>Отмеченные препятствия для </a:t>
            </a:r>
            <a:r>
              <a:rPr lang="ru-RU" sz="1600" b="1" dirty="0" smtClean="0">
                <a:latin typeface="Imago" pitchFamily="2" charset="0"/>
              </a:rPr>
              <a:t>приверженности </a:t>
            </a:r>
            <a:r>
              <a:rPr lang="ru-RU" sz="1600" b="1" dirty="0">
                <a:latin typeface="Imago" pitchFamily="2" charset="0"/>
              </a:rPr>
              <a:t>включают в себя: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762520" y="2766889"/>
            <a:ext cx="7801828" cy="374571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1200"/>
              </a:spcBef>
              <a:spcAft>
                <a:spcPts val="1200"/>
              </a:spcAft>
            </a:pPr>
            <a:r>
              <a:rPr lang="ru-RU" sz="1600" b="1" dirty="0">
                <a:latin typeface="Imago" pitchFamily="2" charset="0"/>
              </a:rPr>
              <a:t>Преимущества более высокой </a:t>
            </a:r>
            <a:r>
              <a:rPr lang="ru-RU" sz="1600" b="1" dirty="0" smtClean="0">
                <a:latin typeface="Imago" pitchFamily="2" charset="0"/>
              </a:rPr>
              <a:t>приверженности терапии </a:t>
            </a:r>
            <a:r>
              <a:rPr lang="ru-RU" sz="1600" b="1" dirty="0" err="1" smtClean="0">
                <a:latin typeface="Imago" pitchFamily="2" charset="0"/>
              </a:rPr>
              <a:t>Дорназой</a:t>
            </a:r>
            <a:r>
              <a:rPr lang="ru-RU" sz="1600" b="1" dirty="0" smtClean="0">
                <a:latin typeface="Imago" pitchFamily="2" charset="0"/>
              </a:rPr>
              <a:t> альфа: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Imago" pitchFamily="2" charset="0"/>
            </a:endParaRPr>
          </a:p>
        </p:txBody>
      </p:sp>
      <p:pic>
        <p:nvPicPr>
          <p:cNvPr id="9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4305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endParaRPr lang="de-DE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397669" y="1022311"/>
            <a:ext cx="8426291" cy="3680222"/>
          </a:xfrm>
        </p:spPr>
        <p:txBody>
          <a:bodyPr/>
          <a:lstStyle/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 smtClean="0"/>
          </a:p>
        </p:txBody>
      </p:sp>
      <p:grpSp>
        <p:nvGrpSpPr>
          <p:cNvPr id="26" name="Group 25"/>
          <p:cNvGrpSpPr/>
          <p:nvPr/>
        </p:nvGrpSpPr>
        <p:grpSpPr>
          <a:xfrm>
            <a:off x="475488" y="1431912"/>
            <a:ext cx="4207716" cy="826655"/>
            <a:chOff x="606504" y="1271283"/>
            <a:chExt cx="4076699" cy="71022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/>
            <a:srcRect r="80648"/>
            <a:stretch/>
          </p:blipFill>
          <p:spPr>
            <a:xfrm>
              <a:off x="606504" y="1271283"/>
              <a:ext cx="792813" cy="7102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395413" y="1271283"/>
              <a:ext cx="3287790" cy="710224"/>
            </a:xfrm>
            <a:prstGeom prst="rect">
              <a:avLst/>
            </a:prstGeom>
            <a:solidFill>
              <a:srgbClr val="E2F0FA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r>
                <a:rPr lang="ru-RU" sz="1000" b="1" dirty="0" smtClean="0">
                  <a:solidFill>
                    <a:srgbClr val="002060"/>
                  </a:solidFill>
                </a:rPr>
                <a:t>Одна ампула </a:t>
              </a:r>
              <a:r>
                <a:rPr lang="ru-RU" sz="1000" b="1" dirty="0" err="1" smtClean="0">
                  <a:solidFill>
                    <a:srgbClr val="002060"/>
                  </a:solidFill>
                </a:rPr>
                <a:t>Дорназы</a:t>
              </a:r>
              <a:r>
                <a:rPr lang="ru-RU" sz="1000" b="1" dirty="0" smtClean="0">
                  <a:solidFill>
                    <a:srgbClr val="002060"/>
                  </a:solidFill>
                </a:rPr>
                <a:t> альфа</a:t>
              </a:r>
              <a:endParaRPr lang="en-US" sz="1000" b="1" baseline="30000" dirty="0" smtClean="0">
                <a:solidFill>
                  <a:srgbClr val="002060"/>
                </a:solidFill>
              </a:endParaRPr>
            </a:p>
            <a:p>
              <a:r>
                <a:rPr lang="ru-RU" sz="1000" b="1" dirty="0" smtClean="0">
                  <a:solidFill>
                    <a:srgbClr val="002060"/>
                  </a:solidFill>
                </a:rPr>
                <a:t>Препарат поставляется в ампулах для однократного использования</a:t>
              </a:r>
              <a:r>
                <a:rPr lang="en-US" sz="1000" b="1" dirty="0" smtClean="0">
                  <a:solidFill>
                    <a:srgbClr val="002060"/>
                  </a:solidFill>
                </a:rPr>
                <a:t>. </a:t>
              </a:r>
              <a:r>
                <a:rPr lang="ru-RU" sz="1000" b="1" dirty="0" smtClean="0">
                  <a:solidFill>
                    <a:srgbClr val="002060"/>
                  </a:solidFill>
                </a:rPr>
                <a:t>Должен храниться в условиях холодильника, строго в защищенном от света месте</a:t>
              </a:r>
              <a:r>
                <a:rPr lang="en-US" sz="1000" b="1" dirty="0" smtClean="0">
                  <a:solidFill>
                    <a:srgbClr val="002060"/>
                  </a:solidFill>
                </a:rPr>
                <a:t>.</a:t>
              </a:r>
              <a:endParaRPr lang="en-US" sz="10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75488" y="2543057"/>
            <a:ext cx="4207716" cy="710224"/>
            <a:chOff x="606504" y="2019166"/>
            <a:chExt cx="4076700" cy="71022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3"/>
            <a:srcRect r="79714"/>
            <a:stretch/>
          </p:blipFill>
          <p:spPr>
            <a:xfrm>
              <a:off x="606504" y="2019166"/>
              <a:ext cx="840453" cy="71022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395414" y="2019166"/>
              <a:ext cx="3287790" cy="710224"/>
            </a:xfrm>
            <a:prstGeom prst="rect">
              <a:avLst/>
            </a:prstGeom>
            <a:solidFill>
              <a:srgbClr val="E2F0FA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endParaRPr lang="en-US" sz="1000" b="1" dirty="0" smtClean="0">
                <a:solidFill>
                  <a:srgbClr val="002060"/>
                </a:solidFill>
              </a:endParaRPr>
            </a:p>
            <a:p>
              <a:r>
                <a:rPr lang="ru-RU" sz="1000" b="1" dirty="0" smtClean="0">
                  <a:solidFill>
                    <a:srgbClr val="002060"/>
                  </a:solidFill>
                </a:rPr>
                <a:t>Для приема </a:t>
              </a:r>
              <a:r>
                <a:rPr lang="ru-RU" sz="1000" b="1" dirty="0" err="1" smtClean="0">
                  <a:solidFill>
                    <a:srgbClr val="002060"/>
                  </a:solidFill>
                </a:rPr>
                <a:t>Дорназы</a:t>
              </a:r>
              <a:r>
                <a:rPr lang="ru-RU" sz="1000" b="1" dirty="0" smtClean="0">
                  <a:solidFill>
                    <a:srgbClr val="002060"/>
                  </a:solidFill>
                </a:rPr>
                <a:t> альфа потребуется </a:t>
              </a:r>
              <a:r>
                <a:rPr lang="ru-RU" sz="1000" b="1" dirty="0" err="1" smtClean="0">
                  <a:solidFill>
                    <a:srgbClr val="002060"/>
                  </a:solidFill>
                </a:rPr>
                <a:t>небулайзер</a:t>
              </a:r>
              <a:endParaRPr lang="en-US" sz="1000" baseline="30000" dirty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43224" y="1431034"/>
            <a:ext cx="4028718" cy="710225"/>
            <a:chOff x="4843224" y="1270404"/>
            <a:chExt cx="4028718" cy="71022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/>
            <a:srcRect r="79083"/>
            <a:stretch/>
          </p:blipFill>
          <p:spPr>
            <a:xfrm>
              <a:off x="4843224" y="1270405"/>
              <a:ext cx="792807" cy="71022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5584152" y="1270404"/>
              <a:ext cx="3287790" cy="710224"/>
            </a:xfrm>
            <a:prstGeom prst="rect">
              <a:avLst/>
            </a:prstGeom>
            <a:solidFill>
              <a:srgbClr val="E2F0FA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endParaRPr lang="en-US" sz="1000" b="1" dirty="0" smtClean="0">
                <a:solidFill>
                  <a:srgbClr val="002060"/>
                </a:solidFill>
              </a:endParaRPr>
            </a:p>
            <a:p>
              <a:r>
                <a:rPr lang="ru-RU" sz="1000" b="1" dirty="0" smtClean="0">
                  <a:solidFill>
                    <a:srgbClr val="002060"/>
                  </a:solidFill>
                </a:rPr>
                <a:t>Соединительная трубка и другие компоненты, необходимы для использования </a:t>
              </a:r>
              <a:r>
                <a:rPr lang="ru-RU" sz="1000" b="1" dirty="0" err="1" smtClean="0">
                  <a:solidFill>
                    <a:srgbClr val="002060"/>
                  </a:solidFill>
                </a:rPr>
                <a:t>небулайзера</a:t>
              </a:r>
              <a:endParaRPr lang="en-US" sz="1000" baseline="30000" dirty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51261" y="2549981"/>
            <a:ext cx="4028718" cy="710224"/>
            <a:chOff x="4843224" y="2019166"/>
            <a:chExt cx="4028718" cy="71022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5"/>
            <a:srcRect r="79316"/>
            <a:stretch/>
          </p:blipFill>
          <p:spPr>
            <a:xfrm>
              <a:off x="4843224" y="2022635"/>
              <a:ext cx="807209" cy="703285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5584152" y="2019166"/>
              <a:ext cx="3287790" cy="710224"/>
            </a:xfrm>
            <a:prstGeom prst="rect">
              <a:avLst/>
            </a:prstGeom>
            <a:solidFill>
              <a:srgbClr val="E2F0FA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r>
                <a:rPr lang="ru-RU" sz="1000" dirty="0" smtClean="0">
                  <a:solidFill>
                    <a:srgbClr val="002060"/>
                  </a:solidFill>
                </a:rPr>
                <a:t>Загубник </a:t>
              </a:r>
              <a:r>
                <a:rPr lang="en-US" sz="1000" dirty="0" smtClean="0">
                  <a:solidFill>
                    <a:srgbClr val="002060"/>
                  </a:solidFill>
                </a:rPr>
                <a:t>(</a:t>
              </a:r>
              <a:r>
                <a:rPr lang="ru-RU" sz="1000" dirty="0" smtClean="0">
                  <a:solidFill>
                    <a:srgbClr val="002060"/>
                  </a:solidFill>
                </a:rPr>
                <a:t>или маска для лица для детей младше 5 лет</a:t>
              </a:r>
              <a:r>
                <a:rPr lang="en-US" sz="1000" dirty="0" smtClean="0">
                  <a:solidFill>
                    <a:srgbClr val="002060"/>
                  </a:solidFill>
                </a:rPr>
                <a:t>) </a:t>
              </a:r>
              <a:r>
                <a:rPr lang="ru-RU" sz="1000" dirty="0" smtClean="0">
                  <a:solidFill>
                    <a:srgbClr val="002060"/>
                  </a:solidFill>
                </a:rPr>
                <a:t>и компрессор, совместимый с </a:t>
              </a:r>
              <a:r>
                <a:rPr lang="ru-RU" sz="1000" dirty="0" err="1" smtClean="0">
                  <a:solidFill>
                    <a:srgbClr val="002060"/>
                  </a:solidFill>
                </a:rPr>
                <a:t>небулайзером</a:t>
              </a:r>
              <a:r>
                <a:rPr lang="en-US" sz="1000" dirty="0" smtClean="0">
                  <a:solidFill>
                    <a:srgbClr val="002060"/>
                  </a:solidFill>
                </a:rPr>
                <a:t>and a </a:t>
              </a:r>
              <a:r>
                <a:rPr lang="en-US" sz="1000" b="1" dirty="0" smtClean="0">
                  <a:solidFill>
                    <a:srgbClr val="002060"/>
                  </a:solidFill>
                </a:rPr>
                <a:t>compressor </a:t>
              </a:r>
              <a:r>
                <a:rPr lang="en-US" sz="1000" dirty="0" smtClean="0">
                  <a:solidFill>
                    <a:srgbClr val="002060"/>
                  </a:solidFill>
                </a:rPr>
                <a:t>compatible with your nebulizer.</a:t>
              </a:r>
              <a:endParaRPr lang="en-US" sz="1000" baseline="30000" dirty="0" smtClean="0">
                <a:solidFill>
                  <a:srgbClr val="002060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02176" y="3631868"/>
            <a:ext cx="4081027" cy="710224"/>
            <a:chOff x="602176" y="3489774"/>
            <a:chExt cx="4081027" cy="71022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6"/>
            <a:srcRect r="75722"/>
            <a:stretch/>
          </p:blipFill>
          <p:spPr>
            <a:xfrm>
              <a:off x="602176" y="3489774"/>
              <a:ext cx="793237" cy="705718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1395413" y="3489774"/>
              <a:ext cx="3287790" cy="710224"/>
            </a:xfrm>
            <a:prstGeom prst="rect">
              <a:avLst/>
            </a:prstGeom>
            <a:solidFill>
              <a:srgbClr val="E2F0FA"/>
            </a:solidFill>
            <a:ln>
              <a:noFill/>
            </a:ln>
          </p:spPr>
          <p:txBody>
            <a:bodyPr wrap="square" rtlCol="0">
              <a:noAutofit/>
            </a:bodyPr>
            <a:lstStyle/>
            <a:p>
              <a:r>
                <a:rPr lang="en-US" sz="1000" b="1" dirty="0" err="1" smtClean="0">
                  <a:solidFill>
                    <a:srgbClr val="002060"/>
                  </a:solidFill>
                </a:rPr>
                <a:t>eRapid</a:t>
              </a:r>
              <a:r>
                <a:rPr lang="en-US" sz="1000" b="1" baseline="30000" dirty="0" smtClean="0">
                  <a:solidFill>
                    <a:srgbClr val="002060"/>
                  </a:solidFill>
                </a:rPr>
                <a:t>®</a:t>
              </a:r>
              <a:r>
                <a:rPr lang="en-US" sz="1000" b="1" dirty="0" smtClean="0">
                  <a:solidFill>
                    <a:srgbClr val="002060"/>
                  </a:solidFill>
                </a:rPr>
                <a:t> (PARI) </a:t>
              </a:r>
              <a:r>
                <a:rPr lang="ru-RU" sz="1000" b="1" dirty="0" err="1" smtClean="0">
                  <a:solidFill>
                    <a:srgbClr val="002060"/>
                  </a:solidFill>
                </a:rPr>
                <a:t>Небулайзерная</a:t>
              </a:r>
              <a:r>
                <a:rPr lang="ru-RU" sz="1000" b="1" dirty="0" smtClean="0">
                  <a:solidFill>
                    <a:srgbClr val="002060"/>
                  </a:solidFill>
                </a:rPr>
                <a:t> система</a:t>
              </a:r>
              <a:endParaRPr lang="en-US" sz="1000" b="1" dirty="0" smtClean="0">
                <a:solidFill>
                  <a:srgbClr val="002060"/>
                </a:solidFill>
              </a:endParaRPr>
            </a:p>
            <a:p>
              <a:r>
                <a:rPr lang="ru-RU" sz="1000" dirty="0" smtClean="0">
                  <a:solidFill>
                    <a:srgbClr val="002060"/>
                  </a:solidFill>
                </a:rPr>
                <a:t>Система </a:t>
              </a:r>
              <a:r>
                <a:rPr lang="en-US" sz="1000" dirty="0" err="1" smtClean="0">
                  <a:solidFill>
                    <a:srgbClr val="002060"/>
                  </a:solidFill>
                </a:rPr>
                <a:t>eRapid</a:t>
              </a:r>
              <a:r>
                <a:rPr lang="en-US" sz="1000" baseline="30000" dirty="0" smtClean="0">
                  <a:solidFill>
                    <a:srgbClr val="002060"/>
                  </a:solidFill>
                </a:rPr>
                <a:t>®</a:t>
              </a:r>
              <a:r>
                <a:rPr lang="en-US" sz="1000" dirty="0" smtClean="0">
                  <a:solidFill>
                    <a:srgbClr val="002060"/>
                  </a:solidFill>
                </a:rPr>
                <a:t> </a:t>
              </a:r>
              <a:r>
                <a:rPr lang="ru-RU" sz="1000" dirty="0" smtClean="0">
                  <a:solidFill>
                    <a:srgbClr val="002060"/>
                  </a:solidFill>
                </a:rPr>
                <a:t>- маленькая и портативная система</a:t>
              </a:r>
              <a:endParaRPr lang="en-US" sz="1000" baseline="30000" dirty="0" smtClean="0">
                <a:solidFill>
                  <a:srgbClr val="002060"/>
                </a:solidFill>
              </a:endParaRPr>
            </a:p>
          </p:txBody>
        </p:sp>
      </p:grpSp>
      <p:pic>
        <p:nvPicPr>
          <p:cNvPr id="20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321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609" y="1028701"/>
            <a:ext cx="8614555" cy="3680222"/>
          </a:xfrm>
        </p:spPr>
        <p:txBody>
          <a:bodyPr/>
          <a:lstStyle/>
          <a:p>
            <a:pPr marL="716756" lvl="2" indent="0">
              <a:buNone/>
            </a:pPr>
            <a:endParaRPr lang="ru-RU" sz="2000" b="1" dirty="0" smtClean="0"/>
          </a:p>
          <a:p>
            <a:pPr marL="716756" lvl="2" indent="0">
              <a:buNone/>
            </a:pPr>
            <a:r>
              <a:rPr lang="ru-RU" sz="2000" b="1" dirty="0" smtClean="0"/>
              <a:t>ЗАКЛЮЧЕНИЕ</a:t>
            </a:r>
            <a:endParaRPr lang="ru-RU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23" t="24317" r="41047" b="43119"/>
          <a:stretch/>
        </p:blipFill>
        <p:spPr>
          <a:xfrm>
            <a:off x="5840282" y="1360967"/>
            <a:ext cx="3303718" cy="3798800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966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Заключительные положения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854965"/>
            <a:ext cx="8546495" cy="3680222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1400" dirty="0"/>
              <a:t>МВ является летальным генетическим заболеванием детского </a:t>
            </a:r>
            <a:r>
              <a:rPr lang="ru-RU" sz="1400" dirty="0" smtClean="0"/>
              <a:t>возраста.</a:t>
            </a:r>
            <a:endParaRPr lang="ru-RU" sz="1400" dirty="0"/>
          </a:p>
          <a:p>
            <a:pPr>
              <a:spcBef>
                <a:spcPts val="1000"/>
              </a:spcBef>
            </a:pPr>
            <a:r>
              <a:rPr lang="ru-RU" sz="1400" dirty="0" smtClean="0"/>
              <a:t>CF </a:t>
            </a:r>
            <a:r>
              <a:rPr lang="ru-RU" sz="1400" dirty="0"/>
              <a:t>вызывается мутациями в генах, кодирующих белок CFTR, наиболее распространенным из которых является ΔF508.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Мутация </a:t>
            </a:r>
            <a:r>
              <a:rPr lang="ru-RU" sz="1400" dirty="0"/>
              <a:t>CFTR приводит к </a:t>
            </a:r>
            <a:r>
              <a:rPr lang="ru-RU" sz="1400" dirty="0" err="1"/>
              <a:t>гиперабсорбции</a:t>
            </a:r>
            <a:r>
              <a:rPr lang="ru-RU" sz="1400" dirty="0"/>
              <a:t> жидкости и последующей дегидратации поверхности эпителиальных клеток, что приводит к </a:t>
            </a:r>
            <a:r>
              <a:rPr lang="ru-RU" sz="1400" dirty="0" smtClean="0"/>
              <a:t>продукции густого секрета в </a:t>
            </a:r>
            <a:r>
              <a:rPr lang="ru-RU" sz="1400" dirty="0"/>
              <a:t>легких, пазухах, кишечнике, поджелудочной железе </a:t>
            </a:r>
            <a:r>
              <a:rPr lang="ru-RU" sz="1400" dirty="0" smtClean="0"/>
              <a:t>и репродуктивных органах</a:t>
            </a:r>
            <a:endParaRPr lang="ru-RU" sz="1400" dirty="0"/>
          </a:p>
          <a:p>
            <a:pPr>
              <a:spcBef>
                <a:spcPts val="1000"/>
              </a:spcBef>
            </a:pPr>
            <a:r>
              <a:rPr lang="ru-RU" sz="1400" dirty="0" smtClean="0"/>
              <a:t>Наиболее </a:t>
            </a:r>
            <a:r>
              <a:rPr lang="ru-RU" sz="1400" dirty="0"/>
              <a:t>распространенными симптомами заболевания легких при МВ являются кашель, одышка и перепроизводство мокроты.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Другими </a:t>
            </a:r>
            <a:r>
              <a:rPr lang="ru-RU" sz="1400" dirty="0"/>
              <a:t>важными проявлениями МВ являются </a:t>
            </a:r>
            <a:r>
              <a:rPr lang="ru-RU" sz="1400" dirty="0" err="1" smtClean="0"/>
              <a:t>меконивый</a:t>
            </a:r>
            <a:r>
              <a:rPr lang="ru-RU" sz="1400" dirty="0" smtClean="0"/>
              <a:t> </a:t>
            </a:r>
            <a:r>
              <a:rPr lang="ru-RU" sz="1400" dirty="0" err="1" smtClean="0"/>
              <a:t>илеус</a:t>
            </a:r>
            <a:r>
              <a:rPr lang="ru-RU" sz="1400" dirty="0" smtClean="0"/>
              <a:t>, </a:t>
            </a:r>
            <a:r>
              <a:rPr lang="ru-RU" sz="1400" dirty="0"/>
              <a:t>кишечная непроходимость, </a:t>
            </a:r>
            <a:r>
              <a:rPr lang="ru-RU" sz="1400" dirty="0" err="1"/>
              <a:t>стеаторея</a:t>
            </a:r>
            <a:r>
              <a:rPr lang="ru-RU" sz="1400" dirty="0"/>
              <a:t>, панкреатит, сахарный диабет, связанный с МВ.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Диагностика </a:t>
            </a:r>
            <a:r>
              <a:rPr lang="ru-RU" sz="1400" dirty="0"/>
              <a:t>МВ основана на сочетании клинических признаков, лабораторных данных и генетических тестов.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CF </a:t>
            </a:r>
            <a:r>
              <a:rPr lang="ru-RU" sz="1400" dirty="0"/>
              <a:t>терапия включает управление питанием и очистку дыхательных путей с помощью физиотерапии и фармакотерапии (</a:t>
            </a:r>
            <a:r>
              <a:rPr lang="ru-RU" sz="1400" dirty="0" err="1"/>
              <a:t>муколитики</a:t>
            </a:r>
            <a:r>
              <a:rPr lang="ru-RU" sz="1400" dirty="0"/>
              <a:t>, </a:t>
            </a:r>
            <a:r>
              <a:rPr lang="ru-RU" sz="1400" dirty="0" err="1"/>
              <a:t>гидраторы</a:t>
            </a:r>
            <a:r>
              <a:rPr lang="ru-RU" sz="1400" dirty="0"/>
              <a:t>, антибиотики, противовоспалительные средства и </a:t>
            </a:r>
            <a:r>
              <a:rPr lang="ru-RU" sz="1400" dirty="0" smtClean="0"/>
              <a:t>CFTR модуляторы)</a:t>
            </a:r>
            <a:endParaRPr lang="ru-RU" sz="1400" dirty="0"/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491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Заключительные положения о </a:t>
            </a:r>
            <a:r>
              <a:rPr lang="ru-RU" dirty="0" err="1" smtClean="0"/>
              <a:t>Дорназе</a:t>
            </a:r>
            <a:r>
              <a:rPr lang="ru-RU" dirty="0" smtClean="0"/>
              <a:t> альфа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1056133"/>
            <a:ext cx="8546495" cy="3680222"/>
          </a:xfrm>
        </p:spPr>
        <p:txBody>
          <a:bodyPr/>
          <a:lstStyle/>
          <a:p>
            <a:pPr>
              <a:spcBef>
                <a:spcPts val="1000"/>
              </a:spcBef>
            </a:pPr>
            <a:r>
              <a:rPr lang="ru-RU" sz="1400" dirty="0" err="1" smtClean="0"/>
              <a:t>Дорназа</a:t>
            </a:r>
            <a:r>
              <a:rPr lang="ru-RU" sz="1400" dirty="0" smtClean="0"/>
              <a:t> альфа </a:t>
            </a:r>
            <a:r>
              <a:rPr lang="ru-RU" sz="1400" dirty="0"/>
              <a:t>является генно-инженерной версией природного энзима человека, который расщепляет внеклеточную ДНК</a:t>
            </a:r>
          </a:p>
          <a:p>
            <a:pPr>
              <a:spcBef>
                <a:spcPts val="1000"/>
              </a:spcBef>
            </a:pPr>
            <a:r>
              <a:rPr lang="ru-RU" sz="1400" dirty="0" err="1"/>
              <a:t>Дорназа</a:t>
            </a:r>
            <a:r>
              <a:rPr lang="ru-RU" sz="1400" dirty="0"/>
              <a:t> альфа </a:t>
            </a:r>
            <a:r>
              <a:rPr lang="ru-RU" sz="1400" dirty="0" smtClean="0"/>
              <a:t> снижает </a:t>
            </a:r>
            <a:r>
              <a:rPr lang="ru-RU" sz="1400" dirty="0"/>
              <a:t>эластичность и вязкость мокроты у пациентов с МВ, улучшая тем самым клиренс слизи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Одобрена </a:t>
            </a:r>
            <a:r>
              <a:rPr lang="ru-RU" sz="1400" dirty="0"/>
              <a:t>для ведения пациентов с МВ с </a:t>
            </a:r>
            <a:r>
              <a:rPr lang="ru-RU" sz="1400" dirty="0" smtClean="0"/>
              <a:t>FVC (форсированная жизненная емкость) &gt; </a:t>
            </a:r>
            <a:r>
              <a:rPr lang="ru-RU" sz="1400" dirty="0"/>
              <a:t>40% от </a:t>
            </a:r>
            <a:r>
              <a:rPr lang="ru-RU" sz="1400" dirty="0" smtClean="0"/>
              <a:t>расчетного</a:t>
            </a:r>
            <a:endParaRPr lang="ru-RU" sz="1400" dirty="0"/>
          </a:p>
          <a:p>
            <a:pPr>
              <a:spcBef>
                <a:spcPts val="1000"/>
              </a:spcBef>
            </a:pPr>
            <a:r>
              <a:rPr lang="ru-RU" sz="1400" dirty="0" smtClean="0"/>
              <a:t>По результатам интервенционных и наблюдательных исследований </a:t>
            </a:r>
            <a:r>
              <a:rPr lang="ru-RU" sz="1400" dirty="0" err="1" smtClean="0"/>
              <a:t>Дорназа</a:t>
            </a:r>
            <a:r>
              <a:rPr lang="ru-RU" sz="1400" dirty="0" smtClean="0"/>
              <a:t> альфа </a:t>
            </a:r>
            <a:r>
              <a:rPr lang="ru-RU" sz="1400" dirty="0"/>
              <a:t>улучшает функцию легких </a:t>
            </a:r>
            <a:r>
              <a:rPr lang="ru-RU" sz="1400" dirty="0" smtClean="0"/>
              <a:t>у </a:t>
            </a:r>
            <a:r>
              <a:rPr lang="ru-RU" sz="1400" dirty="0"/>
              <a:t>пациентов с легкими и умеренными стабильными заболеваниями легких, </a:t>
            </a:r>
            <a:r>
              <a:rPr lang="ru-RU" sz="1400" dirty="0" smtClean="0"/>
              <a:t>вызванными </a:t>
            </a:r>
            <a:r>
              <a:rPr lang="ru-RU" sz="1400" dirty="0"/>
              <a:t>МВ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Ряд </a:t>
            </a:r>
            <a:r>
              <a:rPr lang="ru-RU" sz="1400" dirty="0"/>
              <a:t>руководств по лечению рекомендуют раннее использование </a:t>
            </a:r>
            <a:r>
              <a:rPr lang="ru-RU" sz="1400" dirty="0" err="1" smtClean="0"/>
              <a:t>Дорназы</a:t>
            </a:r>
            <a:r>
              <a:rPr lang="ru-RU" sz="1400" dirty="0" smtClean="0"/>
              <a:t> альфа для </a:t>
            </a:r>
            <a:r>
              <a:rPr lang="ru-RU" sz="1400" dirty="0"/>
              <a:t>поддержания функций легких у пациентов с МВ</a:t>
            </a:r>
          </a:p>
          <a:p>
            <a:pPr>
              <a:spcBef>
                <a:spcPts val="1000"/>
              </a:spcBef>
            </a:pPr>
            <a:r>
              <a:rPr lang="ru-RU" sz="1400" dirty="0" smtClean="0"/>
              <a:t>Препарат хорошо </a:t>
            </a:r>
            <a:r>
              <a:rPr lang="ru-RU" sz="1400" dirty="0"/>
              <a:t>переносится; побочные реакции редки; в большинстве случаев побочные реакции носят мягкий и преходящий характер</a:t>
            </a:r>
          </a:p>
        </p:txBody>
      </p:sp>
      <p:pic>
        <p:nvPicPr>
          <p:cNvPr id="4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237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558" y="3330054"/>
            <a:ext cx="8243248" cy="857250"/>
          </a:xfrm>
        </p:spPr>
        <p:txBody>
          <a:bodyPr>
            <a:noAutofit/>
          </a:bodyPr>
          <a:lstStyle/>
          <a:p>
            <a:r>
              <a:rPr lang="uz-Cyrl-UZ" sz="4800" b="1" dirty="0" smtClean="0">
                <a:solidFill>
                  <a:srgbClr val="C00000"/>
                </a:solidFill>
                <a:latin typeface="Georgia" pitchFamily="18" charset="0"/>
              </a:rPr>
              <a:t>Благодарю за внимание!</a:t>
            </a:r>
            <a:endParaRPr lang="ru-RU" sz="4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35849" name="Picture 9" descr="http://xn--d1allfhj.xn--p1ai/sites/default/files/pictures/2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778" y="107138"/>
            <a:ext cx="4929222" cy="29636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21456"/>
            <a:ext cx="8229600" cy="857250"/>
          </a:xfrm>
        </p:spPr>
        <p:txBody>
          <a:bodyPr>
            <a:noAutofit/>
          </a:bodyPr>
          <a:lstStyle/>
          <a:p>
            <a:r>
              <a:rPr lang="uz-Cyrl-UZ" sz="5400" b="1" dirty="0" smtClean="0">
                <a:solidFill>
                  <a:srgbClr val="C00000"/>
                </a:solidFill>
                <a:latin typeface="Georgia" pitchFamily="18" charset="0"/>
              </a:rPr>
              <a:t>Благодарю за внимание!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35847" name="Picture 7" descr="D:\Презентации - орфанные заболевания\unnamed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1718" y="1982386"/>
            <a:ext cx="5929354" cy="2584166"/>
          </a:xfrm>
          <a:prstGeom prst="rect">
            <a:avLst/>
          </a:prstGeom>
          <a:noFill/>
        </p:spPr>
      </p:pic>
      <p:pic>
        <p:nvPicPr>
          <p:cNvPr id="35849" name="Picture 9" descr="http://xn--d1allfhj.xn--p1ai/sites/default/files/pictures/2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982386"/>
            <a:ext cx="4929222" cy="12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397669" y="2032860"/>
            <a:ext cx="8554945" cy="2953810"/>
          </a:xfrm>
          <a:prstGeom prst="rect">
            <a:avLst/>
          </a:prstGeom>
          <a:noFill/>
          <a:ln w="28575" cap="flat" cmpd="sng" algn="ctr">
            <a:solidFill>
              <a:schemeClr val="accent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Муковисцидоз</a:t>
            </a:r>
            <a:r>
              <a:rPr lang="ru-RU" dirty="0" smtClean="0"/>
              <a:t> – </a:t>
            </a:r>
            <a:r>
              <a:rPr lang="ru-RU" dirty="0"/>
              <a:t>это наследственное заболевание, поражающее органы, продуцирующие </a:t>
            </a:r>
            <a:r>
              <a:rPr lang="ru-RU" dirty="0" smtClean="0"/>
              <a:t>слизь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869" y="1176527"/>
            <a:ext cx="8478745" cy="3418095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/>
              <a:t>Изучение заболевания началось с 30-40 гг. </a:t>
            </a:r>
            <a:r>
              <a:rPr lang="en-US" dirty="0" smtClean="0"/>
              <a:t>XX </a:t>
            </a:r>
            <a:r>
              <a:rPr lang="ru-RU" dirty="0" smtClean="0"/>
              <a:t>века</a:t>
            </a:r>
          </a:p>
          <a:p>
            <a:pPr marL="0" indent="0">
              <a:buNone/>
            </a:pPr>
            <a:endParaRPr lang="ru-RU" dirty="0"/>
          </a:p>
          <a:p>
            <a:pPr>
              <a:spcBef>
                <a:spcPts val="1000"/>
              </a:spcBef>
            </a:pPr>
            <a:endParaRPr lang="ru-RU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обусловлен мутацией в </a:t>
            </a:r>
            <a:r>
              <a:rPr lang="ru-RU" dirty="0"/>
              <a:t>гене, кодирующем </a:t>
            </a:r>
            <a:r>
              <a:rPr lang="ru-RU" dirty="0" smtClean="0"/>
              <a:t>трансмембранный регулятор проводимости</a:t>
            </a:r>
            <a:endParaRPr lang="ru-RU" dirty="0"/>
          </a:p>
          <a:p>
            <a:pPr>
              <a:spcBef>
                <a:spcPts val="1000"/>
              </a:spcBef>
            </a:pPr>
            <a:r>
              <a:rPr lang="ru-RU" dirty="0" smtClean="0"/>
              <a:t>характеризуется скоплением </a:t>
            </a:r>
            <a:r>
              <a:rPr lang="ru-RU" dirty="0"/>
              <a:t>густой липкой слизи </a:t>
            </a:r>
            <a:r>
              <a:rPr lang="ru-RU" dirty="0" smtClean="0"/>
              <a:t>в различных органах </a:t>
            </a:r>
            <a:r>
              <a:rPr lang="ru-RU" dirty="0"/>
              <a:t>(например, легкие, пазухи, кишечник, поджелудочная железа </a:t>
            </a:r>
            <a:r>
              <a:rPr lang="ru-RU" dirty="0" smtClean="0"/>
              <a:t>и репродуктивные </a:t>
            </a:r>
            <a:r>
              <a:rPr lang="ru-RU" dirty="0"/>
              <a:t>органы)</a:t>
            </a:r>
          </a:p>
          <a:p>
            <a:pPr>
              <a:spcBef>
                <a:spcPts val="1000"/>
              </a:spcBef>
            </a:pPr>
            <a:r>
              <a:rPr lang="ru-RU" dirty="0"/>
              <a:t>н</a:t>
            </a:r>
            <a:r>
              <a:rPr lang="ru-RU" dirty="0" smtClean="0"/>
              <a:t>аиболее </a:t>
            </a:r>
            <a:r>
              <a:rPr lang="ru-RU" dirty="0"/>
              <a:t>распространенные проявления </a:t>
            </a:r>
            <a:r>
              <a:rPr lang="ru-RU" dirty="0" smtClean="0"/>
              <a:t>включают прогрессирующее заболевание легких и недостаточность </a:t>
            </a:r>
            <a:r>
              <a:rPr lang="ru-RU" dirty="0"/>
              <a:t>поджелудочной </a:t>
            </a:r>
            <a:r>
              <a:rPr lang="ru-RU" dirty="0" smtClean="0"/>
              <a:t>железы </a:t>
            </a:r>
          </a:p>
          <a:p>
            <a:pPr>
              <a:spcBef>
                <a:spcPts val="1000"/>
              </a:spcBef>
            </a:pPr>
            <a:r>
              <a:rPr lang="ru-RU" dirty="0" smtClean="0"/>
              <a:t>МВ </a:t>
            </a:r>
            <a:r>
              <a:rPr lang="ru-RU" dirty="0"/>
              <a:t>представляет собой сложное заболевание, </a:t>
            </a:r>
            <a:r>
              <a:rPr lang="ru-RU" dirty="0" smtClean="0"/>
              <a:t>и виды </a:t>
            </a:r>
            <a:r>
              <a:rPr lang="ru-RU" dirty="0"/>
              <a:t>и тяжесть </a:t>
            </a:r>
            <a:r>
              <a:rPr lang="ru-RU" dirty="0" smtClean="0"/>
              <a:t>симптомов могут сильно варьировать от </a:t>
            </a:r>
            <a:r>
              <a:rPr lang="ru-RU" dirty="0"/>
              <a:t>человека к человеку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547655" y="1821060"/>
            <a:ext cx="4559808" cy="408623"/>
          </a:xfrm>
          <a:prstGeom prst="roundRect">
            <a:avLst/>
          </a:prstGeom>
          <a:solidFill>
            <a:schemeClr val="tx2">
              <a:lumMod val="25000"/>
              <a:lumOff val="7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Текущее понимание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effectLst/>
                <a:latin typeface="Imago" pitchFamily="2" charset="0"/>
              </a:rPr>
              <a:t>муковисцидоза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effectLst/>
                <a:latin typeface="Imago" pitchFamily="2" charset="0"/>
              </a:rPr>
              <a:t>:</a:t>
            </a:r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9917" y="158424"/>
            <a:ext cx="1405719" cy="990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4261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Муковисцидоз</a:t>
            </a:r>
            <a:r>
              <a:rPr lang="ru-RU" dirty="0" smtClean="0"/>
              <a:t> – наиболее распространенное заболевание в кавказкой расе</a:t>
            </a:r>
            <a:endParaRPr lang="ru-RU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48830077"/>
              </p:ext>
            </p:extLst>
          </p:nvPr>
        </p:nvGraphicFramePr>
        <p:xfrm>
          <a:off x="398462" y="1028702"/>
          <a:ext cx="4434795" cy="214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303">
                  <a:extLst>
                    <a:ext uri="{9D8B030D-6E8A-4147-A177-3AD203B41FA5}">
                      <a16:colId xmlns:a16="http://schemas.microsoft.com/office/drawing/2014/main" xmlns="" val="892900459"/>
                    </a:ext>
                  </a:extLst>
                </a:gridCol>
                <a:gridCol w="2973492">
                  <a:extLst>
                    <a:ext uri="{9D8B030D-6E8A-4147-A177-3AD203B41FA5}">
                      <a16:colId xmlns:a16="http://schemas.microsoft.com/office/drawing/2014/main" xmlns="" val="1723367622"/>
                    </a:ext>
                  </a:extLst>
                </a:gridCol>
              </a:tblGrid>
              <a:tr h="31330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Регион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Заболеваемость (1 х</a:t>
                      </a:r>
                      <a:r>
                        <a:rPr lang="ru-RU" sz="1200" baseline="0" dirty="0" smtClean="0"/>
                        <a:t>  на рожденных)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16364940"/>
                  </a:ext>
                </a:extLst>
              </a:tr>
              <a:tr h="25328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Европа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2-3 </a:t>
                      </a:r>
                      <a:r>
                        <a:rPr lang="ru-RU" sz="1200" dirty="0" err="1" smtClean="0"/>
                        <a:t>тыс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0951573"/>
                  </a:ext>
                </a:extLst>
              </a:tr>
              <a:tr h="25328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Австралия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2,5 </a:t>
                      </a:r>
                      <a:r>
                        <a:rPr lang="ru-RU" sz="1200" dirty="0" err="1" smtClean="0"/>
                        <a:t>тыс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85709609"/>
                  </a:ext>
                </a:extLst>
              </a:tr>
              <a:tr h="25328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США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3,5 </a:t>
                      </a:r>
                      <a:r>
                        <a:rPr lang="ru-RU" sz="1200" dirty="0" err="1" smtClean="0"/>
                        <a:t>тыс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7510684"/>
                  </a:ext>
                </a:extLst>
              </a:tr>
              <a:tr h="25328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Африка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7,056 </a:t>
                      </a:r>
                      <a:r>
                        <a:rPr lang="ru-RU" sz="1200" dirty="0" err="1" smtClean="0"/>
                        <a:t>тыс</a:t>
                      </a:r>
                      <a:r>
                        <a:rPr lang="ru-RU" sz="1200" dirty="0" smtClean="0"/>
                        <a:t> (Южная</a:t>
                      </a:r>
                      <a:r>
                        <a:rPr lang="ru-RU" sz="1200" baseline="0" dirty="0" smtClean="0"/>
                        <a:t> Африка)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050725"/>
                  </a:ext>
                </a:extLst>
              </a:tr>
              <a:tr h="25328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Ближний Восток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2,56-15,876 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2603598"/>
                  </a:ext>
                </a:extLst>
              </a:tr>
              <a:tr h="42214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Азия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 на 40-100 </a:t>
                      </a:r>
                      <a:r>
                        <a:rPr lang="ru-RU" sz="1200" dirty="0" err="1" smtClean="0"/>
                        <a:t>тыс</a:t>
                      </a:r>
                      <a:r>
                        <a:rPr lang="ru-RU" sz="1200" dirty="0" smtClean="0"/>
                        <a:t> (Индия)</a:t>
                      </a:r>
                    </a:p>
                    <a:p>
                      <a:r>
                        <a:rPr lang="ru-RU" sz="1200" dirty="0" smtClean="0"/>
                        <a:t>1</a:t>
                      </a:r>
                      <a:r>
                        <a:rPr lang="ru-RU" sz="1200" baseline="0" dirty="0" smtClean="0"/>
                        <a:t> на 100-350 </a:t>
                      </a:r>
                      <a:r>
                        <a:rPr lang="ru-RU" sz="1200" baseline="0" dirty="0" err="1" smtClean="0"/>
                        <a:t>тыс</a:t>
                      </a:r>
                      <a:r>
                        <a:rPr lang="ru-RU" sz="1200" baseline="0" dirty="0" smtClean="0"/>
                        <a:t> (Япония)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3351945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 bwMode="auto">
          <a:xfrm>
            <a:off x="5190309" y="1180293"/>
            <a:ext cx="3579222" cy="1328023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Imago" pitchFamily="2" charset="0"/>
              </a:rPr>
              <a:t>~ 70 000 </a:t>
            </a:r>
            <a:r>
              <a:rPr lang="ru-RU" sz="1600" b="1" dirty="0" smtClean="0">
                <a:latin typeface="Imago" pitchFamily="2" charset="0"/>
              </a:rPr>
              <a:t> </a:t>
            </a:r>
            <a:r>
              <a:rPr lang="ru-RU" sz="1600" dirty="0" smtClean="0">
                <a:latin typeface="Imago" pitchFamily="2" charset="0"/>
              </a:rPr>
              <a:t>людей в мире живут с диагнозом </a:t>
            </a:r>
            <a:r>
              <a:rPr lang="ru-RU" sz="1600" dirty="0" err="1" smtClean="0">
                <a:latin typeface="Imago" pitchFamily="2" charset="0"/>
              </a:rPr>
              <a:t>муковисцидоз</a:t>
            </a:r>
            <a:endParaRPr lang="ru-RU" sz="1600" dirty="0">
              <a:latin typeface="Imago" pitchFamily="2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~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 1 000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детей рождается ежегодно 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муковисцидозом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17095" y="3251303"/>
            <a:ext cx="8423321" cy="1770698"/>
          </a:xfrm>
          <a:prstGeom prst="roundRect">
            <a:avLst/>
          </a:prstGeom>
          <a:noFill/>
          <a:ln w="28575" cap="flat" cmpd="sng" algn="ctr">
            <a:solidFill>
              <a:schemeClr val="tx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2" rtlCol="0" anchor="t" anchorCtr="0" compatLnSpc="1">
            <a:prstTxWarp prst="textNoShape">
              <a:avLst/>
            </a:prstTxWarp>
            <a:spAutoFit/>
          </a:bodyPr>
          <a:lstStyle/>
          <a:p>
            <a:pPr lvl="1" defTabSz="914400" eaLnBrk="0" fontAlgn="base" hangingPunct="0">
              <a:spcBef>
                <a:spcPts val="30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  <a:p>
            <a:pPr lvl="1" defTabSz="91440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Семейный анамнез:</a:t>
            </a:r>
          </a:p>
          <a:p>
            <a:pPr marL="285750" marR="0" indent="-285750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200" dirty="0" err="1" smtClean="0">
                <a:latin typeface="Imago" pitchFamily="2" charset="0"/>
              </a:rPr>
              <a:t>Муковисцидоз</a:t>
            </a:r>
            <a:r>
              <a:rPr lang="ru-RU" sz="1200" dirty="0" smtClean="0">
                <a:latin typeface="Imago" pitchFamily="2" charset="0"/>
              </a:rPr>
              <a:t> – наследственное заболевание</a:t>
            </a:r>
          </a:p>
          <a:p>
            <a:pPr marL="285750" indent="-285750" defTabSz="914400" eaLnBrk="0" fontAlgn="base" hangingPunct="0">
              <a:spcBef>
                <a:spcPts val="300"/>
              </a:spcBef>
              <a:spcAft>
                <a:spcPct val="0"/>
              </a:spcAft>
              <a:buFontTx/>
              <a:buChar char="-"/>
            </a:pPr>
            <a:r>
              <a:rPr lang="ru-RU" sz="1200" dirty="0"/>
              <a:t>Если оба родителя </a:t>
            </a:r>
            <a:r>
              <a:rPr lang="ru-RU" sz="1200" dirty="0" smtClean="0"/>
              <a:t>являются </a:t>
            </a:r>
            <a:r>
              <a:rPr lang="ru-RU" sz="1200" dirty="0"/>
              <a:t>носителями мутировавшего </a:t>
            </a:r>
            <a:r>
              <a:rPr lang="ru-RU" sz="1200" dirty="0" smtClean="0"/>
              <a:t>гена, </a:t>
            </a:r>
            <a:r>
              <a:rPr lang="ru-RU" sz="1200" dirty="0"/>
              <a:t>то риск рождения больного </a:t>
            </a:r>
            <a:r>
              <a:rPr lang="ru-RU" sz="1200" dirty="0" err="1"/>
              <a:t>муковисцидозом</a:t>
            </a:r>
            <a:r>
              <a:rPr lang="ru-RU" sz="1200" dirty="0"/>
              <a:t> ребёнка составляет 25 </a:t>
            </a:r>
            <a:r>
              <a:rPr lang="ru-RU" sz="1200" dirty="0" smtClean="0"/>
              <a:t>%.</a:t>
            </a:r>
          </a:p>
          <a:p>
            <a:pPr defTabSz="914400" eaLnBrk="0" fontAlgn="base" hangingPunct="0">
              <a:spcBef>
                <a:spcPts val="30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  <a:p>
            <a:pPr defTabSz="914400" eaLnBrk="0" fontAlgn="base" hangingPunct="0">
              <a:spcBef>
                <a:spcPts val="300"/>
              </a:spcBef>
              <a:spcAft>
                <a:spcPct val="0"/>
              </a:spcAf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  <a:p>
            <a:pPr lvl="1" defTabSz="91440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Раса:</a:t>
            </a:r>
          </a:p>
          <a:p>
            <a:pPr marL="285750" indent="-285750" defTabSz="914400" eaLnBrk="0" fontAlgn="base" hangingPunct="0">
              <a:spcBef>
                <a:spcPts val="300"/>
              </a:spcBef>
              <a:spcAft>
                <a:spcPct val="0"/>
              </a:spcAft>
              <a:buFontTx/>
              <a:buChar char="-"/>
            </a:pPr>
            <a:r>
              <a:rPr lang="ru-RU" sz="1200" dirty="0" smtClean="0">
                <a:latin typeface="Imago" pitchFamily="2" charset="0"/>
              </a:rPr>
              <a:t>Заболеваемость на 100 </a:t>
            </a:r>
            <a:r>
              <a:rPr lang="ru-RU" sz="1200" dirty="0" err="1" smtClean="0">
                <a:latin typeface="Imago" pitchFamily="2" charset="0"/>
              </a:rPr>
              <a:t>тыс</a:t>
            </a:r>
            <a:r>
              <a:rPr lang="ru-RU" sz="1200" dirty="0" smtClean="0">
                <a:latin typeface="Imago" pitchFamily="2" charset="0"/>
              </a:rPr>
              <a:t> новорожденных</a:t>
            </a:r>
          </a:p>
          <a:p>
            <a:pPr lvl="1" defTabSz="914400" eaLnBrk="0" fontAlgn="base" hangingPunct="0">
              <a:spcBef>
                <a:spcPts val="300"/>
              </a:spcBef>
              <a:spcAft>
                <a:spcPct val="0"/>
              </a:spcAft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" pitchFamily="2" charset="0"/>
              </a:rPr>
              <a:t>У коренных американцев 37,2, белые – 38,8, чернокожие – 17,1</a:t>
            </a:r>
          </a:p>
          <a:p>
            <a:pPr marL="285750" indent="-285750" defTabSz="914400" eaLnBrk="0" fontAlgn="base" hangingPunct="0">
              <a:spcBef>
                <a:spcPts val="300"/>
              </a:spcBef>
              <a:spcAft>
                <a:spcPct val="0"/>
              </a:spcAft>
              <a:buFontTx/>
              <a:buChar char="-"/>
            </a:pPr>
            <a:r>
              <a:rPr lang="ru-RU" sz="1200" dirty="0" smtClean="0">
                <a:latin typeface="Imago" pitchFamily="2" charset="0"/>
              </a:rPr>
              <a:t>Очень низкая заболеваемость в азиатской популяции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4720" y="3307226"/>
            <a:ext cx="203780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Факторы Риска:</a:t>
            </a:r>
            <a:endParaRPr lang="ru-RU" sz="1400" b="1" dirty="0"/>
          </a:p>
        </p:txBody>
      </p:sp>
      <p:pic>
        <p:nvPicPr>
          <p:cNvPr id="8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387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заболевание передается от родителей</a:t>
            </a:r>
            <a:endParaRPr lang="ru-R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70" t="20230" r="49361" b="11705"/>
          <a:stretch/>
        </p:blipFill>
        <p:spPr>
          <a:xfrm>
            <a:off x="938254" y="975360"/>
            <a:ext cx="3681454" cy="40523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9565" y="1407381"/>
            <a:ext cx="360194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ct val="0"/>
              </a:spcBef>
              <a:buSzTx/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Оба супруга должны обязательно являться носителями мутантного гена</a:t>
            </a:r>
          </a:p>
          <a:p>
            <a:pPr marL="285750" indent="-285750" algn="just">
              <a:spcBef>
                <a:spcPct val="0"/>
              </a:spcBef>
              <a:buSzTx/>
              <a:buFont typeface="Arial" panose="020B0604020202020204" pitchFamily="34" charset="0"/>
              <a:buChar char="•"/>
            </a:pPr>
            <a:endParaRPr lang="ru-RU" altLang="ru-RU" sz="1400" dirty="0" smtClean="0"/>
          </a:p>
          <a:p>
            <a:pPr marL="285750" indent="-285750" algn="just">
              <a:spcBef>
                <a:spcPct val="0"/>
              </a:spcBef>
              <a:buSzTx/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Ребенок родится больным только в том случае, если он получает оба мутантных гена, по одному от папы и мамы</a:t>
            </a:r>
          </a:p>
          <a:p>
            <a:pPr marL="285750" indent="-285750" algn="just">
              <a:spcBef>
                <a:spcPct val="0"/>
              </a:spcBef>
              <a:buSzTx/>
              <a:buFont typeface="Arial" panose="020B0604020202020204" pitchFamily="34" charset="0"/>
              <a:buChar char="•"/>
            </a:pPr>
            <a:endParaRPr lang="ru-RU" altLang="ru-RU" sz="1400" dirty="0" smtClean="0"/>
          </a:p>
          <a:p>
            <a:pPr marL="285750" indent="-285750" algn="just">
              <a:spcBef>
                <a:spcPct val="0"/>
              </a:spcBef>
              <a:buSzTx/>
              <a:buFont typeface="Arial" panose="020B0604020202020204" pitchFamily="34" charset="0"/>
              <a:buChar char="•"/>
            </a:pPr>
            <a:r>
              <a:rPr lang="ru-RU" altLang="ru-RU" sz="1400" dirty="0" smtClean="0"/>
              <a:t>Ребенок не будет больным, если он унаследует от кого-то из родителей только один мутантный ген. В таком случае он окажется носителем МВ, то есть будет таким же как и его родители.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pic>
        <p:nvPicPr>
          <p:cNvPr id="6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915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Причиной кистозного фиброза является мутация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865669"/>
            <a:ext cx="8546495" cy="368022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sz="1200" dirty="0" err="1" smtClean="0"/>
              <a:t>Муковисцизоз</a:t>
            </a:r>
            <a:r>
              <a:rPr lang="ru-RU" sz="1200" dirty="0" smtClean="0"/>
              <a:t> является аутосомно-</a:t>
            </a:r>
            <a:r>
              <a:rPr lang="ru-RU" sz="1200" dirty="0" err="1" smtClean="0"/>
              <a:t>рециссивным</a:t>
            </a:r>
            <a:r>
              <a:rPr lang="ru-RU" sz="1200" dirty="0" smtClean="0"/>
              <a:t> заболеванием, вызванным мутацией в гене, кодирующем трансмембранный регулятор проводимости (С</a:t>
            </a:r>
            <a:r>
              <a:rPr lang="en-US" sz="1200" dirty="0" smtClean="0"/>
              <a:t>FTR)</a:t>
            </a:r>
            <a:r>
              <a:rPr lang="ru-RU" sz="1200" dirty="0" smtClean="0"/>
              <a:t>, расположенный в длинном плече хромосомы 7 в локусе 7</a:t>
            </a:r>
            <a:r>
              <a:rPr lang="en-US" sz="1200" dirty="0" smtClean="0"/>
              <a:t>q</a:t>
            </a:r>
            <a:r>
              <a:rPr lang="ru-RU" sz="1200" dirty="0" smtClean="0"/>
              <a:t>31  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ym typeface="Symbol" panose="05050102010706020507" pitchFamily="18" charset="2"/>
              </a:rPr>
              <a:t>Мутация </a:t>
            </a:r>
            <a:r>
              <a:rPr lang="en-US" sz="1200" dirty="0" smtClean="0">
                <a:sym typeface="Symbol" panose="05050102010706020507" pitchFamily="18" charset="2"/>
              </a:rPr>
              <a:t>F</a:t>
            </a:r>
            <a:r>
              <a:rPr lang="ru-RU" sz="1200" dirty="0" smtClean="0">
                <a:sym typeface="Symbol" panose="05050102010706020507" pitchFamily="18" charset="2"/>
              </a:rPr>
              <a:t>508 – наиболее частая мутация </a:t>
            </a:r>
            <a:r>
              <a:rPr lang="en-US" sz="1200" dirty="0" smtClean="0">
                <a:sym typeface="Symbol" panose="05050102010706020507" pitchFamily="18" charset="2"/>
              </a:rPr>
              <a:t>CFTR </a:t>
            </a:r>
            <a:r>
              <a:rPr lang="ru-RU" sz="1200" dirty="0" smtClean="0">
                <a:sym typeface="Symbol" panose="05050102010706020507" pitchFamily="18" charset="2"/>
              </a:rPr>
              <a:t>в мире, обнаруживаемая в ≥1 аллели у 80-90% пациентов с </a:t>
            </a:r>
            <a:r>
              <a:rPr lang="ru-RU" sz="1200" dirty="0" err="1" smtClean="0">
                <a:sym typeface="Symbol" panose="05050102010706020507" pitchFamily="18" charset="2"/>
              </a:rPr>
              <a:t>муковисцидозом</a:t>
            </a:r>
            <a:endParaRPr lang="ru-RU" sz="1200" dirty="0">
              <a:sym typeface="Symbol" panose="05050102010706020507" pitchFamily="18" charset="2"/>
            </a:endParaRPr>
          </a:p>
          <a:p>
            <a:pPr lvl="1">
              <a:spcBef>
                <a:spcPts val="600"/>
              </a:spcBef>
            </a:pPr>
            <a:r>
              <a:rPr lang="ru-RU" sz="1100" dirty="0" err="1" smtClean="0">
                <a:sym typeface="Symbol" panose="05050102010706020507" pitchFamily="18" charset="2"/>
              </a:rPr>
              <a:t>делеция</a:t>
            </a:r>
            <a:r>
              <a:rPr lang="ru-RU" sz="1100" dirty="0" smtClean="0">
                <a:sym typeface="Symbol" panose="05050102010706020507" pitchFamily="18" charset="2"/>
              </a:rPr>
              <a:t> трех оснований на протяжении цепи ДНК приводит к </a:t>
            </a:r>
            <a:r>
              <a:rPr lang="ru-RU" sz="1100" dirty="0" err="1" smtClean="0">
                <a:sym typeface="Symbol" panose="05050102010706020507" pitchFamily="18" charset="2"/>
              </a:rPr>
              <a:t>выпаданию</a:t>
            </a:r>
            <a:r>
              <a:rPr lang="ru-RU" sz="1100" dirty="0" smtClean="0">
                <a:sym typeface="Symbol" panose="05050102010706020507" pitchFamily="18" charset="2"/>
              </a:rPr>
              <a:t> </a:t>
            </a:r>
            <a:r>
              <a:rPr lang="ru-RU" sz="1100" dirty="0" err="1" smtClean="0">
                <a:sym typeface="Symbol" panose="05050102010706020507" pitchFamily="18" charset="2"/>
              </a:rPr>
              <a:t>фенилаланина</a:t>
            </a:r>
            <a:r>
              <a:rPr lang="ru-RU" sz="1100" dirty="0" smtClean="0">
                <a:sym typeface="Symbol" panose="05050102010706020507" pitchFamily="18" charset="2"/>
              </a:rPr>
              <a:t> в положении 508 белка </a:t>
            </a:r>
            <a:r>
              <a:rPr lang="en-US" sz="1100" dirty="0" smtClean="0">
                <a:sym typeface="Symbol" panose="05050102010706020507" pitchFamily="18" charset="2"/>
              </a:rPr>
              <a:t>CFRT</a:t>
            </a:r>
            <a:r>
              <a:rPr lang="ru-RU" sz="1100" dirty="0" smtClean="0">
                <a:sym typeface="Symbol" panose="05050102010706020507" pitchFamily="18" charset="2"/>
              </a:rPr>
              <a:t>, что приводит к формированию неправильной структуры белка </a:t>
            </a:r>
          </a:p>
          <a:p>
            <a:pPr lvl="1">
              <a:spcBef>
                <a:spcPts val="600"/>
              </a:spcBef>
            </a:pPr>
            <a:r>
              <a:rPr lang="ru-RU" sz="1100" dirty="0" smtClean="0"/>
              <a:t>деформированный </a:t>
            </a:r>
            <a:r>
              <a:rPr lang="ru-RU" sz="1100" dirty="0"/>
              <a:t>CFTR распознается как ненормальный и устраняется до того, как </a:t>
            </a:r>
            <a:r>
              <a:rPr lang="ru-RU" sz="1100" dirty="0" smtClean="0"/>
              <a:t>он встраивается </a:t>
            </a:r>
            <a:r>
              <a:rPr lang="ru-RU" sz="1100" dirty="0"/>
              <a:t>в </a:t>
            </a:r>
            <a:r>
              <a:rPr lang="ru-RU" sz="1100" dirty="0" smtClean="0"/>
              <a:t>клеточную мембрану, тем самым эпителиальные </a:t>
            </a:r>
            <a:r>
              <a:rPr lang="ru-RU" sz="1100" dirty="0"/>
              <a:t>клетки </a:t>
            </a:r>
            <a:r>
              <a:rPr lang="ru-RU" sz="1100" dirty="0" smtClean="0"/>
              <a:t>лишаются их </a:t>
            </a:r>
            <a:r>
              <a:rPr lang="ru-RU" sz="1100" dirty="0"/>
              <a:t>нормальной транспортной функции </a:t>
            </a:r>
            <a:r>
              <a:rPr lang="ru-RU" sz="1100" dirty="0" err="1"/>
              <a:t>Cl</a:t>
            </a:r>
            <a:r>
              <a:rPr lang="ru-RU" sz="1100" dirty="0"/>
              <a:t>‾</a:t>
            </a:r>
            <a:endParaRPr lang="ru-RU" sz="1100" dirty="0" smtClean="0"/>
          </a:p>
          <a:p>
            <a:pPr>
              <a:spcBef>
                <a:spcPts val="600"/>
              </a:spcBef>
            </a:pPr>
            <a:endParaRPr lang="ru-RU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8173" t="46917" r="29222" b="24940"/>
          <a:stretch/>
        </p:blipFill>
        <p:spPr>
          <a:xfrm>
            <a:off x="1328744" y="2643962"/>
            <a:ext cx="6363913" cy="2364729"/>
          </a:xfrm>
          <a:prstGeom prst="rect">
            <a:avLst/>
          </a:prstGeom>
        </p:spPr>
      </p:pic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163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мутации в </a:t>
            </a:r>
            <a:r>
              <a:rPr lang="en-US" dirty="0" smtClean="0"/>
              <a:t>CFTR</a:t>
            </a:r>
            <a:r>
              <a:rPr lang="ru-RU" dirty="0" smtClean="0"/>
              <a:t> определяют тяжесть заболевания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669" y="929499"/>
            <a:ext cx="8437987" cy="368022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Мутации в гене </a:t>
            </a:r>
            <a:r>
              <a:rPr lang="en-US" dirty="0" smtClean="0"/>
              <a:t>CFTR </a:t>
            </a:r>
            <a:r>
              <a:rPr lang="ru-RU" dirty="0" smtClean="0"/>
              <a:t>могут быть сгруппированы в различные классы в зависимости от функциональных последствий для белка </a:t>
            </a:r>
            <a:r>
              <a:rPr lang="en-US" dirty="0" smtClean="0"/>
              <a:t>CFTR</a:t>
            </a:r>
            <a:r>
              <a:rPr lang="ru-RU" dirty="0" smtClean="0"/>
              <a:t> в клетке</a:t>
            </a:r>
          </a:p>
          <a:p>
            <a:pPr marL="5294313" indent="-179388">
              <a:spcBef>
                <a:spcPts val="1800"/>
              </a:spcBef>
            </a:pPr>
            <a:r>
              <a:rPr lang="ru-RU" sz="1400" dirty="0" smtClean="0"/>
              <a:t>Пациенты </a:t>
            </a:r>
            <a:r>
              <a:rPr lang="ru-RU" sz="1400" dirty="0"/>
              <a:t>с мутациями классов I – </a:t>
            </a:r>
            <a:r>
              <a:rPr lang="ru-RU" sz="1400" dirty="0" smtClean="0"/>
              <a:t>III часто </a:t>
            </a:r>
            <a:r>
              <a:rPr lang="ru-RU" sz="1400" dirty="0"/>
              <a:t>имеют </a:t>
            </a:r>
            <a:r>
              <a:rPr lang="ru-RU" sz="1400" dirty="0" smtClean="0"/>
              <a:t>раннюю манифестацию недостаточности </a:t>
            </a:r>
            <a:r>
              <a:rPr lang="ru-RU" sz="1400" dirty="0"/>
              <a:t>поджелудочной железы и </a:t>
            </a:r>
            <a:r>
              <a:rPr lang="ru-RU" sz="1400" dirty="0" smtClean="0"/>
              <a:t>более тяжелое течение болезни со стороны легких</a:t>
            </a:r>
            <a:r>
              <a:rPr lang="ru-RU" sz="1400" dirty="0"/>
              <a:t>, </a:t>
            </a:r>
            <a:r>
              <a:rPr lang="ru-RU" sz="1400" dirty="0" smtClean="0"/>
              <a:t>чем у пациентов с </a:t>
            </a:r>
            <a:r>
              <a:rPr lang="ru-RU" sz="1400" dirty="0"/>
              <a:t>классами V и VI (</a:t>
            </a:r>
            <a:r>
              <a:rPr lang="ru-RU" sz="1400" dirty="0" smtClean="0"/>
              <a:t>и некоторых класса IV)</a:t>
            </a:r>
          </a:p>
          <a:p>
            <a:pPr marL="5294313" indent="-179388"/>
            <a:r>
              <a:rPr lang="ru-RU" sz="1400" dirty="0" smtClean="0"/>
              <a:t>Самые высокие </a:t>
            </a:r>
            <a:r>
              <a:rPr lang="ru-RU" sz="1400" dirty="0"/>
              <a:t>показатели смертности </a:t>
            </a:r>
            <a:r>
              <a:rPr lang="ru-RU" sz="1400" dirty="0" smtClean="0"/>
              <a:t>пациентов были </a:t>
            </a:r>
            <a:r>
              <a:rPr lang="ru-RU" sz="1400" dirty="0"/>
              <a:t>связаны с </a:t>
            </a:r>
            <a:r>
              <a:rPr lang="ru-RU" sz="1400" dirty="0" smtClean="0"/>
              <a:t>классами I-III</a:t>
            </a:r>
          </a:p>
          <a:p>
            <a:pPr marL="5294313" indent="-179388"/>
            <a:r>
              <a:rPr lang="ru-RU" sz="1400" dirty="0" smtClean="0"/>
              <a:t>Более </a:t>
            </a:r>
            <a:r>
              <a:rPr lang="ru-RU" sz="1400" dirty="0"/>
              <a:t>низкие показатели смертности </a:t>
            </a:r>
            <a:r>
              <a:rPr lang="ru-RU" sz="1400" dirty="0" smtClean="0"/>
              <a:t>были связаны </a:t>
            </a:r>
            <a:r>
              <a:rPr lang="ru-RU" sz="1400" dirty="0"/>
              <a:t>с </a:t>
            </a:r>
            <a:r>
              <a:rPr lang="ru-RU" sz="1400" dirty="0" smtClean="0"/>
              <a:t>мутациями класса </a:t>
            </a:r>
            <a:r>
              <a:rPr lang="ru-RU" sz="1400" dirty="0"/>
              <a:t>IV и </a:t>
            </a:r>
            <a:r>
              <a:rPr lang="ru-RU" sz="1400" dirty="0" smtClean="0"/>
              <a:t>V</a:t>
            </a:r>
            <a:endParaRPr lang="ru-RU" sz="14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0913446"/>
              </p:ext>
            </p:extLst>
          </p:nvPr>
        </p:nvGraphicFramePr>
        <p:xfrm>
          <a:off x="397669" y="1549846"/>
          <a:ext cx="4976037" cy="3479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3767">
                  <a:extLst>
                    <a:ext uri="{9D8B030D-6E8A-4147-A177-3AD203B41FA5}">
                      <a16:colId xmlns:a16="http://schemas.microsoft.com/office/drawing/2014/main" xmlns="" val="1033544249"/>
                    </a:ext>
                  </a:extLst>
                </a:gridCol>
                <a:gridCol w="4072270">
                  <a:extLst>
                    <a:ext uri="{9D8B030D-6E8A-4147-A177-3AD203B41FA5}">
                      <a16:colId xmlns:a16="http://schemas.microsoft.com/office/drawing/2014/main" xmlns="" val="1686582864"/>
                    </a:ext>
                  </a:extLst>
                </a:gridCol>
              </a:tblGrid>
              <a:tr h="55346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Класс мутации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Последствия для </a:t>
                      </a:r>
                      <a:r>
                        <a:rPr lang="en-US" sz="1200" dirty="0" smtClean="0"/>
                        <a:t>CFTR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60461213"/>
                  </a:ext>
                </a:extLst>
              </a:tr>
              <a:tr h="25237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Полное</a:t>
                      </a:r>
                      <a:r>
                        <a:rPr lang="ru-RU" sz="1200" baseline="0" dirty="0" smtClean="0"/>
                        <a:t> отсутствие синтеза белка </a:t>
                      </a:r>
                      <a:r>
                        <a:rPr lang="en-US" sz="1200" baseline="0" dirty="0" smtClean="0"/>
                        <a:t>CFTR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74514814"/>
                  </a:ext>
                </a:extLst>
              </a:tr>
              <a:tr h="5888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Белок </a:t>
                      </a:r>
                      <a:r>
                        <a:rPr lang="en-US" sz="1200" dirty="0" smtClean="0"/>
                        <a:t>CFTR</a:t>
                      </a:r>
                      <a:r>
                        <a:rPr lang="ru-RU" sz="1200" dirty="0" smtClean="0"/>
                        <a:t> нестабильный и часто не находится в соответствующем</a:t>
                      </a:r>
                      <a:r>
                        <a:rPr lang="ru-RU" sz="1200" baseline="0" dirty="0" smtClean="0"/>
                        <a:t> месте в мембране клетки </a:t>
                      </a:r>
                      <a:r>
                        <a:rPr lang="en-US" sz="1200" baseline="0" dirty="0" smtClean="0"/>
                        <a:t>(</a:t>
                      </a:r>
                      <a:r>
                        <a:rPr lang="ru-RU" sz="1200" baseline="0" dirty="0" smtClean="0"/>
                        <a:t>например, </a:t>
                      </a:r>
                      <a:r>
                        <a:rPr lang="en-US" sz="1200" baseline="0" dirty="0" smtClean="0">
                          <a:sym typeface="Symbol" panose="05050102010706020507" pitchFamily="18" charset="2"/>
                        </a:rPr>
                        <a:t>F508)</a:t>
                      </a:r>
                      <a:endParaRPr lang="ru-RU" sz="1200" baseline="0" dirty="0" smtClean="0">
                        <a:sym typeface="Symbol" panose="05050102010706020507" pitchFamily="18" charset="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7455298"/>
                  </a:ext>
                </a:extLst>
              </a:tr>
              <a:tr h="5888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III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Находится</a:t>
                      </a:r>
                      <a:r>
                        <a:rPr lang="ru-RU" sz="1200" baseline="0" dirty="0" smtClean="0"/>
                        <a:t> на поверхности клетки, но не в состоянии активировать открытие каналов (нарушение регуляции транспорта хлоридов)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33587699"/>
                  </a:ext>
                </a:extLst>
              </a:tr>
              <a:tr h="42062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IV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Показана аномальная проводимость (частичное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сокращение транспорта хлоридов)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02186686"/>
                  </a:ext>
                </a:extLst>
              </a:tr>
              <a:tr h="58886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Вариация </a:t>
                      </a:r>
                      <a:r>
                        <a:rPr lang="ru-RU" sz="1200" dirty="0" err="1" smtClean="0"/>
                        <a:t>сплайсинга</a:t>
                      </a:r>
                      <a:r>
                        <a:rPr lang="ru-RU" sz="1200" dirty="0" smtClean="0"/>
                        <a:t>, при которой аномальный белок производится потому, что </a:t>
                      </a:r>
                      <a:r>
                        <a:rPr lang="ru-RU" sz="1200" dirty="0" err="1" smtClean="0"/>
                        <a:t>сплайсинг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мРНК</a:t>
                      </a:r>
                      <a:r>
                        <a:rPr lang="ru-RU" sz="1200" dirty="0" smtClean="0"/>
                        <a:t> является патологическим (серьезное снижение функции CFTR)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3312214"/>
                  </a:ext>
                </a:extLst>
              </a:tr>
              <a:tr h="25237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Ускоренное разрушение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2245091"/>
                  </a:ext>
                </a:extLst>
              </a:tr>
            </a:tbl>
          </a:graphicData>
        </a:graphic>
      </p:graphicFrame>
      <p:pic>
        <p:nvPicPr>
          <p:cNvPr id="5" name="Picture 4" descr="Картинки по запросу &quot;лого международного дня орфанных заболеваний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6298" y="120524"/>
            <a:ext cx="956222" cy="6736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8312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ARPPTCOMPATIBLERD03" val="RXP"/>
  <p:tag name="VARPPTTYPE" val="RXP"/>
  <p:tag name="VARPPTSLIDEFORMAT" val="RXP"/>
  <p:tag name="VARPPTCOMPATIBLE4" val="RXP"/>
  <p:tag name="VARPPTLANG" val="RXPEnglish"/>
  <p:tag name="VARSAVEMESSAGETIMESTAMP" val="RXP03.03.2020"/>
</p:tagLst>
</file>

<file path=ppt/theme/theme1.xml><?xml version="1.0" encoding="utf-8"?>
<a:theme xmlns:a="http://schemas.openxmlformats.org/drawingml/2006/main" name="Vorlage PharmaMedicineMeeting">
  <a:themeElements>
    <a:clrScheme name="Pulmozyme 1">
      <a:dk1>
        <a:srgbClr val="000000"/>
      </a:dk1>
      <a:lt1>
        <a:srgbClr val="FFFFFF"/>
      </a:lt1>
      <a:dk2>
        <a:srgbClr val="121F4F"/>
      </a:dk2>
      <a:lt2>
        <a:srgbClr val="EDA22D"/>
      </a:lt2>
      <a:accent1>
        <a:srgbClr val="121F4F"/>
      </a:accent1>
      <a:accent2>
        <a:srgbClr val="3E4B83"/>
      </a:accent2>
      <a:accent3>
        <a:srgbClr val="7F83AE"/>
      </a:accent3>
      <a:accent4>
        <a:srgbClr val="EDA22D"/>
      </a:accent4>
      <a:accent5>
        <a:srgbClr val="FFFFFF"/>
      </a:accent5>
      <a:accent6>
        <a:srgbClr val="FFFFFF"/>
      </a:accent6>
      <a:hlink>
        <a:srgbClr val="121F4F"/>
      </a:hlink>
      <a:folHlink>
        <a:srgbClr val="7F83AE"/>
      </a:folHlink>
    </a:clrScheme>
    <a:fontScheme name="Roche">
      <a:majorFont>
        <a:latin typeface="Imago"/>
        <a:ea typeface=""/>
        <a:cs typeface=""/>
      </a:majorFont>
      <a:minorFont>
        <a:latin typeface="Imag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" pitchFamily="2" charset="0"/>
          </a:defRPr>
        </a:defPPr>
      </a:lstStyle>
    </a:lnDef>
  </a:objectDefaults>
  <a:extraClrSchemeLst>
    <a:extraClrScheme>
      <a:clrScheme name="Roche 1">
        <a:dk1>
          <a:srgbClr val="009900"/>
        </a:dk1>
        <a:lt1>
          <a:srgbClr val="FFFFFF"/>
        </a:lt1>
        <a:dk2>
          <a:srgbClr val="0028A0"/>
        </a:dk2>
        <a:lt2>
          <a:srgbClr val="969696"/>
        </a:lt2>
        <a:accent1>
          <a:srgbClr val="FF7F00"/>
        </a:accent1>
        <a:accent2>
          <a:srgbClr val="0082DA"/>
        </a:accent2>
        <a:accent3>
          <a:srgbClr val="AAACCD"/>
        </a:accent3>
        <a:accent4>
          <a:srgbClr val="DADADA"/>
        </a:accent4>
        <a:accent5>
          <a:srgbClr val="FFC0AA"/>
        </a:accent5>
        <a:accent6>
          <a:srgbClr val="0075C5"/>
        </a:accent6>
        <a:hlink>
          <a:srgbClr val="9933FF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oche 2">
        <a:dk1>
          <a:srgbClr val="000000"/>
        </a:dk1>
        <a:lt1>
          <a:srgbClr val="FFFFFF"/>
        </a:lt1>
        <a:dk2>
          <a:srgbClr val="969696"/>
        </a:dk2>
        <a:lt2>
          <a:srgbClr val="009900"/>
        </a:lt2>
        <a:accent1>
          <a:srgbClr val="FF7F00"/>
        </a:accent1>
        <a:accent2>
          <a:srgbClr val="0082DA"/>
        </a:accent2>
        <a:accent3>
          <a:srgbClr val="FFFFFF"/>
        </a:accent3>
        <a:accent4>
          <a:srgbClr val="000000"/>
        </a:accent4>
        <a:accent5>
          <a:srgbClr val="FFC0AA"/>
        </a:accent5>
        <a:accent6>
          <a:srgbClr val="0075C5"/>
        </a:accent6>
        <a:hlink>
          <a:srgbClr val="9933FF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oche 3">
        <a:dk1>
          <a:srgbClr val="000000"/>
        </a:dk1>
        <a:lt1>
          <a:srgbClr val="FFFFFF"/>
        </a:lt1>
        <a:dk2>
          <a:srgbClr val="959595"/>
        </a:dk2>
        <a:lt2>
          <a:srgbClr val="676767"/>
        </a:lt2>
        <a:accent1>
          <a:srgbClr val="B2B2B2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454545"/>
        </a:accent6>
        <a:hlink>
          <a:srgbClr val="EAEAEA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ExpireDateSaved xmlns="http://schemas.microsoft.com/sharepoint/v3" xsi:nil="true"/>
    <_dlc_ExpireDate xmlns="http://schemas.microsoft.com/sharepoint/v3">2029-11-30T23:00:00+00:00</_dlc_ExpireDate>
    <TaxCatchAll xmlns="f191ad30-9ade-4f0c-b78e-cf30469879ae"/>
    <TaxKeywordTaxHTField xmlns="505158ba-dd53-4785-9b64-af27a2defe83">
      <Terms xmlns="http://schemas.microsoft.com/office/infopath/2007/PartnerControls"/>
    </TaxKeywordTaxHTField>
    <additional_link xmlns="a05c992f-f318-42fa-9dc2-df5982636847">
      <Url xsi:nil="true"/>
      <Description xsi:nil="true"/>
    </additional_link>
    <main_category xmlns="a05c992f-f318-42fa-9dc2-df5982636847">
      <Value>54</Value>
      <Value>45</Value>
      <Value>77</Value>
    </main_category>
    <contact_person xmlns="a05c992f-f318-42fa-9dc2-df5982636847">
      <UserInfo>
        <DisplayName>Kuhlmann, Jens {MDAI~Basel}</DisplayName>
        <AccountId>6994</AccountId>
        <AccountType/>
      </UserInfo>
    </contact_person>
    <origin xmlns="a05c992f-f318-42fa-9dc2-df5982636847">
      <Value>194</Value>
    </origin>
    <topic xmlns="a05c992f-f318-42fa-9dc2-df5982636847">
      <Value>23</Value>
    </topic>
    <congress_content xmlns="a05c992f-f318-42fa-9dc2-df5982636847"/>
    <content xmlns="a05c992f-f318-42fa-9dc2-df5982636847"/>
    <language xmlns="a05c992f-f318-42fa-9dc2-df5982636847"/>
    <emap_external_id xmlns="a05c992f-f318-42fa-9dc2-df5982636847" xsi:nil="true"/>
    <congress xmlns="a05c992f-f318-42fa-9dc2-df5982636847"/>
    <emap_external_site xmlns="a05c992f-f318-42fa-9dc2-df5982636847" xsi:nil="true"/>
    <therapeutic_area xmlns="a05c992f-f318-42fa-9dc2-df5982636847">18</therapeutic_area>
    <molecule xmlns="a05c992f-f318-42fa-9dc2-df5982636847">
      <Value>85</Value>
    </molecule>
    <indication xmlns="a05c992f-f318-42fa-9dc2-df5982636847">
      <Value>63</Value>
    </indication>
    <emap_external_file_ref xmlns="a05c992f-f318-42fa-9dc2-df5982636847" xsi:nil="true"/>
    <gmt xmlns="a05c992f-f318-42fa-9dc2-df5982636847">
      <Value>71</Value>
    </gmt>
    <description0 xmlns="a05c992f-f318-42fa-9dc2-df5982636847">Pulmozyme (dornase alfa) Educational Slides</description0>
    <thumbnail xmlns="a05c992f-f318-42fa-9dc2-df5982636847">45</thumbnail>
    <year xmlns="a05c992f-f318-42fa-9dc2-df5982636847">
      <Value>20</Value>
    </year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2B5DC21B25B245B47D77D7E2846E62" ma:contentTypeVersion="29" ma:contentTypeDescription="Create a new document." ma:contentTypeScope="" ma:versionID="3ddd41d2ddb5c6d9a8e3a301edefe47f">
  <xsd:schema xmlns:xsd="http://www.w3.org/2001/XMLSchema" xmlns:xs="http://www.w3.org/2001/XMLSchema" xmlns:p="http://schemas.microsoft.com/office/2006/metadata/properties" xmlns:ns1="http://schemas.microsoft.com/sharepoint/v3" xmlns:ns2="505158ba-dd53-4785-9b64-af27a2defe83" xmlns:ns3="a05c992f-f318-42fa-9dc2-df5982636847" xmlns:ns4="f191ad30-9ade-4f0c-b78e-cf30469879ae" targetNamespace="http://schemas.microsoft.com/office/2006/metadata/properties" ma:root="true" ma:fieldsID="8974a207ca10a3e97de3869fc669e2ca" ns1:_="" ns2:_="" ns3:_="" ns4:_="">
    <xsd:import namespace="http://schemas.microsoft.com/sharepoint/v3"/>
    <xsd:import namespace="505158ba-dd53-4785-9b64-af27a2defe83"/>
    <xsd:import namespace="a05c992f-f318-42fa-9dc2-df5982636847"/>
    <xsd:import namespace="f191ad30-9ade-4f0c-b78e-cf30469879ae"/>
    <xsd:element name="properties">
      <xsd:complexType>
        <xsd:sequence>
          <xsd:element name="documentManagement">
            <xsd:complexType>
              <xsd:all>
                <xsd:element ref="ns3:description0" minOccurs="0"/>
                <xsd:element ref="ns3:therapeutic_area" minOccurs="0"/>
                <xsd:element ref="ns3:origin" minOccurs="0"/>
                <xsd:element ref="ns3:molecule" minOccurs="0"/>
                <xsd:element ref="ns3:year" minOccurs="0"/>
                <xsd:element ref="ns3:main_category" minOccurs="0"/>
                <xsd:element ref="ns3:content" minOccurs="0"/>
                <xsd:element ref="ns3:indication" minOccurs="0"/>
                <xsd:element ref="ns3:topic" minOccurs="0"/>
                <xsd:element ref="ns3:gmt" minOccurs="0"/>
                <xsd:element ref="ns3:language" minOccurs="0"/>
                <xsd:element ref="ns3:emap_external_site" minOccurs="0"/>
                <xsd:element ref="ns3:emap_external_file_ref" minOccurs="0"/>
                <xsd:element ref="ns3:emap_external_id" minOccurs="0"/>
                <xsd:element ref="ns3:thumbnail" minOccurs="0"/>
                <xsd:element ref="ns3:contact_person" minOccurs="0"/>
                <xsd:element ref="ns3:congress" minOccurs="0"/>
                <xsd:element ref="ns3:additional_link" minOccurs="0"/>
                <xsd:element ref="ns3:congress_content" minOccurs="0"/>
                <xsd:element ref="ns1:_dlc_ExpireDateSaved" minOccurs="0"/>
                <xsd:element ref="ns1:_dlc_ExpireDate" minOccurs="0"/>
                <xsd:element ref="ns1:_dlc_Exempt" minOccurs="0"/>
                <xsd:element ref="ns1:_vti_ItemDeclaredRecord" minOccurs="0"/>
                <xsd:element ref="ns2:TaxKeywordTaxHTField" minOccurs="0"/>
                <xsd:element ref="ns4:TaxCatchAll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pireDateSaved" ma:index="22" nillable="true" ma:displayName="Original Expiration Date" ma:description="" ma:hidden="true" ma:internalName="_dlc_ExpireDateSaved" ma:readOnly="true">
      <xsd:simpleType>
        <xsd:restriction base="dms:DateTime"/>
      </xsd:simpleType>
    </xsd:element>
    <xsd:element name="_dlc_ExpireDate" ma:index="23" nillable="true" ma:displayName="Expiration Date" ma:description="" ma:hidden="true" ma:indexed="true" ma:internalName="_dlc_ExpireDate" ma:readOnly="true">
      <xsd:simpleType>
        <xsd:restriction base="dms:DateTime"/>
      </xsd:simpleType>
    </xsd:element>
    <xsd:element name="_dlc_Exempt" ma:index="24" nillable="true" ma:displayName="Exempt from Policy" ma:hidden="true" ma:internalName="_dlc_Exempt" ma:readOnly="true">
      <xsd:simpleType>
        <xsd:restriction base="dms:Unknown"/>
      </xsd:simpleType>
    </xsd:element>
    <xsd:element name="_vti_ItemDeclaredRecord" ma:index="25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33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5158ba-dd53-4785-9b64-af27a2defe83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31" nillable="true" ma:taxonomy="true" ma:internalName="TaxKeywordTaxHTField" ma:taxonomyFieldName="TaxKeyword" ma:displayName="Enterprise Keywords" ma:fieldId="{23f27201-bee3-471e-b2e7-b64fd8b7ca38}" ma:taxonomyMulti="true" ma:sspId="cb3b16da-6438-44a9-840c-73f1ed966cc5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5c992f-f318-42fa-9dc2-df5982636847" elementFormDefault="qualified">
    <xsd:import namespace="http://schemas.microsoft.com/office/2006/documentManagement/types"/>
    <xsd:import namespace="http://schemas.microsoft.com/office/infopath/2007/PartnerControls"/>
    <xsd:element name="description0" ma:index="3" nillable="true" ma:displayName="description" ma:internalName="description0">
      <xsd:simpleType>
        <xsd:restriction base="dms:Note">
          <xsd:maxLength value="255"/>
        </xsd:restriction>
      </xsd:simpleType>
    </xsd:element>
    <xsd:element name="therapeutic_area" ma:index="4" nillable="true" ma:displayName="therapeutic_area" ma:list="{2f65a296-5da0-46c8-abd7-be2a5230b3bc}" ma:internalName="therapeutic_area" ma:showField="LinkTitleNoMenu">
      <xsd:simpleType>
        <xsd:restriction base="dms:Lookup"/>
      </xsd:simpleType>
    </xsd:element>
    <xsd:element name="origin" ma:index="5" nillable="true" ma:displayName="origin" ma:list="{4c051c1a-0e91-4cea-bc0c-fc15d3d7d9cf}" ma:internalName="origin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olecule" ma:index="6" nillable="true" ma:displayName="molecule" ma:list="{50b2e0f5-5328-44ff-8463-869b165d1c0b}" ma:internalName="molecule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year" ma:index="7" nillable="true" ma:displayName="year" ma:list="{49e5db7e-e77c-4237-b538-61a2471b23cc}" ma:internalName="year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ain_category" ma:index="8" nillable="true" ma:displayName="main_category" ma:list="{8444FA0A-13F9-4C98-B0ED-7F6C3C4CA9D5}" ma:internalName="main_category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content" ma:index="9" nillable="true" ma:displayName="content" ma:list="{8a9723c9-e6a6-488d-9da6-eb33d262d53c}" ma:internalName="content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ndication" ma:index="10" nillable="true" ma:displayName="indication" ma:list="{f5d17aec-3324-4e4d-8f16-7ef33d9edc94}" ma:internalName="indication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opic" ma:index="11" nillable="true" ma:displayName="topic" ma:list="{6e421982-7cac-4ba6-89e4-fb4d6d78fded}" ma:internalName="topic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gmt" ma:index="12" nillable="true" ma:displayName="gmt" ma:list="{cb5e07fd-7140-4689-b407-cdfed98598cb}" ma:internalName="gmt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nguage" ma:index="13" nillable="true" ma:displayName="language" ma:list="{b1b761e3-a10a-41fc-8acc-ffe6f251c913}" ma:internalName="language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map_external_site" ma:index="14" nillable="true" ma:displayName="emap_external_site" ma:internalName="emap_external_site">
      <xsd:simpleType>
        <xsd:restriction base="dms:Text">
          <xsd:maxLength value="255"/>
        </xsd:restriction>
      </xsd:simpleType>
    </xsd:element>
    <xsd:element name="emap_external_file_ref" ma:index="15" nillable="true" ma:displayName="emap_external_file_ref" ma:internalName="emap_external_file_ref">
      <xsd:simpleType>
        <xsd:restriction base="dms:Text">
          <xsd:maxLength value="255"/>
        </xsd:restriction>
      </xsd:simpleType>
    </xsd:element>
    <xsd:element name="emap_external_id" ma:index="16" nillable="true" ma:displayName="emap_external_id" ma:internalName="emap_external_id">
      <xsd:simpleType>
        <xsd:restriction base="dms:Text">
          <xsd:maxLength value="255"/>
        </xsd:restriction>
      </xsd:simpleType>
    </xsd:element>
    <xsd:element name="thumbnail" ma:index="17" nillable="true" ma:displayName="thumbnail" ma:list="{09542366-4b32-44c7-ac88-dbbcee33b374}" ma:internalName="thumbnail" ma:showField="LinkTitleNoMenu">
      <xsd:simpleType>
        <xsd:restriction base="dms:Lookup"/>
      </xsd:simpleType>
    </xsd:element>
    <xsd:element name="contact_person" ma:index="18" nillable="true" ma:displayName="contact_person" ma:list="UserInfo" ma:SharePointGroup="0" ma:internalName="contact_perso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gress" ma:index="19" nillable="true" ma:displayName="congress" ma:list="{d5ee0e77-c00a-4085-9643-5ed5750feed2}" ma:internalName="congress" ma:showField="LinkTitleNoMenu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dditional_link" ma:index="20" nillable="true" ma:displayName="additional_link" ma:internalName="additional_link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ongress_content" ma:index="21" nillable="true" ma:displayName="congress_content" ma:list="{6A0737B2-4197-4475-8174-9DEC185776BE}" ma:internalName="congress_content" ma:showField="Titl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91ad30-9ade-4f0c-b78e-cf30469879ae" elementFormDefault="qualified">
    <xsd:import namespace="http://schemas.microsoft.com/office/2006/documentManagement/types"/>
    <xsd:import namespace="http://schemas.microsoft.com/office/infopath/2007/PartnerControls"/>
    <xsd:element name="TaxCatchAll" ma:index="32" nillable="true" ma:displayName="Taxonomy Catch All Column" ma:hidden="true" ma:list="{f9f69829-efe7-4cc1-b6a7-b9cb3346414d}" ma:internalName="TaxCatchAll" ma:showField="CatchAllData" ma:web="505158ba-dd53-4785-9b64-af27a2defe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34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5625F2C-2B34-462D-ACA1-E7A47B510F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5BCC79-C865-436A-AC2D-61D65A353A16}">
  <ds:schemaRefs>
    <ds:schemaRef ds:uri="http://schemas.microsoft.com/sharepoint/v3"/>
    <ds:schemaRef ds:uri="http://purl.org/dc/terms/"/>
    <ds:schemaRef ds:uri="http://schemas.openxmlformats.org/package/2006/metadata/core-properties"/>
    <ds:schemaRef ds:uri="505158ba-dd53-4785-9b64-af27a2defe83"/>
    <ds:schemaRef ds:uri="http://schemas.microsoft.com/office/2006/documentManagement/types"/>
    <ds:schemaRef ds:uri="f191ad30-9ade-4f0c-b78e-cf30469879ae"/>
    <ds:schemaRef ds:uri="http://purl.org/dc/elements/1.1/"/>
    <ds:schemaRef ds:uri="http://schemas.microsoft.com/office/2006/metadata/properties"/>
    <ds:schemaRef ds:uri="http://schemas.microsoft.com/office/infopath/2007/PartnerControls"/>
    <ds:schemaRef ds:uri="a05c992f-f318-42fa-9dc2-df598263684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FCDDA7-8486-41D0-AACE-3963F0A50F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05158ba-dd53-4785-9b64-af27a2defe83"/>
    <ds:schemaRef ds:uri="a05c992f-f318-42fa-9dc2-df5982636847"/>
    <ds:schemaRef ds:uri="f191ad30-9ade-4f0c-b78e-cf30469879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1706</TotalTime>
  <Words>4041</Words>
  <Application>Microsoft Office PowerPoint</Application>
  <PresentationFormat>Экран (16:9)</PresentationFormat>
  <Paragraphs>465</Paragraphs>
  <Slides>47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Vorlage PharmaMedicineMeeting</vt:lpstr>
      <vt:lpstr>Комплексный подход к лечению детей с муковисцидозом.  От диагностики к лекарственной терапии </vt:lpstr>
      <vt:lpstr>Содержание</vt:lpstr>
      <vt:lpstr>Слайд 3</vt:lpstr>
      <vt:lpstr>Кодирование по МКБ 10</vt:lpstr>
      <vt:lpstr>Муковисцидоз – это наследственное заболевание, поражающее органы, продуцирующие слизь </vt:lpstr>
      <vt:lpstr>Муковисцидоз – наиболее распространенное заболевание в кавказкой расе</vt:lpstr>
      <vt:lpstr>Как заболевание передается от родителей</vt:lpstr>
      <vt:lpstr>Причиной кистозного фиброза является мутация</vt:lpstr>
      <vt:lpstr>Типы мутации в CFTR определяют тяжесть заболевания</vt:lpstr>
      <vt:lpstr>Слайд 10</vt:lpstr>
      <vt:lpstr>CFTR контролирует секрецию хлоридов в различных эпителиальных клетках</vt:lpstr>
      <vt:lpstr>Дисфункция CFTR приводит к аномальному транспорту ионов в эпителиальные клетки  </vt:lpstr>
      <vt:lpstr>Слайд 13</vt:lpstr>
      <vt:lpstr>Муковисцидоз – это мультисистемное заболевание с вовлечением многих органов</vt:lpstr>
      <vt:lpstr>Инфекции, типичные для кистозного фиброза</vt:lpstr>
      <vt:lpstr>Превалирование различных микроорганизмов в зависимости от возраста (2013 г).</vt:lpstr>
      <vt:lpstr>Пациенты с МВ имеют повышенный риск дыхания осложнения</vt:lpstr>
      <vt:lpstr>Слайд 18</vt:lpstr>
      <vt:lpstr>Рекомендации Европейского Сообщества Муковисцидоза, Британского национального центра муковисцидоза, Ассоциации муковисцидоза США и др. стран</vt:lpstr>
      <vt:lpstr>Диагностика МВ основана на комбинации клинических признаков, лабораторных данных и генетических тестах</vt:lpstr>
      <vt:lpstr>Прогрессирование МВ должно регулярно контролироваться с помощью тестирования функции легких</vt:lpstr>
      <vt:lpstr>Слайд 22</vt:lpstr>
      <vt:lpstr>Обзор лечебных стратегий</vt:lpstr>
      <vt:lpstr>Правильное питание является важным аспектом менеджмента МВ</vt:lpstr>
      <vt:lpstr>Физиотерапия рекомендуется всем пациентам с МВ  </vt:lpstr>
      <vt:lpstr>Различные фармакотерапевтические препараты используются при лечении МВ</vt:lpstr>
      <vt:lpstr>Ингаляционная терапия является основой менеджмента МВ  </vt:lpstr>
      <vt:lpstr>Муколитики улучшают очищение слизи при МВ   </vt:lpstr>
      <vt:lpstr>Антибиотики являются краеугольным камнем управления МВ</vt:lpstr>
      <vt:lpstr>Модуляторы CFTR устраняют основные нарушения при МВ </vt:lpstr>
      <vt:lpstr>Исходы заболевания, а также выживаемость улучшились при лечении МВ</vt:lpstr>
      <vt:lpstr>Взрослые пациенты с муковисцидозом</vt:lpstr>
      <vt:lpstr>Слайд 33</vt:lpstr>
      <vt:lpstr>Общая информация о препарате</vt:lpstr>
      <vt:lpstr>Дорназа альфа улучшает легочную функцию и уменьшает обострения дыхания в клинических исследованиях</vt:lpstr>
      <vt:lpstr>Дорназа альфа эффективна в клинической практике</vt:lpstr>
      <vt:lpstr>Дорназа альфа хорошо переносится и имеет приемлимы профиль безопасности</vt:lpstr>
      <vt:lpstr>Использование Дорназы альфа включено в различные клинические рекомендации по МВ</vt:lpstr>
      <vt:lpstr>Раннее назначение Дорназы альфа улучшает состояние функции легких у пациентов с МВ</vt:lpstr>
      <vt:lpstr>Лечение Дорназой альфа приводит к снижению количества госпитализаций и уменьшению использования антибиотиков</vt:lpstr>
      <vt:lpstr>Более высокая приверженность терапии Дорназой альфа приводит к улучшению исходов при заболевании легких при МВ</vt:lpstr>
      <vt:lpstr>Применение</vt:lpstr>
      <vt:lpstr>Слайд 43</vt:lpstr>
      <vt:lpstr>Заключительные положения</vt:lpstr>
      <vt:lpstr>Заключительные положения о Дорназе альфа</vt:lpstr>
      <vt:lpstr>Благодарю за внимание!</vt:lpstr>
      <vt:lpstr>Благодарю за внимание!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 Presentation 16:9</dc:title>
  <dc:creator>Microsoft Office User</dc:creator>
  <cp:lastModifiedBy>tecuz</cp:lastModifiedBy>
  <cp:revision>748</cp:revision>
  <cp:lastPrinted>2016-02-16T10:53:57Z</cp:lastPrinted>
  <dcterms:created xsi:type="dcterms:W3CDTF">2016-02-02T15:55:26Z</dcterms:created>
  <dcterms:modified xsi:type="dcterms:W3CDTF">2020-03-05T03:11:48Z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0x010100C12B5DC21B25B245B47D77D7E2846E62</vt:lpwstr>
  </property>
  <property fmtid="{D5CDD505-2E9C-101B-9397-08002B2CF9AE}" pid="3" name="ItemRetentionFormula">
    <vt:lpwstr>&lt;formula id="Roche.Common.Coremap.ExpirationFormula" /&gt;</vt:lpwstr>
  </property>
  <property fmtid="{D5CDD505-2E9C-101B-9397-08002B2CF9AE}" pid="4" name="_dlc_policyId">
    <vt:lpwstr>/team/2012480d/emap</vt:lpwstr>
  </property>
  <property fmtid="{D5CDD505-2E9C-101B-9397-08002B2CF9AE}" pid="5" name="TaxKeyword">
    <vt:lpwstr/>
  </property>
  <property fmtid="{D5CDD505-2E9C-101B-9397-08002B2CF9AE}" pid="6" name="GPS Product Content Categories">
    <vt:lpwstr>12;#Marketing Material|777b7b77-88ab-4b53-984b-76c54884da73;#13;#Product Branding|a0420675-601a-4e6f-8597-a9e076089c1c</vt:lpwstr>
  </property>
  <property fmtid="{D5CDD505-2E9C-101B-9397-08002B2CF9AE}" pid="7" name="GPS Product Content Type">
    <vt:lpwstr>28;#template|745ca00c-3923-4a86-ad1a-c4144ed08c62</vt:lpwstr>
  </property>
  <property fmtid="{D5CDD505-2E9C-101B-9397-08002B2CF9AE}" pid="8" name="Indication">
    <vt:lpwstr>15;#Cystic Fibrosis (CF)|2552c563-8387-42b9-8c82-b0ab466c7caf</vt:lpwstr>
  </property>
  <property fmtid="{D5CDD505-2E9C-101B-9397-08002B2CF9AE}" pid="9" name="Order">
    <vt:r8>1206500</vt:r8>
  </property>
</Properties>
</file>