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55"/>
  </p:notesMasterIdLst>
  <p:sldIdLst>
    <p:sldId id="310" r:id="rId2"/>
    <p:sldId id="311" r:id="rId3"/>
    <p:sldId id="520" r:id="rId4"/>
    <p:sldId id="521" r:id="rId5"/>
    <p:sldId id="522" r:id="rId6"/>
    <p:sldId id="312" r:id="rId7"/>
    <p:sldId id="355" r:id="rId8"/>
    <p:sldId id="394" r:id="rId9"/>
    <p:sldId id="500" r:id="rId10"/>
    <p:sldId id="501" r:id="rId11"/>
    <p:sldId id="399" r:id="rId12"/>
    <p:sldId id="400" r:id="rId13"/>
    <p:sldId id="401" r:id="rId14"/>
    <p:sldId id="402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  <p:sldId id="413" r:id="rId25"/>
    <p:sldId id="414" r:id="rId26"/>
    <p:sldId id="420" r:id="rId27"/>
    <p:sldId id="421" r:id="rId28"/>
    <p:sldId id="422" r:id="rId29"/>
    <p:sldId id="429" r:id="rId30"/>
    <p:sldId id="430" r:id="rId31"/>
    <p:sldId id="508" r:id="rId32"/>
    <p:sldId id="509" r:id="rId33"/>
    <p:sldId id="510" r:id="rId34"/>
    <p:sldId id="511" r:id="rId35"/>
    <p:sldId id="512" r:id="rId36"/>
    <p:sldId id="513" r:id="rId37"/>
    <p:sldId id="514" r:id="rId38"/>
    <p:sldId id="515" r:id="rId39"/>
    <p:sldId id="488" r:id="rId40"/>
    <p:sldId id="506" r:id="rId41"/>
    <p:sldId id="507" r:id="rId42"/>
    <p:sldId id="492" r:id="rId43"/>
    <p:sldId id="516" r:id="rId44"/>
    <p:sldId id="517" r:id="rId45"/>
    <p:sldId id="518" r:id="rId46"/>
    <p:sldId id="519" r:id="rId47"/>
    <p:sldId id="493" r:id="rId48"/>
    <p:sldId id="495" r:id="rId49"/>
    <p:sldId id="494" r:id="rId50"/>
    <p:sldId id="496" r:id="rId51"/>
    <p:sldId id="524" r:id="rId52"/>
    <p:sldId id="499" r:id="rId53"/>
    <p:sldId id="523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46" autoAdjust="0"/>
    <p:restoredTop sz="94660"/>
  </p:normalViewPr>
  <p:slideViewPr>
    <p:cSldViewPr>
      <p:cViewPr varScale="1">
        <p:scale>
          <a:sx n="106" d="100"/>
          <a:sy n="106" d="100"/>
        </p:scale>
        <p:origin x="13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51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D40380-DA3B-414D-B0CF-33A9CC9CE54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E7DD1E-579A-4F0C-8403-2D7B0ECAD7F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Реабилитация больных врожденным буллезным </a:t>
          </a:r>
          <a:r>
            <a:rPr lang="ru-RU" sz="1800" dirty="0" err="1">
              <a:latin typeface="Times New Roman" pitchFamily="18" charset="0"/>
              <a:cs typeface="Times New Roman" pitchFamily="18" charset="0"/>
            </a:rPr>
            <a:t>эпидермолизом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9492FB2D-8D1C-440D-8875-B7B7415A54B0}" type="parTrans" cxnId="{B20045AC-5422-4049-BA4C-2CF275BC5E35}">
      <dgm:prSet/>
      <dgm:spPr/>
      <dgm:t>
        <a:bodyPr/>
        <a:lstStyle/>
        <a:p>
          <a:endParaRPr lang="ru-RU"/>
        </a:p>
      </dgm:t>
    </dgm:pt>
    <dgm:pt modelId="{C27121EC-46B5-45A7-A911-7A0654FC4F61}" type="sibTrans" cxnId="{B20045AC-5422-4049-BA4C-2CF275BC5E35}">
      <dgm:prSet/>
      <dgm:spPr/>
      <dgm:t>
        <a:bodyPr/>
        <a:lstStyle/>
        <a:p>
          <a:endParaRPr lang="ru-RU"/>
        </a:p>
      </dgm:t>
    </dgm:pt>
    <dgm:pt modelId="{5F6FFD9B-58E9-42B5-9E5B-0325DB6D64B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Профилактика эрозивно-язвенных поражений</a:t>
          </a:r>
        </a:p>
      </dgm:t>
    </dgm:pt>
    <dgm:pt modelId="{760D9714-01E3-466E-975F-073469B23F8C}" type="parTrans" cxnId="{959FE343-74A6-41F0-9746-E77415CE2DDA}">
      <dgm:prSet/>
      <dgm:spPr/>
      <dgm:t>
        <a:bodyPr/>
        <a:lstStyle/>
        <a:p>
          <a:endParaRPr lang="ru-RU"/>
        </a:p>
      </dgm:t>
    </dgm:pt>
    <dgm:pt modelId="{EF8A13EC-2FCB-4753-9AD5-5A17C3F3CC3E}" type="sibTrans" cxnId="{959FE343-74A6-41F0-9746-E77415CE2DDA}">
      <dgm:prSet/>
      <dgm:spPr/>
      <dgm:t>
        <a:bodyPr/>
        <a:lstStyle/>
        <a:p>
          <a:endParaRPr lang="ru-RU"/>
        </a:p>
      </dgm:t>
    </dgm:pt>
    <dgm:pt modelId="{D3317AD1-EA81-4F18-9D41-9887DE87AFF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Коррекция и поддержка </a:t>
          </a:r>
          <a:r>
            <a:rPr lang="ru-RU" sz="1400" dirty="0" err="1">
              <a:latin typeface="Times New Roman" pitchFamily="18" charset="0"/>
              <a:cs typeface="Times New Roman" pitchFamily="18" charset="0"/>
            </a:rPr>
            <a:t>нутритивного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 статуса</a:t>
          </a:r>
        </a:p>
      </dgm:t>
    </dgm:pt>
    <dgm:pt modelId="{4B9CB33E-195D-44E6-B7D3-87BEB58AC860}" type="parTrans" cxnId="{B3C291C8-8B79-4242-A881-37B891F8C96E}">
      <dgm:prSet/>
      <dgm:spPr/>
      <dgm:t>
        <a:bodyPr/>
        <a:lstStyle/>
        <a:p>
          <a:endParaRPr lang="ru-RU"/>
        </a:p>
      </dgm:t>
    </dgm:pt>
    <dgm:pt modelId="{F612AF5F-29EB-4116-94A0-97D80E42AF1C}" type="sibTrans" cxnId="{B3C291C8-8B79-4242-A881-37B891F8C96E}">
      <dgm:prSet/>
      <dgm:spPr/>
      <dgm:t>
        <a:bodyPr/>
        <a:lstStyle/>
        <a:p>
          <a:endParaRPr lang="ru-RU"/>
        </a:p>
      </dgm:t>
    </dgm:pt>
    <dgm:pt modelId="{B0FEA7C3-DD8A-46DF-911D-AD91F4B3AB3C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Стоматологическая помощь</a:t>
          </a:r>
        </a:p>
      </dgm:t>
    </dgm:pt>
    <dgm:pt modelId="{50008014-98B9-4A18-A65B-E97E55F51E66}" type="parTrans" cxnId="{81C833EF-C208-4843-95DA-01BE7A450E7F}">
      <dgm:prSet/>
      <dgm:spPr/>
      <dgm:t>
        <a:bodyPr/>
        <a:lstStyle/>
        <a:p>
          <a:endParaRPr lang="ru-RU"/>
        </a:p>
      </dgm:t>
    </dgm:pt>
    <dgm:pt modelId="{F28B4FE4-8A4F-4E99-9481-3C7948DF843B}" type="sibTrans" cxnId="{81C833EF-C208-4843-95DA-01BE7A450E7F}">
      <dgm:prSet/>
      <dgm:spPr/>
      <dgm:t>
        <a:bodyPr/>
        <a:lstStyle/>
        <a:p>
          <a:endParaRPr lang="ru-RU"/>
        </a:p>
      </dgm:t>
    </dgm:pt>
    <dgm:pt modelId="{2EBF2881-47FB-4F47-AFBD-BD13E99FE0F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Коррекция осложнений: стенозы и стриктуры пищевода</a:t>
          </a:r>
        </a:p>
      </dgm:t>
    </dgm:pt>
    <dgm:pt modelId="{4CE3264D-07AB-4FCD-BE01-D8B3FFB0823A}" type="parTrans" cxnId="{F9FC6E3F-5730-4ACE-9107-6A1BA869515F}">
      <dgm:prSet/>
      <dgm:spPr/>
      <dgm:t>
        <a:bodyPr/>
        <a:lstStyle/>
        <a:p>
          <a:endParaRPr lang="ru-RU"/>
        </a:p>
      </dgm:t>
    </dgm:pt>
    <dgm:pt modelId="{C7006847-7805-4898-B41B-9B2CAD9B38D2}" type="sibTrans" cxnId="{F9FC6E3F-5730-4ACE-9107-6A1BA869515F}">
      <dgm:prSet/>
      <dgm:spPr/>
      <dgm:t>
        <a:bodyPr/>
        <a:lstStyle/>
        <a:p>
          <a:endParaRPr lang="ru-RU"/>
        </a:p>
      </dgm:t>
    </dgm:pt>
    <dgm:pt modelId="{0D3FA182-3520-4F0F-A1AE-EF9F6D9CDE0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Профилактика </a:t>
          </a:r>
          <a:r>
            <a:rPr lang="ru-RU" sz="1400" dirty="0" err="1">
              <a:latin typeface="Times New Roman" pitchFamily="18" charset="0"/>
              <a:cs typeface="Times New Roman" pitchFamily="18" charset="0"/>
            </a:rPr>
            <a:t>псевдосиндактилий</a:t>
          </a:r>
          <a:r>
            <a:rPr lang="ru-RU" sz="1400" dirty="0">
              <a:latin typeface="Times New Roman" pitchFamily="18" charset="0"/>
              <a:cs typeface="Times New Roman" pitchFamily="18" charset="0"/>
            </a:rPr>
            <a:t> и контрактур</a:t>
          </a:r>
        </a:p>
      </dgm:t>
    </dgm:pt>
    <dgm:pt modelId="{B23CF41F-31A2-4F57-83C9-1FDA8F0D9D64}" type="parTrans" cxnId="{9861F2CF-B78E-461F-8F9E-6565263DB5A3}">
      <dgm:prSet/>
      <dgm:spPr/>
      <dgm:t>
        <a:bodyPr/>
        <a:lstStyle/>
        <a:p>
          <a:endParaRPr lang="ru-RU"/>
        </a:p>
      </dgm:t>
    </dgm:pt>
    <dgm:pt modelId="{9E33BC14-2636-4709-B688-26B512A93BBA}" type="sibTrans" cxnId="{9861F2CF-B78E-461F-8F9E-6565263DB5A3}">
      <dgm:prSet/>
      <dgm:spPr/>
      <dgm:t>
        <a:bodyPr/>
        <a:lstStyle/>
        <a:p>
          <a:endParaRPr lang="ru-RU"/>
        </a:p>
      </dgm:t>
    </dgm:pt>
    <dgm:pt modelId="{1EB764B1-E481-4597-B7D8-8FA0A472F09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itchFamily="18" charset="0"/>
              <a:cs typeface="Times New Roman" pitchFamily="18" charset="0"/>
            </a:rPr>
            <a:t>Профилактика и ранее выявление онкологических заболеваний.</a:t>
          </a:r>
        </a:p>
      </dgm:t>
    </dgm:pt>
    <dgm:pt modelId="{1B622806-CEA0-4ED8-AECE-D0D76224B28B}" type="parTrans" cxnId="{DC53A31A-13C7-4042-935E-8408E8D23889}">
      <dgm:prSet/>
      <dgm:spPr/>
      <dgm:t>
        <a:bodyPr/>
        <a:lstStyle/>
        <a:p>
          <a:endParaRPr lang="ru-RU"/>
        </a:p>
      </dgm:t>
    </dgm:pt>
    <dgm:pt modelId="{8E89CF1D-F4C1-44CA-A061-96E63EE1CAD7}" type="sibTrans" cxnId="{DC53A31A-13C7-4042-935E-8408E8D23889}">
      <dgm:prSet/>
      <dgm:spPr/>
      <dgm:t>
        <a:bodyPr/>
        <a:lstStyle/>
        <a:p>
          <a:endParaRPr lang="ru-RU"/>
        </a:p>
      </dgm:t>
    </dgm:pt>
    <dgm:pt modelId="{DAF13715-31E4-423F-B035-7D96EE8BC67A}" type="pres">
      <dgm:prSet presAssocID="{42D40380-DA3B-414D-B0CF-33A9CC9CE54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7ABF5D5-8F4E-43A7-9796-49BF57E03EE3}" type="pres">
      <dgm:prSet presAssocID="{5BE7DD1E-579A-4F0C-8403-2D7B0ECAD7F0}" presName="hierRoot1" presStyleCnt="0">
        <dgm:presLayoutVars>
          <dgm:hierBranch val="init"/>
        </dgm:presLayoutVars>
      </dgm:prSet>
      <dgm:spPr/>
    </dgm:pt>
    <dgm:pt modelId="{41245A51-1830-476E-84CC-1FB914EC09C9}" type="pres">
      <dgm:prSet presAssocID="{5BE7DD1E-579A-4F0C-8403-2D7B0ECAD7F0}" presName="rootComposite1" presStyleCnt="0"/>
      <dgm:spPr/>
    </dgm:pt>
    <dgm:pt modelId="{D388A89A-CF66-4351-B197-EE0DB3645733}" type="pres">
      <dgm:prSet presAssocID="{5BE7DD1E-579A-4F0C-8403-2D7B0ECAD7F0}" presName="rootText1" presStyleLbl="node0" presStyleIdx="0" presStyleCnt="1" custScaleX="218703" custScaleY="385580" custLinFactNeighborY="-39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B45E45-7979-45F9-B5FB-7BCF9A2AB6D2}" type="pres">
      <dgm:prSet presAssocID="{5BE7DD1E-579A-4F0C-8403-2D7B0ECAD7F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2CF8220B-FC98-4331-A458-2EE740D5F618}" type="pres">
      <dgm:prSet presAssocID="{5BE7DD1E-579A-4F0C-8403-2D7B0ECAD7F0}" presName="hierChild2" presStyleCnt="0"/>
      <dgm:spPr/>
    </dgm:pt>
    <dgm:pt modelId="{3F43CAA4-49E7-46C2-B4B1-651F4BB572D9}" type="pres">
      <dgm:prSet presAssocID="{760D9714-01E3-466E-975F-073469B23F8C}" presName="Name37" presStyleLbl="parChTrans1D2" presStyleIdx="0" presStyleCnt="6"/>
      <dgm:spPr/>
      <dgm:t>
        <a:bodyPr/>
        <a:lstStyle/>
        <a:p>
          <a:endParaRPr lang="ru-RU"/>
        </a:p>
      </dgm:t>
    </dgm:pt>
    <dgm:pt modelId="{282DDBC6-11A0-4F8F-AC8A-A152350F26C0}" type="pres">
      <dgm:prSet presAssocID="{5F6FFD9B-58E9-42B5-9E5B-0325DB6D64B4}" presName="hierRoot2" presStyleCnt="0">
        <dgm:presLayoutVars>
          <dgm:hierBranch val="init"/>
        </dgm:presLayoutVars>
      </dgm:prSet>
      <dgm:spPr/>
    </dgm:pt>
    <dgm:pt modelId="{B0EC60F4-2D70-4A26-BC09-C96E41E89824}" type="pres">
      <dgm:prSet presAssocID="{5F6FFD9B-58E9-42B5-9E5B-0325DB6D64B4}" presName="rootComposite" presStyleCnt="0"/>
      <dgm:spPr/>
    </dgm:pt>
    <dgm:pt modelId="{FB2E0287-9B08-4776-9DF2-24B477DA0B77}" type="pres">
      <dgm:prSet presAssocID="{5F6FFD9B-58E9-42B5-9E5B-0325DB6D64B4}" presName="rootText" presStyleLbl="node2" presStyleIdx="0" presStyleCnt="6" custScaleY="240029" custLinFactNeighborX="663" custLinFactNeighborY="33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9670F3-64A7-4D01-ADC1-E93F947E3A99}" type="pres">
      <dgm:prSet presAssocID="{5F6FFD9B-58E9-42B5-9E5B-0325DB6D64B4}" presName="rootConnector" presStyleLbl="node2" presStyleIdx="0" presStyleCnt="6"/>
      <dgm:spPr/>
      <dgm:t>
        <a:bodyPr/>
        <a:lstStyle/>
        <a:p>
          <a:endParaRPr lang="ru-RU"/>
        </a:p>
      </dgm:t>
    </dgm:pt>
    <dgm:pt modelId="{5AAEAE53-A4E0-47EF-A29C-25E4694E6489}" type="pres">
      <dgm:prSet presAssocID="{5F6FFD9B-58E9-42B5-9E5B-0325DB6D64B4}" presName="hierChild4" presStyleCnt="0"/>
      <dgm:spPr/>
    </dgm:pt>
    <dgm:pt modelId="{DC3AD4FA-6792-45E7-AC64-A21760DEC226}" type="pres">
      <dgm:prSet presAssocID="{5F6FFD9B-58E9-42B5-9E5B-0325DB6D64B4}" presName="hierChild5" presStyleCnt="0"/>
      <dgm:spPr/>
    </dgm:pt>
    <dgm:pt modelId="{DEE72267-3A76-4B9F-91F9-AC837255BC6E}" type="pres">
      <dgm:prSet presAssocID="{4B9CB33E-195D-44E6-B7D3-87BEB58AC860}" presName="Name37" presStyleLbl="parChTrans1D2" presStyleIdx="1" presStyleCnt="6"/>
      <dgm:spPr/>
      <dgm:t>
        <a:bodyPr/>
        <a:lstStyle/>
        <a:p>
          <a:endParaRPr lang="ru-RU"/>
        </a:p>
      </dgm:t>
    </dgm:pt>
    <dgm:pt modelId="{3E207EB3-B0BA-4547-AD91-F1D7E78600B5}" type="pres">
      <dgm:prSet presAssocID="{D3317AD1-EA81-4F18-9D41-9887DE87AFF0}" presName="hierRoot2" presStyleCnt="0">
        <dgm:presLayoutVars>
          <dgm:hierBranch val="init"/>
        </dgm:presLayoutVars>
      </dgm:prSet>
      <dgm:spPr/>
    </dgm:pt>
    <dgm:pt modelId="{533C24D3-5FA7-4345-84F9-D6C5E2214C89}" type="pres">
      <dgm:prSet presAssocID="{D3317AD1-EA81-4F18-9D41-9887DE87AFF0}" presName="rootComposite" presStyleCnt="0"/>
      <dgm:spPr/>
    </dgm:pt>
    <dgm:pt modelId="{9D8C56A8-B1A9-4814-BC9A-5ADB60E9439C}" type="pres">
      <dgm:prSet presAssocID="{D3317AD1-EA81-4F18-9D41-9887DE87AFF0}" presName="rootText" presStyleLbl="node2" presStyleIdx="1" presStyleCnt="6" custScaleY="2466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F3FC8F-7722-47C7-96EF-3F5C4821D43F}" type="pres">
      <dgm:prSet presAssocID="{D3317AD1-EA81-4F18-9D41-9887DE87AFF0}" presName="rootConnector" presStyleLbl="node2" presStyleIdx="1" presStyleCnt="6"/>
      <dgm:spPr/>
      <dgm:t>
        <a:bodyPr/>
        <a:lstStyle/>
        <a:p>
          <a:endParaRPr lang="ru-RU"/>
        </a:p>
      </dgm:t>
    </dgm:pt>
    <dgm:pt modelId="{D8E569A1-7F99-4ED1-AF44-537943CBBC8C}" type="pres">
      <dgm:prSet presAssocID="{D3317AD1-EA81-4F18-9D41-9887DE87AFF0}" presName="hierChild4" presStyleCnt="0"/>
      <dgm:spPr/>
    </dgm:pt>
    <dgm:pt modelId="{F762441B-B7FA-4C95-8218-2BDE6F21596B}" type="pres">
      <dgm:prSet presAssocID="{D3317AD1-EA81-4F18-9D41-9887DE87AFF0}" presName="hierChild5" presStyleCnt="0"/>
      <dgm:spPr/>
    </dgm:pt>
    <dgm:pt modelId="{3BBD5990-2793-4481-859E-7F1F86F34876}" type="pres">
      <dgm:prSet presAssocID="{50008014-98B9-4A18-A65B-E97E55F51E66}" presName="Name37" presStyleLbl="parChTrans1D2" presStyleIdx="2" presStyleCnt="6"/>
      <dgm:spPr/>
      <dgm:t>
        <a:bodyPr/>
        <a:lstStyle/>
        <a:p>
          <a:endParaRPr lang="ru-RU"/>
        </a:p>
      </dgm:t>
    </dgm:pt>
    <dgm:pt modelId="{7DD6D050-2036-46F1-B087-A3BF537DF01B}" type="pres">
      <dgm:prSet presAssocID="{B0FEA7C3-DD8A-46DF-911D-AD91F4B3AB3C}" presName="hierRoot2" presStyleCnt="0">
        <dgm:presLayoutVars>
          <dgm:hierBranch val="init"/>
        </dgm:presLayoutVars>
      </dgm:prSet>
      <dgm:spPr/>
    </dgm:pt>
    <dgm:pt modelId="{3B6931A7-D5D2-4A06-860A-366BD97F86EC}" type="pres">
      <dgm:prSet presAssocID="{B0FEA7C3-DD8A-46DF-911D-AD91F4B3AB3C}" presName="rootComposite" presStyleCnt="0"/>
      <dgm:spPr/>
    </dgm:pt>
    <dgm:pt modelId="{84D14942-44D6-403F-8977-BA2EBF557E32}" type="pres">
      <dgm:prSet presAssocID="{B0FEA7C3-DD8A-46DF-911D-AD91F4B3AB3C}" presName="rootText" presStyleLbl="node2" presStyleIdx="2" presStyleCnt="6" custScaleY="2466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85A338-F0EE-47DE-AA0E-E49148D34780}" type="pres">
      <dgm:prSet presAssocID="{B0FEA7C3-DD8A-46DF-911D-AD91F4B3AB3C}" presName="rootConnector" presStyleLbl="node2" presStyleIdx="2" presStyleCnt="6"/>
      <dgm:spPr/>
      <dgm:t>
        <a:bodyPr/>
        <a:lstStyle/>
        <a:p>
          <a:endParaRPr lang="ru-RU"/>
        </a:p>
      </dgm:t>
    </dgm:pt>
    <dgm:pt modelId="{A7A4DE3B-3687-4172-8049-FFBD4ADC7A72}" type="pres">
      <dgm:prSet presAssocID="{B0FEA7C3-DD8A-46DF-911D-AD91F4B3AB3C}" presName="hierChild4" presStyleCnt="0"/>
      <dgm:spPr/>
    </dgm:pt>
    <dgm:pt modelId="{C49D9435-DA9F-44E4-BA3B-295BF7BEBCF9}" type="pres">
      <dgm:prSet presAssocID="{B0FEA7C3-DD8A-46DF-911D-AD91F4B3AB3C}" presName="hierChild5" presStyleCnt="0"/>
      <dgm:spPr/>
    </dgm:pt>
    <dgm:pt modelId="{4509D74E-ED37-4E17-9D20-3058180AEFDF}" type="pres">
      <dgm:prSet presAssocID="{4CE3264D-07AB-4FCD-BE01-D8B3FFB0823A}" presName="Name37" presStyleLbl="parChTrans1D2" presStyleIdx="3" presStyleCnt="6"/>
      <dgm:spPr/>
      <dgm:t>
        <a:bodyPr/>
        <a:lstStyle/>
        <a:p>
          <a:endParaRPr lang="ru-RU"/>
        </a:p>
      </dgm:t>
    </dgm:pt>
    <dgm:pt modelId="{3067C574-64B9-42F6-A3E6-BDA3B147BA19}" type="pres">
      <dgm:prSet presAssocID="{2EBF2881-47FB-4F47-AFBD-BD13E99FE0F0}" presName="hierRoot2" presStyleCnt="0">
        <dgm:presLayoutVars>
          <dgm:hierBranch val="init"/>
        </dgm:presLayoutVars>
      </dgm:prSet>
      <dgm:spPr/>
    </dgm:pt>
    <dgm:pt modelId="{A07932E7-5BD9-4A59-8554-62DF51C840B4}" type="pres">
      <dgm:prSet presAssocID="{2EBF2881-47FB-4F47-AFBD-BD13E99FE0F0}" presName="rootComposite" presStyleCnt="0"/>
      <dgm:spPr/>
    </dgm:pt>
    <dgm:pt modelId="{9D747E9E-AE15-4E80-89DA-049F020579B0}" type="pres">
      <dgm:prSet presAssocID="{2EBF2881-47FB-4F47-AFBD-BD13E99FE0F0}" presName="rootText" presStyleLbl="node2" presStyleIdx="3" presStyleCnt="6" custScaleY="2466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7F9566-C42A-4AAD-B518-84862727212C}" type="pres">
      <dgm:prSet presAssocID="{2EBF2881-47FB-4F47-AFBD-BD13E99FE0F0}" presName="rootConnector" presStyleLbl="node2" presStyleIdx="3" presStyleCnt="6"/>
      <dgm:spPr/>
      <dgm:t>
        <a:bodyPr/>
        <a:lstStyle/>
        <a:p>
          <a:endParaRPr lang="ru-RU"/>
        </a:p>
      </dgm:t>
    </dgm:pt>
    <dgm:pt modelId="{2133EDC9-1590-41B5-B6CC-A2BF4DBF09FF}" type="pres">
      <dgm:prSet presAssocID="{2EBF2881-47FB-4F47-AFBD-BD13E99FE0F0}" presName="hierChild4" presStyleCnt="0"/>
      <dgm:spPr/>
    </dgm:pt>
    <dgm:pt modelId="{BB151501-0F6D-4269-ACA3-B75899353532}" type="pres">
      <dgm:prSet presAssocID="{2EBF2881-47FB-4F47-AFBD-BD13E99FE0F0}" presName="hierChild5" presStyleCnt="0"/>
      <dgm:spPr/>
    </dgm:pt>
    <dgm:pt modelId="{F416B88D-0432-4A7C-8049-6C2C821C9489}" type="pres">
      <dgm:prSet presAssocID="{B23CF41F-31A2-4F57-83C9-1FDA8F0D9D64}" presName="Name37" presStyleLbl="parChTrans1D2" presStyleIdx="4" presStyleCnt="6"/>
      <dgm:spPr/>
      <dgm:t>
        <a:bodyPr/>
        <a:lstStyle/>
        <a:p>
          <a:endParaRPr lang="ru-RU"/>
        </a:p>
      </dgm:t>
    </dgm:pt>
    <dgm:pt modelId="{79B82983-6E41-424B-B40E-446311D1CF40}" type="pres">
      <dgm:prSet presAssocID="{0D3FA182-3520-4F0F-A1AE-EF9F6D9CDE0D}" presName="hierRoot2" presStyleCnt="0">
        <dgm:presLayoutVars>
          <dgm:hierBranch val="init"/>
        </dgm:presLayoutVars>
      </dgm:prSet>
      <dgm:spPr/>
    </dgm:pt>
    <dgm:pt modelId="{B7B8FF31-EE7C-43B1-907A-FA2F36E84FBE}" type="pres">
      <dgm:prSet presAssocID="{0D3FA182-3520-4F0F-A1AE-EF9F6D9CDE0D}" presName="rootComposite" presStyleCnt="0"/>
      <dgm:spPr/>
    </dgm:pt>
    <dgm:pt modelId="{0BD27B9A-E229-4C78-BFD2-0D0B5107CD25}" type="pres">
      <dgm:prSet presAssocID="{0D3FA182-3520-4F0F-A1AE-EF9F6D9CDE0D}" presName="rootText" presStyleLbl="node2" presStyleIdx="4" presStyleCnt="6" custScaleX="123545" custScaleY="2452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662AFE-8D47-46E5-999E-CD626318797B}" type="pres">
      <dgm:prSet presAssocID="{0D3FA182-3520-4F0F-A1AE-EF9F6D9CDE0D}" presName="rootConnector" presStyleLbl="node2" presStyleIdx="4" presStyleCnt="6"/>
      <dgm:spPr/>
      <dgm:t>
        <a:bodyPr/>
        <a:lstStyle/>
        <a:p>
          <a:endParaRPr lang="ru-RU"/>
        </a:p>
      </dgm:t>
    </dgm:pt>
    <dgm:pt modelId="{16D742EA-A6DB-4CBB-8C60-DF4440FA0FA0}" type="pres">
      <dgm:prSet presAssocID="{0D3FA182-3520-4F0F-A1AE-EF9F6D9CDE0D}" presName="hierChild4" presStyleCnt="0"/>
      <dgm:spPr/>
    </dgm:pt>
    <dgm:pt modelId="{5C0EFB32-FB87-443C-ACA7-7BEDABD49FE4}" type="pres">
      <dgm:prSet presAssocID="{0D3FA182-3520-4F0F-A1AE-EF9F6D9CDE0D}" presName="hierChild5" presStyleCnt="0"/>
      <dgm:spPr/>
    </dgm:pt>
    <dgm:pt modelId="{33C0B0AA-86CA-4992-B3B6-3151DD24F3A5}" type="pres">
      <dgm:prSet presAssocID="{1B622806-CEA0-4ED8-AECE-D0D76224B28B}" presName="Name37" presStyleLbl="parChTrans1D2" presStyleIdx="5" presStyleCnt="6"/>
      <dgm:spPr/>
      <dgm:t>
        <a:bodyPr/>
        <a:lstStyle/>
        <a:p>
          <a:endParaRPr lang="ru-RU"/>
        </a:p>
      </dgm:t>
    </dgm:pt>
    <dgm:pt modelId="{304AB943-6605-4989-9252-C4A0BFBCDBCE}" type="pres">
      <dgm:prSet presAssocID="{1EB764B1-E481-4597-B7D8-8FA0A472F099}" presName="hierRoot2" presStyleCnt="0">
        <dgm:presLayoutVars>
          <dgm:hierBranch val="init"/>
        </dgm:presLayoutVars>
      </dgm:prSet>
      <dgm:spPr/>
    </dgm:pt>
    <dgm:pt modelId="{95E1B52F-5D71-4F8F-97A6-7F9655759A86}" type="pres">
      <dgm:prSet presAssocID="{1EB764B1-E481-4597-B7D8-8FA0A472F099}" presName="rootComposite" presStyleCnt="0"/>
      <dgm:spPr/>
    </dgm:pt>
    <dgm:pt modelId="{4627E367-DE54-482A-A43F-22234DDD437D}" type="pres">
      <dgm:prSet presAssocID="{1EB764B1-E481-4597-B7D8-8FA0A472F099}" presName="rootText" presStyleLbl="node2" presStyleIdx="5" presStyleCnt="6" custScaleY="2466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518850-029D-46A1-AC04-4CAF4AE6D5EC}" type="pres">
      <dgm:prSet presAssocID="{1EB764B1-E481-4597-B7D8-8FA0A472F099}" presName="rootConnector" presStyleLbl="node2" presStyleIdx="5" presStyleCnt="6"/>
      <dgm:spPr/>
      <dgm:t>
        <a:bodyPr/>
        <a:lstStyle/>
        <a:p>
          <a:endParaRPr lang="ru-RU"/>
        </a:p>
      </dgm:t>
    </dgm:pt>
    <dgm:pt modelId="{6BE1AD1D-D291-4ED8-9577-45362228B658}" type="pres">
      <dgm:prSet presAssocID="{1EB764B1-E481-4597-B7D8-8FA0A472F099}" presName="hierChild4" presStyleCnt="0"/>
      <dgm:spPr/>
    </dgm:pt>
    <dgm:pt modelId="{26ACF443-9A67-471E-B154-7E0989920747}" type="pres">
      <dgm:prSet presAssocID="{1EB764B1-E481-4597-B7D8-8FA0A472F099}" presName="hierChild5" presStyleCnt="0"/>
      <dgm:spPr/>
    </dgm:pt>
    <dgm:pt modelId="{75BA5FA8-92C3-4B42-8313-D87173C8674E}" type="pres">
      <dgm:prSet presAssocID="{5BE7DD1E-579A-4F0C-8403-2D7B0ECAD7F0}" presName="hierChild3" presStyleCnt="0"/>
      <dgm:spPr/>
    </dgm:pt>
  </dgm:ptLst>
  <dgm:cxnLst>
    <dgm:cxn modelId="{DC53A31A-13C7-4042-935E-8408E8D23889}" srcId="{5BE7DD1E-579A-4F0C-8403-2D7B0ECAD7F0}" destId="{1EB764B1-E481-4597-B7D8-8FA0A472F099}" srcOrd="5" destOrd="0" parTransId="{1B622806-CEA0-4ED8-AECE-D0D76224B28B}" sibTransId="{8E89CF1D-F4C1-44CA-A061-96E63EE1CAD7}"/>
    <dgm:cxn modelId="{2F8D5AC8-FBED-407D-9D2D-875E1B1E90A5}" type="presOf" srcId="{1EB764B1-E481-4597-B7D8-8FA0A472F099}" destId="{5D518850-029D-46A1-AC04-4CAF4AE6D5EC}" srcOrd="1" destOrd="0" presId="urn:microsoft.com/office/officeart/2005/8/layout/orgChart1"/>
    <dgm:cxn modelId="{E042B7DF-DB10-42E2-9100-F418814A4337}" type="presOf" srcId="{4CE3264D-07AB-4FCD-BE01-D8B3FFB0823A}" destId="{4509D74E-ED37-4E17-9D20-3058180AEFDF}" srcOrd="0" destOrd="0" presId="urn:microsoft.com/office/officeart/2005/8/layout/orgChart1"/>
    <dgm:cxn modelId="{E24CF00D-D9A0-4DB3-BAEB-38DD452390B3}" type="presOf" srcId="{2EBF2881-47FB-4F47-AFBD-BD13E99FE0F0}" destId="{9D747E9E-AE15-4E80-89DA-049F020579B0}" srcOrd="0" destOrd="0" presId="urn:microsoft.com/office/officeart/2005/8/layout/orgChart1"/>
    <dgm:cxn modelId="{58085C02-351A-4784-9FBE-589ED19AEE3D}" type="presOf" srcId="{760D9714-01E3-466E-975F-073469B23F8C}" destId="{3F43CAA4-49E7-46C2-B4B1-651F4BB572D9}" srcOrd="0" destOrd="0" presId="urn:microsoft.com/office/officeart/2005/8/layout/orgChart1"/>
    <dgm:cxn modelId="{483A6EF5-A893-4699-A2CC-5A0D50F77200}" type="presOf" srcId="{50008014-98B9-4A18-A65B-E97E55F51E66}" destId="{3BBD5990-2793-4481-859E-7F1F86F34876}" srcOrd="0" destOrd="0" presId="urn:microsoft.com/office/officeart/2005/8/layout/orgChart1"/>
    <dgm:cxn modelId="{A1972D02-7DE8-4D5C-AFA5-D264B7F69BA1}" type="presOf" srcId="{D3317AD1-EA81-4F18-9D41-9887DE87AFF0}" destId="{9D8C56A8-B1A9-4814-BC9A-5ADB60E9439C}" srcOrd="0" destOrd="0" presId="urn:microsoft.com/office/officeart/2005/8/layout/orgChart1"/>
    <dgm:cxn modelId="{959FE343-74A6-41F0-9746-E77415CE2DDA}" srcId="{5BE7DD1E-579A-4F0C-8403-2D7B0ECAD7F0}" destId="{5F6FFD9B-58E9-42B5-9E5B-0325DB6D64B4}" srcOrd="0" destOrd="0" parTransId="{760D9714-01E3-466E-975F-073469B23F8C}" sibTransId="{EF8A13EC-2FCB-4753-9AD5-5A17C3F3CC3E}"/>
    <dgm:cxn modelId="{9FF8324F-D188-44CE-BBA8-23A3D417450C}" type="presOf" srcId="{B23CF41F-31A2-4F57-83C9-1FDA8F0D9D64}" destId="{F416B88D-0432-4A7C-8049-6C2C821C9489}" srcOrd="0" destOrd="0" presId="urn:microsoft.com/office/officeart/2005/8/layout/orgChart1"/>
    <dgm:cxn modelId="{89295045-A210-4F02-8C5D-75BD60D5D5C6}" type="presOf" srcId="{B0FEA7C3-DD8A-46DF-911D-AD91F4B3AB3C}" destId="{5885A338-F0EE-47DE-AA0E-E49148D34780}" srcOrd="1" destOrd="0" presId="urn:microsoft.com/office/officeart/2005/8/layout/orgChart1"/>
    <dgm:cxn modelId="{64CB7AB6-39C1-48BE-A750-566825051756}" type="presOf" srcId="{1B622806-CEA0-4ED8-AECE-D0D76224B28B}" destId="{33C0B0AA-86CA-4992-B3B6-3151DD24F3A5}" srcOrd="0" destOrd="0" presId="urn:microsoft.com/office/officeart/2005/8/layout/orgChart1"/>
    <dgm:cxn modelId="{27D02A5B-7EC0-40C2-9D5B-617C4B311170}" type="presOf" srcId="{0D3FA182-3520-4F0F-A1AE-EF9F6D9CDE0D}" destId="{CB662AFE-8D47-46E5-999E-CD626318797B}" srcOrd="1" destOrd="0" presId="urn:microsoft.com/office/officeart/2005/8/layout/orgChart1"/>
    <dgm:cxn modelId="{81C833EF-C208-4843-95DA-01BE7A450E7F}" srcId="{5BE7DD1E-579A-4F0C-8403-2D7B0ECAD7F0}" destId="{B0FEA7C3-DD8A-46DF-911D-AD91F4B3AB3C}" srcOrd="2" destOrd="0" parTransId="{50008014-98B9-4A18-A65B-E97E55F51E66}" sibTransId="{F28B4FE4-8A4F-4E99-9481-3C7948DF843B}"/>
    <dgm:cxn modelId="{897EB34D-E8A0-4440-BB06-ACD26EF348D4}" type="presOf" srcId="{5BE7DD1E-579A-4F0C-8403-2D7B0ECAD7F0}" destId="{D388A89A-CF66-4351-B197-EE0DB3645733}" srcOrd="0" destOrd="0" presId="urn:microsoft.com/office/officeart/2005/8/layout/orgChart1"/>
    <dgm:cxn modelId="{F989CEBA-D7A1-4FEA-A49A-9BEFCB7002E0}" type="presOf" srcId="{4B9CB33E-195D-44E6-B7D3-87BEB58AC860}" destId="{DEE72267-3A76-4B9F-91F9-AC837255BC6E}" srcOrd="0" destOrd="0" presId="urn:microsoft.com/office/officeart/2005/8/layout/orgChart1"/>
    <dgm:cxn modelId="{9861F2CF-B78E-461F-8F9E-6565263DB5A3}" srcId="{5BE7DD1E-579A-4F0C-8403-2D7B0ECAD7F0}" destId="{0D3FA182-3520-4F0F-A1AE-EF9F6D9CDE0D}" srcOrd="4" destOrd="0" parTransId="{B23CF41F-31A2-4F57-83C9-1FDA8F0D9D64}" sibTransId="{9E33BC14-2636-4709-B688-26B512A93BBA}"/>
    <dgm:cxn modelId="{F9FC6E3F-5730-4ACE-9107-6A1BA869515F}" srcId="{5BE7DD1E-579A-4F0C-8403-2D7B0ECAD7F0}" destId="{2EBF2881-47FB-4F47-AFBD-BD13E99FE0F0}" srcOrd="3" destOrd="0" parTransId="{4CE3264D-07AB-4FCD-BE01-D8B3FFB0823A}" sibTransId="{C7006847-7805-4898-B41B-9B2CAD9B38D2}"/>
    <dgm:cxn modelId="{6A35912A-FDC0-40AD-8F31-96EEA94C0838}" type="presOf" srcId="{0D3FA182-3520-4F0F-A1AE-EF9F6D9CDE0D}" destId="{0BD27B9A-E229-4C78-BFD2-0D0B5107CD25}" srcOrd="0" destOrd="0" presId="urn:microsoft.com/office/officeart/2005/8/layout/orgChart1"/>
    <dgm:cxn modelId="{18438FE1-C70A-4E3C-A92E-4BB242DF571E}" type="presOf" srcId="{B0FEA7C3-DD8A-46DF-911D-AD91F4B3AB3C}" destId="{84D14942-44D6-403F-8977-BA2EBF557E32}" srcOrd="0" destOrd="0" presId="urn:microsoft.com/office/officeart/2005/8/layout/orgChart1"/>
    <dgm:cxn modelId="{B3C291C8-8B79-4242-A881-37B891F8C96E}" srcId="{5BE7DD1E-579A-4F0C-8403-2D7B0ECAD7F0}" destId="{D3317AD1-EA81-4F18-9D41-9887DE87AFF0}" srcOrd="1" destOrd="0" parTransId="{4B9CB33E-195D-44E6-B7D3-87BEB58AC860}" sibTransId="{F612AF5F-29EB-4116-94A0-97D80E42AF1C}"/>
    <dgm:cxn modelId="{0995D6AD-3B72-4FC0-8A99-6B4B5F1CEA5A}" type="presOf" srcId="{5F6FFD9B-58E9-42B5-9E5B-0325DB6D64B4}" destId="{FB2E0287-9B08-4776-9DF2-24B477DA0B77}" srcOrd="0" destOrd="0" presId="urn:microsoft.com/office/officeart/2005/8/layout/orgChart1"/>
    <dgm:cxn modelId="{7093E2A8-8656-48B9-9F61-A04062F96BCB}" type="presOf" srcId="{D3317AD1-EA81-4F18-9D41-9887DE87AFF0}" destId="{5AF3FC8F-7722-47C7-96EF-3F5C4821D43F}" srcOrd="1" destOrd="0" presId="urn:microsoft.com/office/officeart/2005/8/layout/orgChart1"/>
    <dgm:cxn modelId="{7C319535-29E4-4362-84FB-FEF889026089}" type="presOf" srcId="{2EBF2881-47FB-4F47-AFBD-BD13E99FE0F0}" destId="{EF7F9566-C42A-4AAD-B518-84862727212C}" srcOrd="1" destOrd="0" presId="urn:microsoft.com/office/officeart/2005/8/layout/orgChart1"/>
    <dgm:cxn modelId="{28117D76-A228-4896-9AB3-A7304CE7EBC2}" type="presOf" srcId="{1EB764B1-E481-4597-B7D8-8FA0A472F099}" destId="{4627E367-DE54-482A-A43F-22234DDD437D}" srcOrd="0" destOrd="0" presId="urn:microsoft.com/office/officeart/2005/8/layout/orgChart1"/>
    <dgm:cxn modelId="{4B66C6BC-C350-4D65-9773-CC7F3D3D9E96}" type="presOf" srcId="{5F6FFD9B-58E9-42B5-9E5B-0325DB6D64B4}" destId="{269670F3-64A7-4D01-ADC1-E93F947E3A99}" srcOrd="1" destOrd="0" presId="urn:microsoft.com/office/officeart/2005/8/layout/orgChart1"/>
    <dgm:cxn modelId="{B20045AC-5422-4049-BA4C-2CF275BC5E35}" srcId="{42D40380-DA3B-414D-B0CF-33A9CC9CE543}" destId="{5BE7DD1E-579A-4F0C-8403-2D7B0ECAD7F0}" srcOrd="0" destOrd="0" parTransId="{9492FB2D-8D1C-440D-8875-B7B7415A54B0}" sibTransId="{C27121EC-46B5-45A7-A911-7A0654FC4F61}"/>
    <dgm:cxn modelId="{E5BB0421-A2F5-4341-BC71-CA936A8A69DA}" type="presOf" srcId="{5BE7DD1E-579A-4F0C-8403-2D7B0ECAD7F0}" destId="{EAB45E45-7979-45F9-B5FB-7BCF9A2AB6D2}" srcOrd="1" destOrd="0" presId="urn:microsoft.com/office/officeart/2005/8/layout/orgChart1"/>
    <dgm:cxn modelId="{86A5DF11-B761-4287-848E-ED6CB4FCE8E2}" type="presOf" srcId="{42D40380-DA3B-414D-B0CF-33A9CC9CE543}" destId="{DAF13715-31E4-423F-B035-7D96EE8BC67A}" srcOrd="0" destOrd="0" presId="urn:microsoft.com/office/officeart/2005/8/layout/orgChart1"/>
    <dgm:cxn modelId="{CBE89A4B-EF63-4E5F-994F-A582D8E7C5A9}" type="presParOf" srcId="{DAF13715-31E4-423F-B035-7D96EE8BC67A}" destId="{77ABF5D5-8F4E-43A7-9796-49BF57E03EE3}" srcOrd="0" destOrd="0" presId="urn:microsoft.com/office/officeart/2005/8/layout/orgChart1"/>
    <dgm:cxn modelId="{817D90B2-DC39-4352-97E2-FCE64CBA04FE}" type="presParOf" srcId="{77ABF5D5-8F4E-43A7-9796-49BF57E03EE3}" destId="{41245A51-1830-476E-84CC-1FB914EC09C9}" srcOrd="0" destOrd="0" presId="urn:microsoft.com/office/officeart/2005/8/layout/orgChart1"/>
    <dgm:cxn modelId="{3ABA91FA-D43B-4CEF-8BED-5712EF184D88}" type="presParOf" srcId="{41245A51-1830-476E-84CC-1FB914EC09C9}" destId="{D388A89A-CF66-4351-B197-EE0DB3645733}" srcOrd="0" destOrd="0" presId="urn:microsoft.com/office/officeart/2005/8/layout/orgChart1"/>
    <dgm:cxn modelId="{2237FC92-2F5B-4ACB-9A8F-3995A4685B2F}" type="presParOf" srcId="{41245A51-1830-476E-84CC-1FB914EC09C9}" destId="{EAB45E45-7979-45F9-B5FB-7BCF9A2AB6D2}" srcOrd="1" destOrd="0" presId="urn:microsoft.com/office/officeart/2005/8/layout/orgChart1"/>
    <dgm:cxn modelId="{2A0839C1-94E3-4E91-A1CC-99DADA7780BB}" type="presParOf" srcId="{77ABF5D5-8F4E-43A7-9796-49BF57E03EE3}" destId="{2CF8220B-FC98-4331-A458-2EE740D5F618}" srcOrd="1" destOrd="0" presId="urn:microsoft.com/office/officeart/2005/8/layout/orgChart1"/>
    <dgm:cxn modelId="{5323D281-8970-4FAF-A457-80459DFB89B9}" type="presParOf" srcId="{2CF8220B-FC98-4331-A458-2EE740D5F618}" destId="{3F43CAA4-49E7-46C2-B4B1-651F4BB572D9}" srcOrd="0" destOrd="0" presId="urn:microsoft.com/office/officeart/2005/8/layout/orgChart1"/>
    <dgm:cxn modelId="{0830E8E3-B252-41D9-BD3C-84D9451A7E27}" type="presParOf" srcId="{2CF8220B-FC98-4331-A458-2EE740D5F618}" destId="{282DDBC6-11A0-4F8F-AC8A-A152350F26C0}" srcOrd="1" destOrd="0" presId="urn:microsoft.com/office/officeart/2005/8/layout/orgChart1"/>
    <dgm:cxn modelId="{C972F80C-25FF-47A8-BB94-BA04747663A3}" type="presParOf" srcId="{282DDBC6-11A0-4F8F-AC8A-A152350F26C0}" destId="{B0EC60F4-2D70-4A26-BC09-C96E41E89824}" srcOrd="0" destOrd="0" presId="urn:microsoft.com/office/officeart/2005/8/layout/orgChart1"/>
    <dgm:cxn modelId="{6A25CEE0-0A24-4981-A24B-6573327B4F17}" type="presParOf" srcId="{B0EC60F4-2D70-4A26-BC09-C96E41E89824}" destId="{FB2E0287-9B08-4776-9DF2-24B477DA0B77}" srcOrd="0" destOrd="0" presId="urn:microsoft.com/office/officeart/2005/8/layout/orgChart1"/>
    <dgm:cxn modelId="{5DA69857-AECD-4D69-AD5F-D9E0BC0809FE}" type="presParOf" srcId="{B0EC60F4-2D70-4A26-BC09-C96E41E89824}" destId="{269670F3-64A7-4D01-ADC1-E93F947E3A99}" srcOrd="1" destOrd="0" presId="urn:microsoft.com/office/officeart/2005/8/layout/orgChart1"/>
    <dgm:cxn modelId="{CE757588-94D1-4406-BD8F-1E244818BEBD}" type="presParOf" srcId="{282DDBC6-11A0-4F8F-AC8A-A152350F26C0}" destId="{5AAEAE53-A4E0-47EF-A29C-25E4694E6489}" srcOrd="1" destOrd="0" presId="urn:microsoft.com/office/officeart/2005/8/layout/orgChart1"/>
    <dgm:cxn modelId="{3D954E43-CA98-4D03-96F8-8149820E22F7}" type="presParOf" srcId="{282DDBC6-11A0-4F8F-AC8A-A152350F26C0}" destId="{DC3AD4FA-6792-45E7-AC64-A21760DEC226}" srcOrd="2" destOrd="0" presId="urn:microsoft.com/office/officeart/2005/8/layout/orgChart1"/>
    <dgm:cxn modelId="{3C45A8FC-CEED-44E0-8A8D-EC261B8B649C}" type="presParOf" srcId="{2CF8220B-FC98-4331-A458-2EE740D5F618}" destId="{DEE72267-3A76-4B9F-91F9-AC837255BC6E}" srcOrd="2" destOrd="0" presId="urn:microsoft.com/office/officeart/2005/8/layout/orgChart1"/>
    <dgm:cxn modelId="{10AAC77B-3565-4EF7-958D-01F8EFAD3F57}" type="presParOf" srcId="{2CF8220B-FC98-4331-A458-2EE740D5F618}" destId="{3E207EB3-B0BA-4547-AD91-F1D7E78600B5}" srcOrd="3" destOrd="0" presId="urn:microsoft.com/office/officeart/2005/8/layout/orgChart1"/>
    <dgm:cxn modelId="{606061C4-6D15-45A6-83A0-B4AB63107679}" type="presParOf" srcId="{3E207EB3-B0BA-4547-AD91-F1D7E78600B5}" destId="{533C24D3-5FA7-4345-84F9-D6C5E2214C89}" srcOrd="0" destOrd="0" presId="urn:microsoft.com/office/officeart/2005/8/layout/orgChart1"/>
    <dgm:cxn modelId="{BC92ABE1-B36B-432A-9AA2-13C3B3AAD1BD}" type="presParOf" srcId="{533C24D3-5FA7-4345-84F9-D6C5E2214C89}" destId="{9D8C56A8-B1A9-4814-BC9A-5ADB60E9439C}" srcOrd="0" destOrd="0" presId="urn:microsoft.com/office/officeart/2005/8/layout/orgChart1"/>
    <dgm:cxn modelId="{9336C2BE-AF26-4228-9EE3-30307D052FE5}" type="presParOf" srcId="{533C24D3-5FA7-4345-84F9-D6C5E2214C89}" destId="{5AF3FC8F-7722-47C7-96EF-3F5C4821D43F}" srcOrd="1" destOrd="0" presId="urn:microsoft.com/office/officeart/2005/8/layout/orgChart1"/>
    <dgm:cxn modelId="{9E5A5BA6-454F-4ADA-9E2F-DE1FA5D1E027}" type="presParOf" srcId="{3E207EB3-B0BA-4547-AD91-F1D7E78600B5}" destId="{D8E569A1-7F99-4ED1-AF44-537943CBBC8C}" srcOrd="1" destOrd="0" presId="urn:microsoft.com/office/officeart/2005/8/layout/orgChart1"/>
    <dgm:cxn modelId="{BB01C026-A46F-4BFF-9468-93DFA8BC87D9}" type="presParOf" srcId="{3E207EB3-B0BA-4547-AD91-F1D7E78600B5}" destId="{F762441B-B7FA-4C95-8218-2BDE6F21596B}" srcOrd="2" destOrd="0" presId="urn:microsoft.com/office/officeart/2005/8/layout/orgChart1"/>
    <dgm:cxn modelId="{9D70276B-D33D-4BC7-A831-96B1A4F33EC5}" type="presParOf" srcId="{2CF8220B-FC98-4331-A458-2EE740D5F618}" destId="{3BBD5990-2793-4481-859E-7F1F86F34876}" srcOrd="4" destOrd="0" presId="urn:microsoft.com/office/officeart/2005/8/layout/orgChart1"/>
    <dgm:cxn modelId="{52EFBEF6-EFE9-43B3-8918-AF8CEC72AE8A}" type="presParOf" srcId="{2CF8220B-FC98-4331-A458-2EE740D5F618}" destId="{7DD6D050-2036-46F1-B087-A3BF537DF01B}" srcOrd="5" destOrd="0" presId="urn:microsoft.com/office/officeart/2005/8/layout/orgChart1"/>
    <dgm:cxn modelId="{CFFA9B6C-07BD-4EB7-A161-5D6AE5FEAA64}" type="presParOf" srcId="{7DD6D050-2036-46F1-B087-A3BF537DF01B}" destId="{3B6931A7-D5D2-4A06-860A-366BD97F86EC}" srcOrd="0" destOrd="0" presId="urn:microsoft.com/office/officeart/2005/8/layout/orgChart1"/>
    <dgm:cxn modelId="{2EF02FB8-1719-488C-B30A-225DC60D0B34}" type="presParOf" srcId="{3B6931A7-D5D2-4A06-860A-366BD97F86EC}" destId="{84D14942-44D6-403F-8977-BA2EBF557E32}" srcOrd="0" destOrd="0" presId="urn:microsoft.com/office/officeart/2005/8/layout/orgChart1"/>
    <dgm:cxn modelId="{1DC1C151-9EE0-4858-B561-5601BD6AD442}" type="presParOf" srcId="{3B6931A7-D5D2-4A06-860A-366BD97F86EC}" destId="{5885A338-F0EE-47DE-AA0E-E49148D34780}" srcOrd="1" destOrd="0" presId="urn:microsoft.com/office/officeart/2005/8/layout/orgChart1"/>
    <dgm:cxn modelId="{39869A23-1B93-4E62-BBA5-31067FF203A5}" type="presParOf" srcId="{7DD6D050-2036-46F1-B087-A3BF537DF01B}" destId="{A7A4DE3B-3687-4172-8049-FFBD4ADC7A72}" srcOrd="1" destOrd="0" presId="urn:microsoft.com/office/officeart/2005/8/layout/orgChart1"/>
    <dgm:cxn modelId="{E062CD33-7EDA-43AD-99C3-C669128ECA6C}" type="presParOf" srcId="{7DD6D050-2036-46F1-B087-A3BF537DF01B}" destId="{C49D9435-DA9F-44E4-BA3B-295BF7BEBCF9}" srcOrd="2" destOrd="0" presId="urn:microsoft.com/office/officeart/2005/8/layout/orgChart1"/>
    <dgm:cxn modelId="{CC87DF78-84AD-4D78-8E72-6F64A7CDD72D}" type="presParOf" srcId="{2CF8220B-FC98-4331-A458-2EE740D5F618}" destId="{4509D74E-ED37-4E17-9D20-3058180AEFDF}" srcOrd="6" destOrd="0" presId="urn:microsoft.com/office/officeart/2005/8/layout/orgChart1"/>
    <dgm:cxn modelId="{EE1C85E2-3F9D-4D00-BAD4-3FC45D2F4181}" type="presParOf" srcId="{2CF8220B-FC98-4331-A458-2EE740D5F618}" destId="{3067C574-64B9-42F6-A3E6-BDA3B147BA19}" srcOrd="7" destOrd="0" presId="urn:microsoft.com/office/officeart/2005/8/layout/orgChart1"/>
    <dgm:cxn modelId="{86E2D87D-CEA0-4AAF-940E-05E779B4983E}" type="presParOf" srcId="{3067C574-64B9-42F6-A3E6-BDA3B147BA19}" destId="{A07932E7-5BD9-4A59-8554-62DF51C840B4}" srcOrd="0" destOrd="0" presId="urn:microsoft.com/office/officeart/2005/8/layout/orgChart1"/>
    <dgm:cxn modelId="{69F3E819-18C3-478E-8900-6C1E53951246}" type="presParOf" srcId="{A07932E7-5BD9-4A59-8554-62DF51C840B4}" destId="{9D747E9E-AE15-4E80-89DA-049F020579B0}" srcOrd="0" destOrd="0" presId="urn:microsoft.com/office/officeart/2005/8/layout/orgChart1"/>
    <dgm:cxn modelId="{C7133DEC-7FEA-4135-9FB8-98667E60796F}" type="presParOf" srcId="{A07932E7-5BD9-4A59-8554-62DF51C840B4}" destId="{EF7F9566-C42A-4AAD-B518-84862727212C}" srcOrd="1" destOrd="0" presId="urn:microsoft.com/office/officeart/2005/8/layout/orgChart1"/>
    <dgm:cxn modelId="{CC6B04C7-BD86-43C2-BB7D-9639D45DB5EB}" type="presParOf" srcId="{3067C574-64B9-42F6-A3E6-BDA3B147BA19}" destId="{2133EDC9-1590-41B5-B6CC-A2BF4DBF09FF}" srcOrd="1" destOrd="0" presId="urn:microsoft.com/office/officeart/2005/8/layout/orgChart1"/>
    <dgm:cxn modelId="{E080FFFC-F81D-4408-935D-2FAF6DCD5005}" type="presParOf" srcId="{3067C574-64B9-42F6-A3E6-BDA3B147BA19}" destId="{BB151501-0F6D-4269-ACA3-B75899353532}" srcOrd="2" destOrd="0" presId="urn:microsoft.com/office/officeart/2005/8/layout/orgChart1"/>
    <dgm:cxn modelId="{FC7B4ECF-4C74-4A6F-A36E-EB40A5D51AF7}" type="presParOf" srcId="{2CF8220B-FC98-4331-A458-2EE740D5F618}" destId="{F416B88D-0432-4A7C-8049-6C2C821C9489}" srcOrd="8" destOrd="0" presId="urn:microsoft.com/office/officeart/2005/8/layout/orgChart1"/>
    <dgm:cxn modelId="{67B4E59A-D320-4CCF-B559-CB8D87665B15}" type="presParOf" srcId="{2CF8220B-FC98-4331-A458-2EE740D5F618}" destId="{79B82983-6E41-424B-B40E-446311D1CF40}" srcOrd="9" destOrd="0" presId="urn:microsoft.com/office/officeart/2005/8/layout/orgChart1"/>
    <dgm:cxn modelId="{467D2797-EB5B-4D3D-A8E9-FE748B95F118}" type="presParOf" srcId="{79B82983-6E41-424B-B40E-446311D1CF40}" destId="{B7B8FF31-EE7C-43B1-907A-FA2F36E84FBE}" srcOrd="0" destOrd="0" presId="urn:microsoft.com/office/officeart/2005/8/layout/orgChart1"/>
    <dgm:cxn modelId="{A24071F0-484A-4833-86F9-EBA61A6419C9}" type="presParOf" srcId="{B7B8FF31-EE7C-43B1-907A-FA2F36E84FBE}" destId="{0BD27B9A-E229-4C78-BFD2-0D0B5107CD25}" srcOrd="0" destOrd="0" presId="urn:microsoft.com/office/officeart/2005/8/layout/orgChart1"/>
    <dgm:cxn modelId="{760D6FC7-7923-4FCD-B337-18EEDD0467CA}" type="presParOf" srcId="{B7B8FF31-EE7C-43B1-907A-FA2F36E84FBE}" destId="{CB662AFE-8D47-46E5-999E-CD626318797B}" srcOrd="1" destOrd="0" presId="urn:microsoft.com/office/officeart/2005/8/layout/orgChart1"/>
    <dgm:cxn modelId="{536D0E08-364A-42E3-8E9A-5E0356D9BD02}" type="presParOf" srcId="{79B82983-6E41-424B-B40E-446311D1CF40}" destId="{16D742EA-A6DB-4CBB-8C60-DF4440FA0FA0}" srcOrd="1" destOrd="0" presId="urn:microsoft.com/office/officeart/2005/8/layout/orgChart1"/>
    <dgm:cxn modelId="{46371430-F465-4262-9921-8D711CBDED47}" type="presParOf" srcId="{79B82983-6E41-424B-B40E-446311D1CF40}" destId="{5C0EFB32-FB87-443C-ACA7-7BEDABD49FE4}" srcOrd="2" destOrd="0" presId="urn:microsoft.com/office/officeart/2005/8/layout/orgChart1"/>
    <dgm:cxn modelId="{42598ED1-74FC-4345-BFA9-AB66CA0F0FC4}" type="presParOf" srcId="{2CF8220B-FC98-4331-A458-2EE740D5F618}" destId="{33C0B0AA-86CA-4992-B3B6-3151DD24F3A5}" srcOrd="10" destOrd="0" presId="urn:microsoft.com/office/officeart/2005/8/layout/orgChart1"/>
    <dgm:cxn modelId="{A2203D3C-0249-4D64-A1DF-7B7A43D06828}" type="presParOf" srcId="{2CF8220B-FC98-4331-A458-2EE740D5F618}" destId="{304AB943-6605-4989-9252-C4A0BFBCDBCE}" srcOrd="11" destOrd="0" presId="urn:microsoft.com/office/officeart/2005/8/layout/orgChart1"/>
    <dgm:cxn modelId="{5B8ADA8F-EE43-4B9A-B6F5-D219BDEE29E9}" type="presParOf" srcId="{304AB943-6605-4989-9252-C4A0BFBCDBCE}" destId="{95E1B52F-5D71-4F8F-97A6-7F9655759A86}" srcOrd="0" destOrd="0" presId="urn:microsoft.com/office/officeart/2005/8/layout/orgChart1"/>
    <dgm:cxn modelId="{1613CB38-192C-41F3-8ED4-9AEF886F40B6}" type="presParOf" srcId="{95E1B52F-5D71-4F8F-97A6-7F9655759A86}" destId="{4627E367-DE54-482A-A43F-22234DDD437D}" srcOrd="0" destOrd="0" presId="urn:microsoft.com/office/officeart/2005/8/layout/orgChart1"/>
    <dgm:cxn modelId="{0D8F0ED6-F59A-4C9C-83A2-5FBE2BE2A36F}" type="presParOf" srcId="{95E1B52F-5D71-4F8F-97A6-7F9655759A86}" destId="{5D518850-029D-46A1-AC04-4CAF4AE6D5EC}" srcOrd="1" destOrd="0" presId="urn:microsoft.com/office/officeart/2005/8/layout/orgChart1"/>
    <dgm:cxn modelId="{3B587CAC-14BD-4A8D-A85E-EF2EDA8EDD2C}" type="presParOf" srcId="{304AB943-6605-4989-9252-C4A0BFBCDBCE}" destId="{6BE1AD1D-D291-4ED8-9577-45362228B658}" srcOrd="1" destOrd="0" presId="urn:microsoft.com/office/officeart/2005/8/layout/orgChart1"/>
    <dgm:cxn modelId="{0E663EF3-D915-49F7-AA48-16DD8EEC837A}" type="presParOf" srcId="{304AB943-6605-4989-9252-C4A0BFBCDBCE}" destId="{26ACF443-9A67-471E-B154-7E0989920747}" srcOrd="2" destOrd="0" presId="urn:microsoft.com/office/officeart/2005/8/layout/orgChart1"/>
    <dgm:cxn modelId="{BFED34D7-9D55-40C9-8C73-CB299DDA261D}" type="presParOf" srcId="{77ABF5D5-8F4E-43A7-9796-49BF57E03EE3}" destId="{75BA5FA8-92C3-4B42-8313-D87173C8674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7FB21-CD01-4554-8314-FCD5E69120CA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391E4-84DD-459C-8464-CE8AC42E34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045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fld id="{71CC584D-DF63-4DE1-B5A6-C692E3D2958A}" type="slidenum">
              <a:rPr kumimoji="0" lang="ru-RU" altLang="ru-RU" sz="1200"/>
              <a:pPr/>
              <a:t>14</a:t>
            </a:fld>
            <a:endParaRPr kumimoji="0" lang="ru-RU" altLang="ru-RU" sz="1200"/>
          </a:p>
        </p:txBody>
      </p:sp>
      <p:sp>
        <p:nvSpPr>
          <p:cNvPr id="76801" name="Text Box 1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76802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20846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077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fld id="{D5F5B8DE-8508-4175-AA93-40971B18883F}" type="slidenum">
              <a:rPr kumimoji="0" lang="ru-RU" altLang="ru-RU" sz="1200"/>
              <a:pPr/>
              <a:t>15</a:t>
            </a:fld>
            <a:endParaRPr kumimoji="0" lang="ru-RU" altLang="ru-RU" sz="1200"/>
          </a:p>
        </p:txBody>
      </p:sp>
      <p:sp>
        <p:nvSpPr>
          <p:cNvPr id="78849" name="Text Box 1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</p:sp>
      <p:sp>
        <p:nvSpPr>
          <p:cNvPr id="78850" name="Text Box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20846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ru-RU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6771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5EE5087-3824-4404-AE64-15E906A5878D}" type="datetimeFigureOut">
              <a:rPr lang="ru-RU" smtClean="0"/>
              <a:pPr/>
              <a:t>03.03.2020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CA23B8-45C0-45B8-9DF8-E613036616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85720" y="1785926"/>
            <a:ext cx="8503920" cy="1616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Буллёзный </a:t>
            </a: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en-US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вчера,сегодня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и Завтра</a:t>
            </a:r>
            <a:r>
              <a:rPr lang="en-US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56969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Республиканский специализированный научно-практический медицинский центр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дерматовенерологии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косметологии Министерства здравоохранения Республики Узбекистан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7686" y="5357826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Профессор </a:t>
            </a:r>
          </a:p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Рахматов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Акрам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Баратович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6357958"/>
            <a:ext cx="2095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Ташкент – 2020г.</a:t>
            </a:r>
          </a:p>
        </p:txBody>
      </p:sp>
      <p:pic>
        <p:nvPicPr>
          <p:cNvPr id="1026" name="Picture 2" descr="C:\Users\user\Desktop\logo_yzbekistan.png"/>
          <p:cNvPicPr>
            <a:picLocks noChangeAspect="1" noChangeArrowheads="1"/>
          </p:cNvPicPr>
          <p:nvPr/>
        </p:nvPicPr>
        <p:blipFill>
          <a:blip r:embed="rId2"/>
          <a:srcRect b="-2"/>
          <a:stretch>
            <a:fillRect/>
          </a:stretch>
        </p:blipFill>
        <p:spPr bwMode="auto">
          <a:xfrm>
            <a:off x="642910" y="3214686"/>
            <a:ext cx="2786026" cy="2786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6926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97723847"/>
              </p:ext>
            </p:extLst>
          </p:nvPr>
        </p:nvGraphicFramePr>
        <p:xfrm>
          <a:off x="301626" y="1527175"/>
          <a:ext cx="8496000" cy="299673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69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9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73049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Пограничный ВБЭ </a:t>
                      </a:r>
                      <a:r>
                        <a:rPr lang="ru-RU" sz="1400" dirty="0" err="1"/>
                        <a:t>генерализованный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Ламинин-332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LAMA3</a:t>
                      </a:r>
                      <a:endParaRPr lang="ru-RU" sz="1400"/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LAMB3</a:t>
                      </a:r>
                      <a:endParaRPr lang="ru-RU" sz="1400"/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/>
                        <a:t>LAMC2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Внутри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Lamina </a:t>
                      </a:r>
                      <a:r>
                        <a:rPr lang="en-US" sz="1400" dirty="0" err="1"/>
                        <a:t>lucida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Отсутствие </a:t>
                      </a:r>
                      <a:r>
                        <a:rPr lang="ru-RU" sz="1400" dirty="0" err="1"/>
                        <a:t>контрастирования</a:t>
                      </a:r>
                      <a:r>
                        <a:rPr lang="ru-RU" sz="1400" dirty="0"/>
                        <a:t> базальной мембраны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3965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Дистрофический ВБЭ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Коллаген</a:t>
                      </a:r>
                      <a:r>
                        <a:rPr lang="en-US" sz="1400" dirty="0"/>
                        <a:t> VII</a:t>
                      </a:r>
                      <a:r>
                        <a:rPr lang="ru-RU" sz="1400" dirty="0"/>
                        <a:t> типа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COL7A1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Под </a:t>
                      </a:r>
                      <a:r>
                        <a:rPr lang="en-US" sz="1400" dirty="0"/>
                        <a:t>lamina </a:t>
                      </a:r>
                      <a:r>
                        <a:rPr lang="en-US" sz="1400" dirty="0" err="1"/>
                        <a:t>densa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Отсутствие коллагена </a:t>
                      </a:r>
                      <a:r>
                        <a:rPr lang="en-US" sz="1400" dirty="0"/>
                        <a:t>VII</a:t>
                      </a:r>
                      <a:r>
                        <a:rPr lang="ru-RU" sz="1400" dirty="0"/>
                        <a:t> типа приводит к хрупкости кожи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33505"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Синдром </a:t>
                      </a:r>
                      <a:r>
                        <a:rPr lang="ru-RU" sz="1400" dirty="0" err="1"/>
                        <a:t>Киндлера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Киндлин-1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/>
                        <a:t>KIND1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Разные уровни эпидермиса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Регулирует полярность, пролиферацию и  </a:t>
                      </a:r>
                      <a:r>
                        <a:rPr lang="ru-RU" sz="1400" dirty="0" err="1"/>
                        <a:t>подвижностькератиноцитов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009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07950" y="142852"/>
            <a:ext cx="9036050" cy="847740"/>
          </a:xfrm>
        </p:spPr>
        <p:txBody>
          <a:bodyPr>
            <a:normAutofit/>
          </a:bodyPr>
          <a:lstStyle/>
          <a:p>
            <a: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КЛАССИФИКАЦИЯ ПРОСТОЙ ФОРМЫ БУЛЛЕЗНОГО ЭПИДЕРМОЛИЗА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000240"/>
            <a:ext cx="8229600" cy="1357322"/>
          </a:xfrm>
        </p:spPr>
        <p:txBody>
          <a:bodyPr>
            <a:normAutofit/>
          </a:bodyPr>
          <a:lstStyle/>
          <a:p>
            <a:r>
              <a:rPr lang="ru-RU" altLang="ru-RU" sz="3200" dirty="0" err="1">
                <a:latin typeface="Times New Roman" pitchFamily="18" charset="0"/>
                <a:cs typeface="Times New Roman" pitchFamily="18" charset="0"/>
              </a:rPr>
              <a:t>Супрабазальный</a:t>
            </a:r>
            <a:r>
              <a:rPr lang="ru-RU" altLang="ru-RU" sz="3200" dirty="0">
                <a:latin typeface="Times New Roman" pitchFamily="18" charset="0"/>
                <a:cs typeface="Times New Roman" pitchFamily="18" charset="0"/>
              </a:rPr>
              <a:t> тип</a:t>
            </a:r>
          </a:p>
          <a:p>
            <a:r>
              <a:rPr lang="ru-RU" altLang="ru-RU" sz="3200" dirty="0">
                <a:latin typeface="Times New Roman" pitchFamily="18" charset="0"/>
                <a:cs typeface="Times New Roman" pitchFamily="18" charset="0"/>
              </a:rPr>
              <a:t>Базальный тип</a:t>
            </a:r>
          </a:p>
          <a:p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934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СУПРАБАЗАЛЬНЫЙ ТИП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1571612"/>
            <a:ext cx="6429420" cy="3043246"/>
          </a:xfrm>
        </p:spPr>
        <p:txBody>
          <a:bodyPr>
            <a:normAutofit lnSpcReduction="10000"/>
          </a:bodyPr>
          <a:lstStyle/>
          <a:p>
            <a:pPr marL="0" indent="0">
              <a:buFont typeface="Wingdings" panose="05000000000000000000" pitchFamily="2" charset="2"/>
              <a:buNone/>
            </a:pP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Летальный </a:t>
            </a:r>
            <a:r>
              <a:rPr lang="ru-RU" altLang="ru-RU" sz="2800" dirty="0" err="1">
                <a:latin typeface="Times New Roman" pitchFamily="18" charset="0"/>
                <a:cs typeface="Times New Roman" pitchFamily="18" charset="0"/>
              </a:rPr>
              <a:t>акантолитический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 ПБЭ</a:t>
            </a:r>
          </a:p>
          <a:p>
            <a:pPr marL="0" indent="0"/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ПБЭ с дефицитом </a:t>
            </a:r>
            <a:r>
              <a:rPr lang="ru-RU" altLang="ru-RU" sz="2800" dirty="0" err="1">
                <a:latin typeface="Times New Roman" pitchFamily="18" charset="0"/>
                <a:cs typeface="Times New Roman" pitchFamily="18" charset="0"/>
              </a:rPr>
              <a:t>плакофилина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Поверхностный ПБЭ</a:t>
            </a:r>
          </a:p>
        </p:txBody>
      </p:sp>
    </p:spTree>
    <p:extLst>
      <p:ext uri="{BB962C8B-B14F-4D97-AF65-F5344CB8AC3E}">
        <p14:creationId xmlns:p14="http://schemas.microsoft.com/office/powerpoint/2010/main" val="3410310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>
            <a:normAutofit/>
          </a:bodyPr>
          <a:lstStyle/>
          <a:p>
            <a:r>
              <a:rPr lang="ru-RU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БАЗАЛЬНЫЙ ТИП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071678"/>
            <a:ext cx="8186766" cy="364333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Локализованный ПБЭ, 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(ранее – ПБЭ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 Weber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Cockayne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 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Dowling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Mera</a:t>
            </a:r>
            <a:endParaRPr lang="en-US" alt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ПБЭ (включает пациентов, ранее относящихся к ПБЭ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Koeber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 с пестрой пигментацией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 с мышечной дистрофией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 с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пилорической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атрезией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ПБЭ, аутосомно-рецессивный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ПБЭ,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Ogna</a:t>
            </a:r>
            <a:endParaRPr lang="en-US" alt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ПБЭ, мигрирующий кольцевидный</a:t>
            </a:r>
          </a:p>
          <a:p>
            <a:endParaRPr lang="en-US" alt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en-US" alt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0000"/>
              </a:lnSpc>
            </a:pP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36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Grp="1" noChangeArrowheads="1"/>
          </p:cNvSpPr>
          <p:nvPr>
            <p:ph type="title"/>
          </p:nvPr>
        </p:nvSpPr>
        <p:spPr>
          <a:xfrm>
            <a:off x="928662" y="285728"/>
            <a:ext cx="6753244" cy="66517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Простой локализованный буллезный 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(ранее Вебера-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Коккейна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1604" y="1714488"/>
            <a:ext cx="5486400" cy="4114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682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Grp="1" noChangeArrowheads="1"/>
          </p:cNvSpPr>
          <p:nvPr>
            <p:ph type="title"/>
          </p:nvPr>
        </p:nvSpPr>
        <p:spPr>
          <a:xfrm>
            <a:off x="642910" y="285728"/>
            <a:ext cx="7829552" cy="76519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Гистологическая  картина простого локализованного буллезного 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эпидермолиза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714488"/>
            <a:ext cx="3695700" cy="2771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2501" y="1714488"/>
            <a:ext cx="3790951" cy="28432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6836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ПБЭ (ранее </a:t>
            </a:r>
            <a:r>
              <a:rPr lang="ru-RU" alt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Кебнера</a:t>
            </a:r>
            <a:r>
              <a:rPr lang="ru-RU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" name="Содержимое 3" descr="Дьяченко 2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96" y="1548511"/>
            <a:ext cx="8235696" cy="4529328"/>
          </a:xfrm>
        </p:spPr>
      </p:pic>
    </p:spTree>
    <p:extLst>
      <p:ext uri="{BB962C8B-B14F-4D97-AF65-F5344CB8AC3E}">
        <p14:creationId xmlns:p14="http://schemas.microsoft.com/office/powerpoint/2010/main" val="2407925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ПБЭ (ранее 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Кебнера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" name="Содержимое 3" descr="Дьяченко 6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96" y="1548511"/>
            <a:ext cx="8235696" cy="4529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95244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30380" y="228600"/>
            <a:ext cx="7842148" cy="758952"/>
          </a:xfrm>
        </p:spPr>
        <p:txBody>
          <a:bodyPr>
            <a:normAutofit fontScale="90000"/>
          </a:bodyPr>
          <a:lstStyle/>
          <a:p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Гистологическая картина 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генерализованного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ПБЭ</a:t>
            </a:r>
          </a:p>
        </p:txBody>
      </p:sp>
      <p:pic>
        <p:nvPicPr>
          <p:cNvPr id="4" name="Содержимое 3" descr="260411003 9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304" y="1667383"/>
            <a:ext cx="7802880" cy="4291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6445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14348" y="526270"/>
            <a:ext cx="7643866" cy="473838"/>
          </a:xfrm>
        </p:spPr>
        <p:txBody>
          <a:bodyPr>
            <a:normAutofit fontScale="90000"/>
          </a:bodyPr>
          <a:lstStyle/>
          <a:p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Гистологическая картина </a:t>
            </a:r>
            <a:r>
              <a:rPr lang="ru-RU" alt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генерализованного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ПБЭ</a:t>
            </a:r>
          </a:p>
        </p:txBody>
      </p:sp>
      <p:pic>
        <p:nvPicPr>
          <p:cNvPr id="5" name="Содержимое 4" descr="260411003 6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304" y="1667383"/>
            <a:ext cx="7802880" cy="4291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1768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Буллезные дерматозы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1973390"/>
          </a:xfrm>
        </p:spPr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Неоднородная группа приобретенных или наследственных заболеваний, основным морфологическим элементом кожной сыпи при которых является пузырь (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bulla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marL="18288" indent="0" algn="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18288" indent="0" algn="r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5535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071670" y="241156"/>
            <a:ext cx="4643470" cy="758952"/>
          </a:xfrm>
        </p:spPr>
        <p:txBody>
          <a:bodyPr>
            <a:noAutofit/>
          </a:bodyPr>
          <a:lstStyle/>
          <a:p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ПБЭ </a:t>
            </a:r>
            <a: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Dowling 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Meara</a:t>
            </a:r>
            <a:b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(герпетиформный)</a:t>
            </a: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571612"/>
            <a:ext cx="7744256" cy="4261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0054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>
              <a:cs typeface="+mj-cs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charset="0"/>
              <a:buChar char="n"/>
              <a:defRPr/>
            </a:pPr>
            <a:endParaRPr kumimoji="0" lang="ru-RU">
              <a:cs typeface="+mn-cs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913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Font typeface="Wingdings" panose="05000000000000000000" pitchFamily="2" charset="2"/>
              <a:buNone/>
            </a:pPr>
            <a:endParaRPr lang="ru-RU" alt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ru-RU" altLang="ru-RU" sz="4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Субэпидермальные</a:t>
            </a:r>
            <a:r>
              <a:rPr lang="ru-RU" altLang="ru-RU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буллезные дерматозы</a:t>
            </a:r>
          </a:p>
        </p:txBody>
      </p:sp>
    </p:spTree>
    <p:extLst>
      <p:ext uri="{BB962C8B-B14F-4D97-AF65-F5344CB8AC3E}">
        <p14:creationId xmlns:p14="http://schemas.microsoft.com/office/powerpoint/2010/main" val="29629798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3056" y="285728"/>
            <a:ext cx="8928100" cy="706449"/>
          </a:xfrm>
        </p:spPr>
        <p:txBody>
          <a:bodyPr>
            <a:normAutofit/>
          </a:bodyPr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СУБЭПИДЕРМАЛЬНЫЕ ДЕРМАТОЗЫ, ОБУСЛОВЛЕННЫЕ МУТАЦИЯМИ ПРОТЕИНОВ ЗОНЫ БАЗАЛЬНОЙ МЕМБРАНЫ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928802"/>
            <a:ext cx="8713788" cy="3960813"/>
          </a:xfrm>
        </p:spPr>
        <p:txBody>
          <a:bodyPr>
            <a:normAutofit/>
          </a:bodyPr>
          <a:lstStyle/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Пограничный буллезный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эпидермолиз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Дистрофический буллезный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эпидермолиз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Синдром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Киндлер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Kindler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syndrom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271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ПОГРАНИЧНЫЙ БУЛЛЕЗНЫЙ ЭПИДЕРМОЛИЗ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16113"/>
            <a:ext cx="8229600" cy="1870077"/>
          </a:xfrm>
        </p:spPr>
        <p:txBody>
          <a:bodyPr>
            <a:normAutofit/>
          </a:bodyPr>
          <a:lstStyle/>
          <a:p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Группа генетических заболеваний, характеризующаяся аутосомно-рецессивным типом наследования и формированием полостей между базальными клетками эпидермиса и 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lamina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lucida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4313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ПОГРАНИЧНЫЙ БУЛЛЕЗНЫЙ ЭПИДЕРМОЛИЗ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716087"/>
            <a:ext cx="7215238" cy="3713177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Пограничный БЭ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Herlitz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тип</a:t>
            </a:r>
          </a:p>
          <a:p>
            <a:pPr>
              <a:lnSpc>
                <a:spcPct val="80000"/>
              </a:lnSpc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Пограничный БЭ, другой: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не 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Herlitz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тип,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не 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ru-RU" sz="2400" dirty="0" err="1">
                <a:latin typeface="Times New Roman" pitchFamily="18" charset="0"/>
                <a:cs typeface="Times New Roman" pitchFamily="18" charset="0"/>
              </a:rPr>
              <a:t>Herlitz</a:t>
            </a:r>
            <a:r>
              <a:rPr lang="en-US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тип, локализованный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с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пилорической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атрезией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инверсный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с поздним началом, или прогрессирующий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ларинго-онихо-кутанный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синдром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      (ЛОК- синдром)</a:t>
            </a:r>
          </a:p>
        </p:txBody>
      </p:sp>
    </p:spTree>
    <p:extLst>
      <p:ext uri="{BB962C8B-B14F-4D97-AF65-F5344CB8AC3E}">
        <p14:creationId xmlns:p14="http://schemas.microsoft.com/office/powerpoint/2010/main" val="939947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ДИСТРОФИЧЕСКИЙ БУЛЛЕЗНЫЙ ЭПИДЕРМОЛИЗ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500175"/>
            <a:ext cx="8229600" cy="3929090"/>
          </a:xfrm>
        </p:spPr>
        <p:txBody>
          <a:bodyPr>
            <a:normAutofit/>
          </a:bodyPr>
          <a:lstStyle/>
          <a:p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Группа генетических заболеваний, обусловленных мутациями гена, кодирующего </a:t>
            </a:r>
            <a:r>
              <a:rPr lang="en-US" altLang="ru-RU" sz="2800" dirty="0"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тип коллагена, и характеризующихся формированием полости под </a:t>
            </a:r>
            <a:r>
              <a:rPr lang="en-US" altLang="ru-RU" sz="2800" dirty="0">
                <a:latin typeface="Times New Roman" pitchFamily="18" charset="0"/>
                <a:cs typeface="Times New Roman" pitchFamily="18" charset="0"/>
              </a:rPr>
              <a:t>lamina </a:t>
            </a:r>
            <a:r>
              <a:rPr lang="en-US" altLang="ru-RU" sz="2800" dirty="0" err="1">
                <a:latin typeface="Times New Roman" pitchFamily="18" charset="0"/>
                <a:cs typeface="Times New Roman" pitchFamily="18" charset="0"/>
              </a:rPr>
              <a:t>densa</a:t>
            </a:r>
            <a:r>
              <a:rPr lang="en-US" alt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в результате травмы.</a:t>
            </a:r>
            <a:r>
              <a:rPr lang="en-US" altLang="ru-RU" sz="28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328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ДИСТРОФИЧЕСКИЙ БУЛЛЕЗНЫЙ ЭПИДЕРМОЛИЗ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2614618"/>
          </a:xfrm>
        </p:spPr>
        <p:txBody>
          <a:bodyPr>
            <a:normAutofit/>
          </a:bodyPr>
          <a:lstStyle/>
          <a:p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Аутосомно-доминантный дистрофический БЭ</a:t>
            </a:r>
          </a:p>
          <a:p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800" dirty="0">
                <a:latin typeface="Times New Roman" pitchFamily="18" charset="0"/>
                <a:cs typeface="Times New Roman" pitchFamily="18" charset="0"/>
              </a:rPr>
              <a:t>Аутосомно-рецессивный дистрофический БЭ</a:t>
            </a:r>
          </a:p>
          <a:p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773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АУТОСОМНО-ДОМИНАТНЫЙ ДИСТРОФИЧЕСКИЙ БЭ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73238"/>
            <a:ext cx="8578850" cy="4352925"/>
          </a:xfrm>
        </p:spPr>
        <p:txBody>
          <a:bodyPr>
            <a:normAutofit/>
          </a:bodyPr>
          <a:lstStyle/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Pasini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Cockayne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-Touraine)</a:t>
            </a: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Акральный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Претибиальный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Пруригинозный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С изолированным поражением ногтей</a:t>
            </a: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Буллезный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дерматолизис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новорожденных</a:t>
            </a:r>
          </a:p>
        </p:txBody>
      </p:sp>
    </p:spTree>
    <p:extLst>
      <p:ext uri="{BB962C8B-B14F-4D97-AF65-F5344CB8AC3E}">
        <p14:creationId xmlns:p14="http://schemas.microsoft.com/office/powerpoint/2010/main" val="5285063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01752" y="7141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alt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АУТОСОМНО-РЕЦЕССИВНЫЙ ДИСТРОФИЧЕСКИЙ БЭ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600200"/>
            <a:ext cx="6429420" cy="5141913"/>
          </a:xfrm>
        </p:spPr>
        <p:txBody>
          <a:bodyPr>
            <a:normAutofit/>
          </a:bodyPr>
          <a:lstStyle/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Тяжелый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Hallopeau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-Siemens)</a:t>
            </a: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Генерализованный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altLang="ru-RU" sz="2000" dirty="0" err="1">
                <a:latin typeface="Times New Roman" pitchFamily="18" charset="0"/>
                <a:cs typeface="Times New Roman" pitchFamily="18" charset="0"/>
              </a:rPr>
              <a:t>Hallopeau</a:t>
            </a:r>
            <a:r>
              <a:rPr lang="en-US" altLang="ru-RU" sz="2000" dirty="0">
                <a:latin typeface="Times New Roman" pitchFamily="18" charset="0"/>
                <a:cs typeface="Times New Roman" pitchFamily="18" charset="0"/>
              </a:rPr>
              <a:t>- Siemens)</a:t>
            </a: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Акральный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Инверсный</a:t>
            </a: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Претибиальный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Пруригинозный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Центрипетальный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Буллезный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дерматолизис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новорожденных</a:t>
            </a:r>
          </a:p>
        </p:txBody>
      </p:sp>
    </p:spTree>
    <p:extLst>
      <p:ext uri="{BB962C8B-B14F-4D97-AF65-F5344CB8AC3E}">
        <p14:creationId xmlns:p14="http://schemas.microsoft.com/office/powerpoint/2010/main" val="3566702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>
          <a:xfrm>
            <a:off x="35496" y="357166"/>
            <a:ext cx="9108504" cy="675576"/>
          </a:xfrm>
        </p:spPr>
        <p:txBody>
          <a:bodyPr>
            <a:no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Врожденный буллезный </a:t>
            </a:r>
            <a:r>
              <a:rPr lang="ru-RU" sz="2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1"/>
          <p:cNvSpPr>
            <a:spLocks noGrp="1"/>
          </p:cNvSpPr>
          <p:nvPr>
            <p:ph sz="quarter" idx="1"/>
          </p:nvPr>
        </p:nvSpPr>
        <p:spPr>
          <a:xfrm>
            <a:off x="428596" y="1571612"/>
            <a:ext cx="8215370" cy="4968552"/>
          </a:xfrm>
        </p:spPr>
        <p:txBody>
          <a:bodyPr>
            <a:normAutofit/>
          </a:bodyPr>
          <a:lstStyle/>
          <a:p>
            <a:pPr marL="475488" indent="-457200">
              <a:buFont typeface="+mj-lt"/>
              <a:buAutoNum type="arabicPeriod"/>
            </a:pP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Эта большая группа редких наследственных генетических заболеваний кожи, обусловленных мутациями ряда генов, ответственных за синтез структурных белков кожи. 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Для заболевания характерно склонностью кожи и слизистых оболочек к образованию пузырей, преимущественно на местах незначительного механического воздействия, вследствие, нарушения межклеточных связей в эпидермисе или </a:t>
            </a:r>
            <a:r>
              <a:rPr lang="ru-RU" sz="2000" dirty="0" err="1">
                <a:effectLst/>
                <a:latin typeface="Times New Roman" pitchFamily="18" charset="0"/>
                <a:cs typeface="Times New Roman" pitchFamily="18" charset="0"/>
              </a:rPr>
              <a:t>дермо-эпидермальном</a:t>
            </a:r>
            <a:r>
              <a:rPr lang="ru-RU" sz="2000" dirty="0">
                <a:effectLst/>
                <a:latin typeface="Times New Roman" pitchFamily="18" charset="0"/>
                <a:cs typeface="Times New Roman" pitchFamily="18" charset="0"/>
              </a:rPr>
              <a:t> соединении.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118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Аутосомно-рецессивный дистрофический инверсный БЭ</a:t>
            </a:r>
          </a:p>
        </p:txBody>
      </p:sp>
      <p:pic>
        <p:nvPicPr>
          <p:cNvPr id="4" name="Picture 5" descr="getattach?file=IMG_038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9" r="510"/>
          <a:stretch>
            <a:fillRect/>
          </a:stretch>
        </p:blipFill>
        <p:spPr>
          <a:xfrm>
            <a:off x="2714612" y="1664239"/>
            <a:ext cx="3500462" cy="4407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2475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Genadermatozlar\100NIKON\101NIKON\100NIKON\DSCN81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0425" y="842434"/>
            <a:ext cx="4283076" cy="5710766"/>
          </a:xfrm>
          <a:prstGeom prst="rect">
            <a:avLst/>
          </a:prstGeom>
          <a:noFill/>
        </p:spPr>
      </p:pic>
      <p:pic>
        <p:nvPicPr>
          <p:cNvPr id="1030" name="Picture 6" descr="D:\Genadermatozlar\100NIKON\101NIKON\100NIKON\DSCN8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839258"/>
            <a:ext cx="4242594" cy="56567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0667622"/>
      </p:ext>
    </p:extLst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Genadermatozlar\photo_2018-05-07_11-11-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" y="5672931"/>
            <a:ext cx="1204119" cy="1204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Genadermatozlar\100NIKON\101NIKON\100NIKON\DSCN8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419498" y="1260078"/>
            <a:ext cx="5508625" cy="4131469"/>
          </a:xfrm>
          <a:prstGeom prst="rect">
            <a:avLst/>
          </a:prstGeom>
          <a:noFill/>
        </p:spPr>
      </p:pic>
      <p:pic>
        <p:nvPicPr>
          <p:cNvPr id="2052" name="Picture 4" descr="D:\Genadermatozlar\100NIKON\101NIKON\100NIKON\DSCN81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3274" y="171450"/>
            <a:ext cx="4190999" cy="3143250"/>
          </a:xfrm>
          <a:prstGeom prst="rect">
            <a:avLst/>
          </a:prstGeom>
          <a:noFill/>
        </p:spPr>
      </p:pic>
      <p:pic>
        <p:nvPicPr>
          <p:cNvPr id="2053" name="Picture 5" descr="D:\Genadermatozlar\100NIKON\101NIKON\100NIKON\DSCN8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1849" y="3536949"/>
            <a:ext cx="4130675" cy="30980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277912"/>
      </p:ext>
    </p:extLst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Genadermatozlar\100NIKON\101NIKON\101NIKON\DSCN8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" y="57150"/>
            <a:ext cx="9086850" cy="6815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7566765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Genadermatozlar\100NIKON\101NIKON\101NIKON\DSCN8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9545279"/>
      </p:ext>
    </p:extLst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202963"/>
            <a:ext cx="8843720" cy="642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85633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Genadermatozlar\100NIKON\101NIKON\100NIKON\DSCN8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599110"/>
      </p:ext>
    </p:extLst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Буллезный эпидермоли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96116"/>
            <a:ext cx="7800975" cy="6490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6945579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8" r="-21" b="6703"/>
          <a:stretch/>
        </p:blipFill>
        <p:spPr>
          <a:xfrm>
            <a:off x="1346954" y="322278"/>
            <a:ext cx="5917446" cy="603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97965"/>
      </p:ext>
    </p:extLst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Алгоритм поиска окончательного диагноза </a:t>
            </a:r>
            <a:b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(схематически)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4838" y="1557338"/>
            <a:ext cx="3168650" cy="900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Основной тип ВБЭ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4838" y="4221163"/>
            <a:ext cx="3168650" cy="900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Белок-мишень (с или без указания результата ИАК)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04838" y="2924175"/>
            <a:ext cx="3168650" cy="900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Ультраструктурный уровень образования пузыря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92725" y="2924175"/>
            <a:ext cx="3167063" cy="9001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Тип наследования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2725" y="1557338"/>
            <a:ext cx="3167063" cy="900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Фенотип ВБЭ (тяжесть и распространённость кожного процесса)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92725" y="4221163"/>
            <a:ext cx="3167063" cy="900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Пораженный ген и тип мутации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92725" y="5589588"/>
            <a:ext cx="3167063" cy="900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" algn="ctr">
              <a:defRPr/>
            </a:pPr>
            <a:r>
              <a:rPr lang="ru-RU" dirty="0">
                <a:solidFill>
                  <a:srgbClr val="FF0000"/>
                </a:solidFill>
              </a:rPr>
              <a:t>Специфическая мутация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3773488" y="1943100"/>
            <a:ext cx="1519237" cy="127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6660357" y="2610643"/>
            <a:ext cx="431800" cy="1254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773488" y="4608513"/>
            <a:ext cx="1519237" cy="12541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3773488" y="3311525"/>
            <a:ext cx="1519237" cy="127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5400000">
            <a:off x="1992313" y="3924300"/>
            <a:ext cx="395287" cy="1254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6660357" y="5306218"/>
            <a:ext cx="431800" cy="12541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970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79512" y="332656"/>
            <a:ext cx="8496944" cy="64807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Классы буллезных дерматозов: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323528" y="1571612"/>
            <a:ext cx="4104456" cy="496855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Аутоимунные</a:t>
            </a:r>
            <a:r>
              <a:rPr lang="ru-RU" sz="1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буллезные дерматозы: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Пузырчатка (все формы)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Пемфигоид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Герпетиформный дерматит Дюринга</a:t>
            </a:r>
          </a:p>
          <a:p>
            <a:pPr marL="475488" indent="-457200">
              <a:buFont typeface="+mj-lt"/>
              <a:buAutoNum type="arabicPeriod"/>
            </a:pP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IgA-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пузырчатка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Паранеопластическая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пузырчатка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Приобретенный буллезный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эпидермолиз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Токсический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эпидермальный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некролиз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475488" indent="-457200"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Мастоцитоз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буллезная форма</a:t>
            </a:r>
          </a:p>
          <a:p>
            <a:pPr marL="475488" indent="-457200">
              <a:buFont typeface="+mj-lt"/>
              <a:buAutoNum type="arabicPeriod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1"/>
          <p:cNvSpPr txBox="1">
            <a:spLocks/>
          </p:cNvSpPr>
          <p:nvPr/>
        </p:nvSpPr>
        <p:spPr>
          <a:xfrm>
            <a:off x="4788024" y="1571612"/>
            <a:ext cx="4104456" cy="30003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Генетические буллезные дерматозы:</a:t>
            </a:r>
          </a:p>
          <a:p>
            <a:pPr marL="475488" indent="-457200">
              <a:buFont typeface="+mj-lt"/>
              <a:buAutoNum type="arabicPeriod"/>
            </a:pPr>
            <a:r>
              <a:rPr lang="ru-RU" sz="1800" b="1" dirty="0">
                <a:effectLst/>
                <a:latin typeface="Times New Roman" pitchFamily="18" charset="0"/>
                <a:cs typeface="Times New Roman" pitchFamily="18" charset="0"/>
              </a:rPr>
              <a:t>Врожденный буллезный </a:t>
            </a:r>
            <a:r>
              <a:rPr lang="ru-RU" sz="1800" b="1" dirty="0" err="1">
                <a:effectLst/>
                <a:latin typeface="Times New Roman" pitchFamily="18" charset="0"/>
                <a:cs typeface="Times New Roman" pitchFamily="18" charset="0"/>
              </a:rPr>
              <a:t>эпидермолиз</a:t>
            </a:r>
            <a:endParaRPr lang="ru-RU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Семейная доброкачественная </a:t>
            </a:r>
            <a:r>
              <a:rPr lang="ru-RU" sz="1800" dirty="0" err="1">
                <a:effectLst/>
                <a:latin typeface="Times New Roman" pitchFamily="18" charset="0"/>
                <a:cs typeface="Times New Roman" pitchFamily="18" charset="0"/>
              </a:rPr>
              <a:t>хроническа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 пузырчатка </a:t>
            </a:r>
            <a:r>
              <a:rPr lang="ru-RU" sz="1800" dirty="0" err="1">
                <a:effectLst/>
                <a:latin typeface="Times New Roman" pitchFamily="18" charset="0"/>
                <a:cs typeface="Times New Roman" pitchFamily="18" charset="0"/>
              </a:rPr>
              <a:t>Хейли-Хейли</a:t>
            </a:r>
            <a:endParaRPr lang="en-US" sz="1800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475488" indent="-457200">
              <a:buFont typeface="+mj-lt"/>
              <a:buAutoNum type="arabicPeriod"/>
            </a:pP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Врожденная буллезная </a:t>
            </a:r>
            <a:r>
              <a:rPr lang="ru-RU" sz="1800" dirty="0" err="1">
                <a:effectLst/>
                <a:latin typeface="Times New Roman" pitchFamily="18" charset="0"/>
                <a:cs typeface="Times New Roman" pitchFamily="18" charset="0"/>
              </a:rPr>
              <a:t>ихтиозиформная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 эритродермия</a:t>
            </a:r>
          </a:p>
          <a:p>
            <a:pPr marL="475488" indent="-457200">
              <a:buFont typeface="+mj-lt"/>
              <a:buAutoNum type="arabicPeriod"/>
            </a:pP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6647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5460" y="116632"/>
            <a:ext cx="7869890" cy="84406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Распространенность буллезного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эпидермолиза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различных регионах Узбекистана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марта  2020г.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383060"/>
              </p:ext>
            </p:extLst>
          </p:nvPr>
        </p:nvGraphicFramePr>
        <p:xfrm>
          <a:off x="179512" y="980728"/>
          <a:ext cx="8784976" cy="5760641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6746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77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76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478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90700" algn="l"/>
                        </a:tabLst>
                        <a:defRPr/>
                      </a:pPr>
                      <a:r>
                        <a:rPr lang="ru-RU" sz="1200" dirty="0"/>
                        <a:t>№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Регионы</a:t>
                      </a:r>
                      <a:r>
                        <a:rPr lang="ru-RU" sz="1200" baseline="0" dirty="0"/>
                        <a:t> республики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Население Узбекистана в разрезе регионов </a:t>
                      </a:r>
                      <a:endParaRPr lang="en-US" sz="1200" kern="12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/>
                        <a:t>(</a:t>
                      </a:r>
                      <a:r>
                        <a:rPr lang="ru-RU" sz="1200" kern="1200" dirty="0"/>
                        <a:t>По данным Госкомстата</a:t>
                      </a:r>
                      <a:r>
                        <a:rPr lang="en-US" sz="1200" kern="1200" dirty="0"/>
                        <a:t>)</a:t>
                      </a:r>
                      <a:endParaRPr lang="ru-RU" sz="1200" b="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Абсолютное</a:t>
                      </a:r>
                      <a:r>
                        <a:rPr lang="ru-RU" sz="1200" baseline="0" dirty="0"/>
                        <a:t> число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Андижанская область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2.744.800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Бухарская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1.723.500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Джизакская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1.200.200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Кашкадарьинская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2.813.800</a:t>
                      </a:r>
                      <a:r>
                        <a:rPr lang="en-US" sz="1200" baseline="0" dirty="0"/>
                        <a:t>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/>
                        <a:t>Навойиская</a:t>
                      </a:r>
                      <a:r>
                        <a:rPr lang="ru-RU" sz="1200" kern="1200" dirty="0"/>
                        <a:t>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886.500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Наманганская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2.448.800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Самаркандская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3.365.500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9409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8.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Сурхандарьинская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2.348.300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35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/>
                        <a:t>Сырдарьинская область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747.600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Ташкентская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2.689.700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/>
                        <a:t>Ферганская область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3.316.800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r>
                        <a:rPr lang="ru-RU" sz="1200"/>
                        <a:t>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Хорезмская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1.645.300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200" dirty="0"/>
                        <a:t>13.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dirty="0"/>
                        <a:t>г.Ташкент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2.510.800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</a:t>
                      </a:r>
                      <a:r>
                        <a:rPr lang="en-US" sz="1200" dirty="0"/>
                        <a:t>4</a:t>
                      </a:r>
                      <a:r>
                        <a:rPr lang="ru-RU" sz="12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/>
                        <a:t>Каракалпакстан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1.704.400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2381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dirty="0"/>
                        <a:t>Итог: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r>
                        <a:rPr lang="ru-RU" sz="1200" dirty="0"/>
                        <a:t>30</a:t>
                      </a:r>
                      <a:endParaRPr lang="ru-RU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0329230"/>
      </p:ext>
    </p:extLst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1" y="188636"/>
          <a:ext cx="8784977" cy="6480724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4360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14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61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11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299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801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820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90700" algn="l"/>
                        </a:tabLst>
                        <a:defRPr/>
                      </a:pPr>
                      <a:r>
                        <a:rPr lang="ru-RU" sz="1200" dirty="0"/>
                        <a:t>№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Регионы</a:t>
                      </a:r>
                      <a:r>
                        <a:rPr lang="ru-RU" sz="1200" baseline="0" dirty="0"/>
                        <a:t> республики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Абсолютное</a:t>
                      </a:r>
                      <a:r>
                        <a:rPr lang="ru-RU" sz="1200" baseline="0" dirty="0"/>
                        <a:t> число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Простой БЭ </a:t>
                      </a:r>
                      <a:endParaRPr lang="en-US" sz="1200" dirty="0"/>
                    </a:p>
                    <a:p>
                      <a:pPr algn="ctr"/>
                      <a:r>
                        <a:rPr lang="ru-RU" sz="1200" dirty="0"/>
                        <a:t>(ПБЭ)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Пограничный БЭ (</a:t>
                      </a:r>
                      <a:r>
                        <a:rPr lang="ru-RU" sz="1200" dirty="0" err="1"/>
                        <a:t>ПоБЭ</a:t>
                      </a:r>
                      <a:r>
                        <a:rPr lang="ru-RU" sz="1200" dirty="0"/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Дистрофический БЭ (ДБЭ)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977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Андижанская область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977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Бухарская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977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3.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Джизакская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Кашкадарьинская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977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5.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err="1"/>
                        <a:t>Навойиская</a:t>
                      </a:r>
                      <a:r>
                        <a:rPr lang="ru-RU" sz="1200" kern="1200" dirty="0"/>
                        <a:t>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6.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Наманганская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7.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Самаркандская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8.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Сурхандарьинская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9.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/>
                        <a:t>Сырдарьинская область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Ташкентская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/>
                        <a:t>Ферганская область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12.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/>
                        <a:t>Хорезмская область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r>
                        <a:rPr lang="ru-RU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200" dirty="0"/>
                        <a:t>13.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dirty="0"/>
                        <a:t>г.Ташкент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299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ru-RU" sz="1200" dirty="0"/>
                        <a:t>1</a:t>
                      </a:r>
                      <a:r>
                        <a:rPr lang="en-US" sz="1200" dirty="0"/>
                        <a:t>4</a:t>
                      </a:r>
                      <a:r>
                        <a:rPr lang="ru-RU" sz="1200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kern="1200" dirty="0"/>
                        <a:t>Каракалпакстан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19772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dirty="0"/>
                        <a:t>Итог:</a:t>
                      </a:r>
                      <a:endParaRPr lang="ru-RU" sz="1200" u="none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230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137 (60%)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91 (39.5%)</a:t>
                      </a:r>
                      <a:endParaRPr lang="ru-RU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35603"/>
      </p:ext>
    </p:extLst>
  </p:cSld>
  <p:clrMapOvr>
    <a:masterClrMapping/>
  </p:clrMapOvr>
  <p:transition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758952"/>
          </a:xfrm>
        </p:spPr>
        <p:txBody>
          <a:bodyPr>
            <a:noAutofit/>
          </a:bodyPr>
          <a:lstStyle/>
          <a:p>
            <a:r>
              <a:rPr lang="ru-RU" alt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Комплекс лечебно-реабилитационных мероприятий для больных с врожденный буллезным </a:t>
            </a:r>
            <a:r>
              <a:rPr lang="ru-RU" altLang="ru-RU" sz="1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эпидермолизом</a:t>
            </a:r>
            <a:endParaRPr lang="ru-RU" alt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</p:nvPr>
        </p:nvGraphicFramePr>
        <p:xfrm>
          <a:off x="467544" y="135729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16685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Epishev\Dropbox\Н_Ц_З_Д\Эпидермолиз\Пациенты\Чернушкин Виктор Федорович DOB 28.042007\2015-03-18 10.57.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5" y="764704"/>
            <a:ext cx="2384425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 descr="C:\Users\Epishev\Dropbox\Н_Ц_З_Д\Эпидермолиз\Пациенты\Чернушкин Виктор Федорович DOB 28.042007\2015-03-18 10.56.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64704"/>
            <a:ext cx="2383648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764704"/>
            <a:ext cx="216024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64704"/>
            <a:ext cx="1979712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0380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/>
              <a:t>Профилактика образования </a:t>
            </a:r>
            <a:r>
              <a:rPr lang="ru-RU" b="1" dirty="0" err="1"/>
              <a:t>псевдосиндактилий</a:t>
            </a:r>
            <a:endParaRPr lang="ru-RU" b="1" dirty="0"/>
          </a:p>
        </p:txBody>
      </p:sp>
      <p:pic>
        <p:nvPicPr>
          <p:cNvPr id="5222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987552"/>
            <a:ext cx="5167313" cy="5304504"/>
          </a:xfrm>
        </p:spPr>
      </p:pic>
      <p:pic>
        <p:nvPicPr>
          <p:cNvPr id="52228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87552"/>
            <a:ext cx="2880320" cy="5309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2977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/>
              <a:t>Профилактика образования </a:t>
            </a:r>
            <a:r>
              <a:rPr lang="ru-RU" b="1" dirty="0" err="1"/>
              <a:t>псевдосиндактилий</a:t>
            </a:r>
            <a:endParaRPr lang="ru-RU" b="1" dirty="0"/>
          </a:p>
        </p:txBody>
      </p:sp>
      <p:pic>
        <p:nvPicPr>
          <p:cNvPr id="53251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1752" y="1340768"/>
            <a:ext cx="2911475" cy="5176837"/>
          </a:xfrm>
        </p:spPr>
      </p:pic>
      <p:pic>
        <p:nvPicPr>
          <p:cNvPr id="5325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1349895"/>
            <a:ext cx="5688675" cy="5167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701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Epishev\Dropbox\Н_Ц_З_Д\Эпидермолиз\Пациенты\Прудников Максим DOB 18.11.2014\2015-02-03 18.51.3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565" y="980728"/>
            <a:ext cx="8802923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7324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Пограничная и дистрофическая формы ВБЭ сопровождаются глубокой белково-энергетической недостаточностью, так как площадь эрозивных очагов велика, что приводит к потере питательных веществ. В результате потребность в нутриентах у детей может 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1,5</a:t>
            </a:r>
            <a:r>
              <a:rPr lang="ru-RU" dirty="0"/>
              <a:t> и более раз превышать возрастную норму потребления.  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Недостаточное питание предоставляет собой не только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белково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-калорийный дефицит, но и в большинстве случаев -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микронутриентный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который сопровождается гиповитаминозом, неадекватным составом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эссенциальных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микроэлементов, ответственных за реализацию иммунных функций, оптимальный рост  и развитие мозга.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Задачами лечебного питания у детей ВБЭ являются: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сведение к минимуму дефицита питательных веществ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ослабление стресса при кормлении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поддержание нормального содержания жира в организме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нормализация роста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обеспечение полового созревания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нормализация функций кишечника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нормализация иммунного статуса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ускорение заживление ран.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58" y="489068"/>
            <a:ext cx="8208912" cy="460692"/>
          </a:xfrm>
        </p:spPr>
        <p:txBody>
          <a:bodyPr>
            <a:normAutofit/>
          </a:bodyPr>
          <a:lstStyle/>
          <a:p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Классификация буллезного 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эпидермолиза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1"/>
          </p:nvPr>
        </p:nvSpPr>
        <p:spPr>
          <a:xfrm>
            <a:off x="467544" y="1427585"/>
            <a:ext cx="8040216" cy="466571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 основные группы БЭ: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Простой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Пограничный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Дистрофический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Синдром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Киндлер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них выделяют свыше 20 различных клинических форм.</a:t>
            </a:r>
          </a:p>
        </p:txBody>
      </p:sp>
    </p:spTree>
    <p:extLst>
      <p:ext uri="{BB962C8B-B14F-4D97-AF65-F5344CB8AC3E}">
        <p14:creationId xmlns:p14="http://schemas.microsoft.com/office/powerpoint/2010/main" val="41421492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Clinutren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Junior 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питание ребенка от 1 года до 10лет 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Peptamen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Junior  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 нарушениях  ЖКТ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 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 до 10лет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Peptamen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нарушениях ЖКТ с 10 лет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Resours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Optimum-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универсальные полноценное сбалансированное питание для детей старше 7лет   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Alfare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Amino -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при наличии пищевой  аллергии, так как является только аминокислотной смесью для детей с рождения до 1 года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Alfare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безлактозная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лечебная смесь на основе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высокогидролизированного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белка молочной сыворотки, обогащенная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среднецепочечными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триглицеридами для детей с рождения до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1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Необходимо организовать лечебное питание детям, страдающих ВБЭ, на первом году жизни и старше 1 года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BEF4D6-E25D-49AF-8806-DBC23297E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ННО «</a:t>
            </a:r>
            <a:r>
              <a:rPr lang="ru-RU" dirty="0" err="1"/>
              <a:t>Капалак</a:t>
            </a:r>
            <a:r>
              <a:rPr lang="ru-RU" dirty="0"/>
              <a:t> </a:t>
            </a:r>
            <a:r>
              <a:rPr lang="ru-RU" dirty="0" err="1"/>
              <a:t>Болалар</a:t>
            </a:r>
            <a:r>
              <a:rPr lang="ru-RU" dirty="0"/>
              <a:t>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FD71AB-4F7E-467E-8FED-DDCAC1697822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Зарегистрировано с 3 января 2020г.</a:t>
            </a:r>
          </a:p>
          <a:p>
            <a:r>
              <a:rPr lang="ru-RU" sz="2000" dirty="0"/>
              <a:t>Программы: </a:t>
            </a:r>
            <a:r>
              <a:rPr lang="ru-RU" dirty="0"/>
              <a:t>1.Обучение и стажировка врачей</a:t>
            </a:r>
          </a:p>
          <a:p>
            <a:r>
              <a:rPr lang="en-US" dirty="0"/>
              <a:t>2</a:t>
            </a:r>
            <a:r>
              <a:rPr lang="ru-RU" dirty="0"/>
              <a:t>.Госпитализация больных с БЭ</a:t>
            </a:r>
          </a:p>
          <a:p>
            <a:r>
              <a:rPr lang="ru-RU" dirty="0"/>
              <a:t>3.Гуманитарная помощь медикаментами</a:t>
            </a:r>
          </a:p>
          <a:p>
            <a:r>
              <a:rPr lang="ru-RU" dirty="0"/>
              <a:t>4.Юридическая поддержка.</a:t>
            </a:r>
          </a:p>
          <a:p>
            <a:r>
              <a:rPr lang="ru-RU" dirty="0"/>
              <a:t>5.Психологическая поддержка</a:t>
            </a:r>
          </a:p>
          <a:p>
            <a:r>
              <a:rPr lang="ru-RU" dirty="0"/>
              <a:t>6.Генетические исследования.</a:t>
            </a:r>
          </a:p>
          <a:p>
            <a:r>
              <a:rPr lang="en-US" dirty="0"/>
              <a:t>7</a:t>
            </a:r>
            <a:r>
              <a:rPr lang="ru-RU"/>
              <a:t>. Адресная помощь</a:t>
            </a:r>
            <a:endParaRPr lang="ru-RU" dirty="0"/>
          </a:p>
          <a:p>
            <a:r>
              <a:rPr lang="ru-RU" sz="1800" dirty="0"/>
              <a:t>Ташкент, пересечение </a:t>
            </a:r>
            <a:r>
              <a:rPr lang="ru-RU" sz="1800" dirty="0" err="1"/>
              <a:t>ул.Махтумкули</a:t>
            </a:r>
            <a:r>
              <a:rPr lang="ru-RU" sz="1800" dirty="0"/>
              <a:t> и </a:t>
            </a:r>
            <a:r>
              <a:rPr lang="ru-RU" sz="1800" dirty="0" err="1"/>
              <a:t>С.Азимова</a:t>
            </a:r>
            <a:r>
              <a:rPr lang="ru-RU" dirty="0"/>
              <a:t>,(95)5120012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20578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Genadermatozlar\bulleznuy-epidermoli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392818"/>
            <a:ext cx="7572428" cy="4893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14546" y="405450"/>
            <a:ext cx="4929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3833A-6F19-4B64-BFE2-463CCDDEA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D210B5F-C55A-481C-A491-32F457B5F2F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5428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85728"/>
            <a:ext cx="5357850" cy="628672"/>
          </a:xfrm>
        </p:spPr>
        <p:txBody>
          <a:bodyPr>
            <a:normAutofit/>
          </a:bodyPr>
          <a:lstStyle/>
          <a:p>
            <a:r>
              <a:rPr lang="ru-RU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Строение кожи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74674"/>
            <a:ext cx="2461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Различают </a:t>
            </a:r>
            <a:r>
              <a:rPr lang="ru-RU" b="1" dirty="0">
                <a:latin typeface="Cambria Math" pitchFamily="18" charset="0"/>
                <a:ea typeface="Cambria Math" pitchFamily="18" charset="0"/>
              </a:rPr>
              <a:t>5 основных слоев</a:t>
            </a:r>
            <a:r>
              <a:rPr lang="ru-RU" dirty="0">
                <a:latin typeface="Cambria Math" pitchFamily="18" charset="0"/>
                <a:ea typeface="Cambria Math" pitchFamily="18" charset="0"/>
              </a:rPr>
              <a:t> клеток кожи:</a:t>
            </a:r>
          </a:p>
          <a:p>
            <a:endParaRPr lang="ru-RU" dirty="0">
              <a:latin typeface="Cambria Math" pitchFamily="18" charset="0"/>
              <a:ea typeface="Cambria Math" pitchFamily="18" charset="0"/>
            </a:endParaRP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1. базальный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2. шиповатый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3. зернистый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4. блестящий</a:t>
            </a:r>
          </a:p>
          <a:p>
            <a:r>
              <a:rPr lang="ru-RU" dirty="0">
                <a:latin typeface="Cambria Math" pitchFamily="18" charset="0"/>
                <a:ea typeface="Cambria Math" pitchFamily="18" charset="0"/>
              </a:rPr>
              <a:t>5. роговой</a:t>
            </a:r>
          </a:p>
        </p:txBody>
      </p:sp>
      <p:pic>
        <p:nvPicPr>
          <p:cNvPr id="1028" name="Picture 4" descr="http://xn--80azchj4f.com/chtruktcra_ehpidermi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1559457"/>
            <a:ext cx="5572164" cy="43698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203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единительная линия 19"/>
          <p:cNvCxnSpPr/>
          <p:nvPr/>
        </p:nvCxnSpPr>
        <p:spPr>
          <a:xfrm flipH="1">
            <a:off x="3708400" y="1484313"/>
            <a:ext cx="792163" cy="4318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2987675" y="2276475"/>
            <a:ext cx="144463" cy="50482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3132138" y="2205038"/>
            <a:ext cx="215900" cy="576262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1"/>
          <p:cNvSpPr txBox="1">
            <a:spLocks/>
          </p:cNvSpPr>
          <p:nvPr/>
        </p:nvSpPr>
        <p:spPr>
          <a:xfrm>
            <a:off x="457200" y="131762"/>
            <a:ext cx="8229600" cy="439718"/>
          </a:xfrm>
          <a:prstGeom prst="rect">
            <a:avLst/>
          </a:prstGeom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9pPr>
          </a:lstStyle>
          <a:p>
            <a:pPr algn="ctr"/>
            <a:r>
              <a:rPr kumimoji="0" lang="ru-RU" alt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Схема строения десмосомы</a:t>
            </a:r>
          </a:p>
        </p:txBody>
      </p:sp>
      <p:grpSp>
        <p:nvGrpSpPr>
          <p:cNvPr id="30725" name="Группа 27"/>
          <p:cNvGrpSpPr>
            <a:grpSpLocks/>
          </p:cNvGrpSpPr>
          <p:nvPr/>
        </p:nvGrpSpPr>
        <p:grpSpPr bwMode="auto">
          <a:xfrm>
            <a:off x="433417" y="571480"/>
            <a:ext cx="8353425" cy="5872163"/>
            <a:chOff x="251520" y="888975"/>
            <a:chExt cx="8352928" cy="5872138"/>
          </a:xfrm>
        </p:grpSpPr>
        <p:pic>
          <p:nvPicPr>
            <p:cNvPr id="307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2" y="1182813"/>
              <a:ext cx="5646420" cy="5494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2043701" y="2760630"/>
              <a:ext cx="2312849" cy="3079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Плазматическая мембрана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51520" y="3338478"/>
              <a:ext cx="1584231" cy="7381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Кератиновые промежуточные филаменты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443990" y="2349469"/>
              <a:ext cx="2160458" cy="18145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Десмосомальная пластинка: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Десмоплакины 1 и 2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Плакоглобин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Энвоплакин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Периплакин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Плакофилин</a:t>
              </a:r>
            </a:p>
            <a:p>
              <a:endParaRPr kumimoji="0" lang="ru-RU" altLang="ru-RU" sz="1400" b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588443" y="4437023"/>
              <a:ext cx="1584231" cy="7381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Кератиновые промежуточные филаменты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07302" y="6453139"/>
              <a:ext cx="2458891" cy="3079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Межклеточное пространство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72438" y="1125512"/>
              <a:ext cx="1584231" cy="5222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Ядро кератиноцита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23072" y="888975"/>
              <a:ext cx="1584231" cy="3079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Кератин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15069" y="5805442"/>
              <a:ext cx="2089026" cy="73818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Garamond" panose="02020404030301010803" pitchFamily="18" charset="0"/>
                  <a:cs typeface="Arial" panose="020B0604020202020204" pitchFamily="34" charset="0"/>
                </a:defRPr>
              </a:lvl9pPr>
            </a:lstStyle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Адгезивные протеины: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Кадхерин</a:t>
              </a:r>
            </a:p>
            <a:p>
              <a:r>
                <a:rPr kumimoji="0" lang="ru-RU" altLang="ru-RU" sz="1400" b="1">
                  <a:solidFill>
                    <a:srgbClr val="000000"/>
                  </a:solidFill>
                  <a:latin typeface="Calibri" panose="020F0502020204030204" pitchFamily="34" charset="0"/>
                </a:rPr>
                <a:t>Десмоглеины 1-4 (а;в)</a:t>
              </a:r>
            </a:p>
          </p:txBody>
        </p:sp>
        <p:cxnSp>
          <p:nvCxnSpPr>
            <p:cNvPr id="17" name="Прямая соединительная линия 16"/>
            <p:cNvCxnSpPr>
              <a:stCxn id="12" idx="1"/>
            </p:cNvCxnSpPr>
            <p:nvPr/>
          </p:nvCxnSpPr>
          <p:spPr>
            <a:xfrm flipH="1">
              <a:off x="3707302" y="1385861"/>
              <a:ext cx="865136" cy="458785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 flipV="1">
              <a:off x="3059641" y="2276444"/>
              <a:ext cx="71433" cy="504823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3131074" y="2133570"/>
              <a:ext cx="288908" cy="673097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2150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Классификация ВБЭ</a:t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(по уровню поражения)</a:t>
            </a:r>
          </a:p>
        </p:txBody>
      </p:sp>
      <p:pic>
        <p:nvPicPr>
          <p:cNvPr id="11267" name="Picture 3" descr="C:\Users\Epishev\Desktop\Классификация схематическая ВБЭ-2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8804"/>
            <a:ext cx="8278733" cy="50091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13325" y="6442869"/>
            <a:ext cx="4130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rgbClr val="376092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rgbClr val="376092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376092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rgbClr val="376092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rgbClr val="376092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376092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376092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376092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rgbClr val="376092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i="1" dirty="0">
                <a:solidFill>
                  <a:srgbClr val="C00000"/>
                </a:solidFill>
                <a:latin typeface="Arial" charset="0"/>
              </a:rPr>
              <a:t>Fine J.D.</a:t>
            </a:r>
            <a:r>
              <a:rPr lang="ru-RU" altLang="ru-RU" sz="1600" i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altLang="ru-RU" sz="1600" i="1" dirty="0">
                <a:solidFill>
                  <a:srgbClr val="C00000"/>
                </a:solidFill>
                <a:latin typeface="Arial" charset="0"/>
              </a:rPr>
              <a:t>et al, J Am </a:t>
            </a:r>
            <a:r>
              <a:rPr lang="en-US" altLang="ru-RU" sz="1600" i="1" dirty="0" err="1">
                <a:solidFill>
                  <a:srgbClr val="C00000"/>
                </a:solidFill>
                <a:latin typeface="Arial" charset="0"/>
              </a:rPr>
              <a:t>Acad</a:t>
            </a:r>
            <a:r>
              <a:rPr lang="en-US" altLang="ru-RU" sz="1600" i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en-US" altLang="ru-RU" sz="1600" i="1" dirty="0" err="1">
                <a:solidFill>
                  <a:srgbClr val="C00000"/>
                </a:solidFill>
                <a:latin typeface="Arial" charset="0"/>
              </a:rPr>
              <a:t>Dermatol</a:t>
            </a:r>
            <a:r>
              <a:rPr lang="en-US" altLang="ru-RU" sz="1600" i="1" dirty="0">
                <a:solidFill>
                  <a:srgbClr val="C00000"/>
                </a:solidFill>
                <a:latin typeface="Arial" charset="0"/>
              </a:rPr>
              <a:t> 2014</a:t>
            </a:r>
            <a:endParaRPr lang="ru-RU" altLang="ru-RU" sz="1600" i="1" dirty="0">
              <a:solidFill>
                <a:srgbClr val="C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634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71508"/>
          </a:xfrm>
        </p:spPr>
        <p:txBody>
          <a:bodyPr>
            <a:normAutofit/>
          </a:bodyPr>
          <a:lstStyle/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Локализация белков-мишеней в коже</a:t>
            </a:r>
            <a:b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180388"/>
              </p:ext>
            </p:extLst>
          </p:nvPr>
        </p:nvGraphicFramePr>
        <p:xfrm>
          <a:off x="179512" y="980728"/>
          <a:ext cx="8784975" cy="576064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7569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70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569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569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40071">
                <a:tc>
                  <a:txBody>
                    <a:bodyPr/>
                    <a:lstStyle/>
                    <a:p>
                      <a:pPr marL="177800" indent="2794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Типы ВБЭ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ru-RU" sz="1200" dirty="0"/>
                        <a:t>Белок-мишень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Ген, кодирующий белок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Локализация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Функция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678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Простой, </a:t>
                      </a:r>
                      <a:r>
                        <a:rPr lang="ru-RU" sz="1200" dirty="0" err="1"/>
                        <a:t>супрабазальый</a:t>
                      </a:r>
                      <a:r>
                        <a:rPr lang="ru-RU" sz="1200" dirty="0"/>
                        <a:t> ВБЭ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Плакофилин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Десмоплакинн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PKP-1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 DSP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Супрабазальный</a:t>
                      </a:r>
                      <a:r>
                        <a:rPr lang="ru-RU" sz="1200" dirty="0"/>
                        <a:t> слой эпидермиса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Синдром хрупкости кожи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Ладонно-подошвенная </a:t>
                      </a:r>
                      <a:r>
                        <a:rPr lang="ru-RU" sz="1200" dirty="0" err="1"/>
                        <a:t>кератодермия</a:t>
                      </a:r>
                      <a:r>
                        <a:rPr lang="ru-RU" sz="1200" dirty="0"/>
                        <a:t> Курчавые волосы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692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Простой ВБЭ базальный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Кератин-5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Кератин-14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Плектин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Антиген-1 буллезного </a:t>
                      </a:r>
                      <a:r>
                        <a:rPr lang="ru-RU" sz="1200" dirty="0" err="1"/>
                        <a:t>пемфигоида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KRT-5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KRT-14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PLEC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BP230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Базальный слой эпидермиса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Базальный слой эпидермиса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Нормальная сеть </a:t>
                      </a:r>
                      <a:r>
                        <a:rPr lang="ru-RU" sz="1200" dirty="0" err="1"/>
                        <a:t>филаментов</a:t>
                      </a:r>
                      <a:r>
                        <a:rPr lang="ru-RU" sz="1200" dirty="0"/>
                        <a:t> в эпидермисе</a:t>
                      </a:r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Отсутствие </a:t>
                      </a:r>
                      <a:r>
                        <a:rPr lang="ru-RU" sz="1200" dirty="0" err="1"/>
                        <a:t>контрастирования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err="1"/>
                        <a:t>филаментов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Отсутствие </a:t>
                      </a:r>
                      <a:r>
                        <a:rPr lang="ru-RU" sz="1200" dirty="0" err="1"/>
                        <a:t>контрастирования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err="1"/>
                        <a:t>филаментов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Преимущественно в области</a:t>
                      </a:r>
                      <a:r>
                        <a:rPr lang="en-US" sz="1200" dirty="0" err="1"/>
                        <a:t>laminalucida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5342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Пограничный ВБЭ с атрезией </a:t>
                      </a:r>
                      <a:r>
                        <a:rPr lang="ru-RU" sz="1200" dirty="0" err="1"/>
                        <a:t>пилоруса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Интегрин</a:t>
                      </a:r>
                      <a:r>
                        <a:rPr lang="ru-RU" sz="1200" dirty="0"/>
                        <a:t> а6β4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ITGA6</a:t>
                      </a:r>
                      <a:endParaRPr lang="ru-RU" sz="1200" dirty="0"/>
                    </a:p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ITGB4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В точке внедрения </a:t>
                      </a:r>
                      <a:r>
                        <a:rPr lang="ru-RU" sz="1200" dirty="0" err="1"/>
                        <a:t>кератиновыхфиламентов</a:t>
                      </a:r>
                      <a:r>
                        <a:rPr lang="ru-RU" sz="1200" dirty="0"/>
                        <a:t> в </a:t>
                      </a:r>
                      <a:r>
                        <a:rPr lang="ru-RU" sz="1200" dirty="0" err="1"/>
                        <a:t>полудесмосомы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Недостаточность </a:t>
                      </a:r>
                      <a:r>
                        <a:rPr lang="ru-RU" sz="1200" dirty="0" err="1"/>
                        <a:t>интегрина</a:t>
                      </a:r>
                      <a:r>
                        <a:rPr lang="ru-RU" sz="1200" dirty="0"/>
                        <a:t> вызывает одну из форм атрезии </a:t>
                      </a:r>
                      <a:r>
                        <a:rPr lang="ru-RU" sz="1200" dirty="0" err="1"/>
                        <a:t>пилоруса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42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Пограничный ВБЭ локализованный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Коллаген </a:t>
                      </a:r>
                      <a:r>
                        <a:rPr lang="en-US" sz="1200" dirty="0"/>
                        <a:t>XVII</a:t>
                      </a:r>
                      <a:r>
                        <a:rPr lang="ru-RU" sz="1200" dirty="0"/>
                        <a:t> типа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COL17A1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Коллаген </a:t>
                      </a:r>
                      <a:r>
                        <a:rPr lang="en-US" sz="1200" dirty="0"/>
                        <a:t>XVII</a:t>
                      </a:r>
                      <a:r>
                        <a:rPr lang="ru-RU" sz="1200" dirty="0"/>
                        <a:t> типа опосредует адгезию клеток к подлежащей базальной мембране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853" marR="11853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401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3964</TotalTime>
  <Words>1269</Words>
  <Application>Microsoft Office PowerPoint</Application>
  <PresentationFormat>Экран (4:3)</PresentationFormat>
  <Paragraphs>382</Paragraphs>
  <Slides>53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62" baseType="lpstr">
      <vt:lpstr>Arial</vt:lpstr>
      <vt:lpstr>Calibri</vt:lpstr>
      <vt:lpstr>Cambria Math</vt:lpstr>
      <vt:lpstr>Garamond</vt:lpstr>
      <vt:lpstr>Georgia</vt:lpstr>
      <vt:lpstr>Times New Roman</vt:lpstr>
      <vt:lpstr>Wingdings</vt:lpstr>
      <vt:lpstr>Wingdings 2</vt:lpstr>
      <vt:lpstr>Официальная</vt:lpstr>
      <vt:lpstr>Презентация PowerPoint</vt:lpstr>
      <vt:lpstr>Буллезные дерматозы</vt:lpstr>
      <vt:lpstr>Врожденный буллезный эпидермолиз</vt:lpstr>
      <vt:lpstr>Презентация PowerPoint</vt:lpstr>
      <vt:lpstr>Классификация буллезного эпидермолиза</vt:lpstr>
      <vt:lpstr>Строение кожи</vt:lpstr>
      <vt:lpstr>Презентация PowerPoint</vt:lpstr>
      <vt:lpstr>Классификация ВБЭ (по уровню поражения)</vt:lpstr>
      <vt:lpstr>Локализация белков-мишеней в коже </vt:lpstr>
      <vt:lpstr>Презентация PowerPoint</vt:lpstr>
      <vt:lpstr>      КЛАССИФИКАЦИЯ ПРОСТОЙ ФОРМЫ БУЛЛЕЗНОГО ЭПИДЕРМОЛИЗА</vt:lpstr>
      <vt:lpstr>СУПРАБАЗАЛЬНЫЙ ТИП</vt:lpstr>
      <vt:lpstr>БАЗАЛЬНЫЙ ТИП</vt:lpstr>
      <vt:lpstr>Простой локализованный буллезный эпидермолиз (ранее Вебера-Коккейна).</vt:lpstr>
      <vt:lpstr>Гистологическая  картина простого локализованного буллезного эпидермолиза </vt:lpstr>
      <vt:lpstr> Генерализованный ПБЭ (ранее Кебнера)</vt:lpstr>
      <vt:lpstr>Генерализованный ПБЭ (ранее Кебнера)</vt:lpstr>
      <vt:lpstr>Гистологическая картина генерализованного ПБЭ</vt:lpstr>
      <vt:lpstr>Гистологическая картина генерализованного ПБЭ</vt:lpstr>
      <vt:lpstr>ПБЭ Dowling – Meara (герпетиформный)</vt:lpstr>
      <vt:lpstr>Презентация PowerPoint</vt:lpstr>
      <vt:lpstr>Презентация PowerPoint</vt:lpstr>
      <vt:lpstr>СУБЭПИДЕРМАЛЬНЫЕ ДЕРМАТОЗЫ, ОБУСЛОВЛЕННЫЕ МУТАЦИЯМИ ПРОТЕИНОВ ЗОНЫ БАЗАЛЬНОЙ МЕМБРАНЫ</vt:lpstr>
      <vt:lpstr>ПОГРАНИЧНЫЙ БУЛЛЕЗНЫЙ ЭПИДЕРМОЛИЗ</vt:lpstr>
      <vt:lpstr> ПОГРАНИЧНЫЙ БУЛЛЕЗНЫЙ ЭПИДЕРМОЛИЗ</vt:lpstr>
      <vt:lpstr> ДИСТРОФИЧЕСКИЙ БУЛЛЕЗНЫЙ ЭПИДЕРМОЛИЗ</vt:lpstr>
      <vt:lpstr>ДИСТРОФИЧЕСКИЙ БУЛЛЕЗНЫЙ ЭПИДЕРМОЛИЗ </vt:lpstr>
      <vt:lpstr>АУТОСОМНО-ДОМИНАТНЫЙ ДИСТРОФИЧЕСКИЙ БЭ</vt:lpstr>
      <vt:lpstr>АУТОСОМНО-РЕЦЕССИВНЫЙ ДИСТРОФИЧЕСКИЙ БЭ</vt:lpstr>
      <vt:lpstr>Аутосомно-рецессивный дистрофический инверсный БЭ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Алгоритм поиска окончательного диагноза  (схематически)</vt:lpstr>
      <vt:lpstr>Распространенность буллезного эпидермолиза  в различных регионах Узбекистана на 1 марта  2020г.</vt:lpstr>
      <vt:lpstr>Презентация PowerPoint</vt:lpstr>
      <vt:lpstr>Комплекс лечебно-реабилитационных мероприятий для больных с врожденный буллезным эпидермолизом</vt:lpstr>
      <vt:lpstr>Презентация PowerPoint</vt:lpstr>
      <vt:lpstr>Профилактика образования псевдосиндактилий</vt:lpstr>
      <vt:lpstr>Профилактика образования псевдосиндактилий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ННО «Капалак Болалар»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Буллезные поражения кожи в периоде новорожденности: клинико-диагностические параллели и вопросы междисциплинарного воздействия</dc:title>
  <dc:creator>Epishev</dc:creator>
  <cp:lastModifiedBy>1</cp:lastModifiedBy>
  <cp:revision>208</cp:revision>
  <dcterms:created xsi:type="dcterms:W3CDTF">2016-01-29T14:48:13Z</dcterms:created>
  <dcterms:modified xsi:type="dcterms:W3CDTF">2020-03-03T09:10:20Z</dcterms:modified>
</cp:coreProperties>
</file>